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5" r:id="rId1"/>
    <p:sldMasterId id="2147483666" r:id="rId2"/>
  </p:sldMasterIdLst>
  <p:notesMasterIdLst>
    <p:notesMasterId r:id="rId45"/>
  </p:notesMasterIdLst>
  <p:sldIdLst>
    <p:sldId id="319" r:id="rId3"/>
    <p:sldId id="257" r:id="rId4"/>
    <p:sldId id="262" r:id="rId5"/>
    <p:sldId id="258" r:id="rId6"/>
    <p:sldId id="259" r:id="rId7"/>
    <p:sldId id="267" r:id="rId8"/>
    <p:sldId id="266" r:id="rId9"/>
    <p:sldId id="272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71" r:id="rId19"/>
    <p:sldId id="283" r:id="rId20"/>
    <p:sldId id="284" r:id="rId21"/>
    <p:sldId id="287" r:id="rId22"/>
    <p:sldId id="289" r:id="rId23"/>
    <p:sldId id="290" r:id="rId24"/>
    <p:sldId id="292" r:id="rId25"/>
    <p:sldId id="295" r:id="rId26"/>
    <p:sldId id="293" r:id="rId27"/>
    <p:sldId id="296" r:id="rId28"/>
    <p:sldId id="298" r:id="rId29"/>
    <p:sldId id="300" r:id="rId30"/>
    <p:sldId id="320" r:id="rId31"/>
    <p:sldId id="302" r:id="rId32"/>
    <p:sldId id="305" r:id="rId33"/>
    <p:sldId id="321" r:id="rId34"/>
    <p:sldId id="308" r:id="rId35"/>
    <p:sldId id="309" r:id="rId36"/>
    <p:sldId id="322" r:id="rId37"/>
    <p:sldId id="310" r:id="rId38"/>
    <p:sldId id="323" r:id="rId39"/>
    <p:sldId id="311" r:id="rId40"/>
    <p:sldId id="312" r:id="rId41"/>
    <p:sldId id="324" r:id="rId42"/>
    <p:sldId id="325" r:id="rId43"/>
    <p:sldId id="326" r:id="rId4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97D"/>
    <a:srgbClr val="C82E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786" autoAdjust="0"/>
  </p:normalViewPr>
  <p:slideViewPr>
    <p:cSldViewPr snapToGrid="0" showGuides="1"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  <p:guide pos="34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0EF38D4-744F-5E42-8345-575527E9B7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0784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B8848F-2CCB-5746-88BF-CB5DB8BD3E99}" type="slidenum">
              <a:rPr lang="en-US"/>
              <a:pPr/>
              <a:t>1</a:t>
            </a:fld>
            <a:endParaRPr 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6078DC-A752-A744-8FFE-366448F224B0}" type="slidenum">
              <a:rPr lang="en-US"/>
              <a:pPr/>
              <a:t>10</a:t>
            </a:fld>
            <a:endParaRPr 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ECDBD5-2C48-8D48-9C78-00D1380F2A8B}" type="slidenum">
              <a:rPr lang="en-US"/>
              <a:pPr/>
              <a:t>11</a:t>
            </a:fld>
            <a:endParaRPr 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925555-4AE5-BD4B-8870-AA9633AD910B}" type="slidenum">
              <a:rPr lang="en-US"/>
              <a:pPr/>
              <a:t>12</a:t>
            </a:fld>
            <a:endParaRPr 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D26FD0-16A3-8045-B259-09AE656159DB}" type="slidenum">
              <a:rPr lang="en-US"/>
              <a:pPr/>
              <a:t>13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4FDD4A-4CE2-9242-A353-2E0427EF7E04}" type="slidenum">
              <a:rPr lang="en-US"/>
              <a:pPr/>
              <a:t>14</a:t>
            </a:fld>
            <a:endParaRPr 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5B2890-16E6-B34F-8CC3-561D6B5D55FC}" type="slidenum">
              <a:rPr lang="en-US"/>
              <a:pPr/>
              <a:t>15</a:t>
            </a:fld>
            <a:endParaRPr 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B583DE-A8BF-E648-900F-115D59DF896B}" type="slidenum">
              <a:rPr lang="en-US"/>
              <a:pPr/>
              <a:t>16</a:t>
            </a:fld>
            <a:endParaRPr 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AC0E5B-6379-514C-BD48-0528AD3F4303}" type="slidenum">
              <a:rPr lang="en-US"/>
              <a:pPr/>
              <a:t>17</a:t>
            </a:fld>
            <a:endParaRPr 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815BF3-D94A-6B41-9185-F1C75EB977BA}" type="slidenum">
              <a:rPr lang="en-US"/>
              <a:pPr/>
              <a:t>18</a:t>
            </a:fld>
            <a:endParaRPr 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E31390-1567-084D-B367-CD54ACC93C07}" type="slidenum">
              <a:rPr lang="en-US"/>
              <a:pPr/>
              <a:t>19</a:t>
            </a:fld>
            <a:endParaRPr lang="en-US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64B679-873C-FA45-9281-EE5BFBBF294B}" type="slidenum">
              <a:rPr lang="en-US"/>
              <a:pPr/>
              <a:t>2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FE659C-6ABA-BB45-B719-E145F71A55E5}" type="slidenum">
              <a:rPr lang="en-US"/>
              <a:pPr/>
              <a:t>20</a:t>
            </a:fld>
            <a:endParaRPr lang="en-US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5C9AF5-976C-7D40-80A3-E648E19B4EFE}" type="slidenum">
              <a:rPr lang="en-US"/>
              <a:pPr/>
              <a:t>21</a:t>
            </a:fld>
            <a:endParaRPr lang="en-US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D8FED6-B52F-2046-8057-04F22369D507}" type="slidenum">
              <a:rPr lang="en-US"/>
              <a:pPr/>
              <a:t>22</a:t>
            </a:fld>
            <a:endParaRPr lang="en-US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E49D76-7AE8-0A40-9191-0618CAC24103}" type="slidenum">
              <a:rPr lang="en-US"/>
              <a:pPr/>
              <a:t>23</a:t>
            </a:fld>
            <a:endParaRPr lang="en-US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5FE0A3-9130-3542-A5CC-A0FF750B42D8}" type="slidenum">
              <a:rPr lang="en-US"/>
              <a:pPr/>
              <a:t>24</a:t>
            </a:fld>
            <a:endParaRPr 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7F2186-1390-AA44-964C-BFEE67AD829F}" type="slidenum">
              <a:rPr lang="en-US"/>
              <a:pPr/>
              <a:t>25</a:t>
            </a:fld>
            <a:endParaRPr lang="en-US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222408-8433-1743-9230-281CFDEC18A3}" type="slidenum">
              <a:rPr lang="en-US"/>
              <a:pPr/>
              <a:t>26</a:t>
            </a:fld>
            <a:endParaRPr lang="en-US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2D21F7-89D4-2044-867B-922E9C7D15BA}" type="slidenum">
              <a:rPr lang="en-US"/>
              <a:pPr/>
              <a:t>27</a:t>
            </a:fld>
            <a:endParaRPr lang="en-US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4B1145-6D7D-2443-8702-CC0406B9D5F2}" type="slidenum">
              <a:rPr lang="en-US"/>
              <a:pPr/>
              <a:t>28</a:t>
            </a:fld>
            <a:endParaRPr lang="en-US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1F5A4B-20E5-E547-889F-BCA42242DBD7}" type="slidenum">
              <a:rPr lang="en-US"/>
              <a:pPr/>
              <a:t>29</a:t>
            </a:fld>
            <a:endParaRPr lang="en-US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50907B-D237-9844-9DA4-9881E2B01C7E}" type="slidenum">
              <a:rPr lang="en-US"/>
              <a:pPr/>
              <a:t>3</a:t>
            </a:fld>
            <a:endParaRPr 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B2D55E-0979-814A-A530-3F6C3FE5232D}" type="slidenum">
              <a:rPr lang="en-US"/>
              <a:pPr/>
              <a:t>30</a:t>
            </a:fld>
            <a:endParaRPr lang="en-US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4F0781-1B10-714B-9AB6-87AE11A85C79}" type="slidenum">
              <a:rPr lang="en-US"/>
              <a:pPr/>
              <a:t>31</a:t>
            </a:fld>
            <a:endParaRPr lang="en-US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2359F9-DABB-7340-A870-6A7437A9F863}" type="slidenum">
              <a:rPr lang="en-US"/>
              <a:pPr/>
              <a:t>32</a:t>
            </a:fld>
            <a:endParaRPr lang="en-US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90D2CE-FCB8-3447-A144-F83FA3AF08A4}" type="slidenum">
              <a:rPr lang="en-US"/>
              <a:pPr/>
              <a:t>33</a:t>
            </a:fld>
            <a:endParaRPr lang="en-US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79AEAD-5ECA-3A4C-9C42-3813ED8FBA55}" type="slidenum">
              <a:rPr lang="en-US"/>
              <a:pPr/>
              <a:t>34</a:t>
            </a:fld>
            <a:endParaRPr lang="en-US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A6A1EA-1278-9E4E-AF74-77F380337648}" type="slidenum">
              <a:rPr lang="en-US"/>
              <a:pPr/>
              <a:t>35</a:t>
            </a:fld>
            <a:endParaRPr lang="en-US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3D2EA0-3C91-D141-A48A-E086A29C591C}" type="slidenum">
              <a:rPr lang="en-US"/>
              <a:pPr/>
              <a:t>36</a:t>
            </a:fld>
            <a:endParaRPr lang="en-US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B15B65-7136-284E-84C5-23D05208FCFC}" type="slidenum">
              <a:rPr lang="en-US"/>
              <a:pPr/>
              <a:t>37</a:t>
            </a:fld>
            <a:endParaRPr lang="en-US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B2E520-41B7-9B47-84F1-3246CAB6EB24}" type="slidenum">
              <a:rPr lang="en-US"/>
              <a:pPr/>
              <a:t>38</a:t>
            </a:fld>
            <a:endParaRPr 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BF477E-E756-C94C-BCD8-6095D7AF2671}" type="slidenum">
              <a:rPr lang="en-US"/>
              <a:pPr/>
              <a:t>39</a:t>
            </a:fld>
            <a:endParaRPr lang="en-US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576D61-00D7-114F-9661-2FA721849F47}" type="slidenum">
              <a:rPr lang="en-US"/>
              <a:pPr/>
              <a:t>4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37821E-3119-EC44-99C5-44A20ABB498C}" type="slidenum">
              <a:rPr lang="en-US"/>
              <a:pPr/>
              <a:t>40</a:t>
            </a:fld>
            <a:endParaRPr lang="en-US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46D1BE-8BA6-2744-927E-DEE113F2F23B}" type="slidenum">
              <a:rPr lang="en-US"/>
              <a:pPr/>
              <a:t>41</a:t>
            </a:fld>
            <a:endParaRPr lang="en-US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721A6E-6B99-0648-A258-578A57383769}" type="slidenum">
              <a:rPr lang="en-US"/>
              <a:pPr/>
              <a:t>42</a:t>
            </a:fld>
            <a:endParaRPr lang="en-US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9263D4-32A1-5D49-B57D-1E68B2302F3C}" type="slidenum">
              <a:rPr lang="en-US"/>
              <a:pPr/>
              <a:t>5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7F7160-4888-4241-BE9A-A3AA7BDDC0CF}" type="slidenum">
              <a:rPr lang="en-US"/>
              <a:pPr/>
              <a:t>6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0D738E-437C-8D48-B6BB-270C9F3E10DC}" type="slidenum">
              <a:rPr lang="en-US"/>
              <a:pPr/>
              <a:t>7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E92E43-C8B6-8C48-A3DA-A5FFD68F0229}" type="slidenum">
              <a:rPr lang="en-US"/>
              <a:pPr/>
              <a:t>8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A20290-B7D8-C249-A48C-4E4BAE6D79CF}" type="slidenum">
              <a:rPr lang="en-US"/>
              <a:pPr/>
              <a:t>9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A8CD95-64D6-B147-85E6-9372007BED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EE5623-49B4-414A-9632-0DA3AB96C1AE}" type="datetime1">
              <a:rPr lang="en-US"/>
              <a:pPr/>
              <a:t>3/6/2014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06AE60-B1C5-324B-AF17-E57FEE1913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6ABBB2-FADA-234E-8248-5CDE37B102E3}" type="datetime1">
              <a:rPr lang="en-US"/>
              <a:pPr/>
              <a:t>3/6/2014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9B12B5-29F6-E545-AAA9-0AC99AE629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28600"/>
            <a:ext cx="22860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228600"/>
            <a:ext cx="67056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27D844-8921-504C-A381-3A22D30BD0B3}" type="datetime1">
              <a:rPr lang="en-US"/>
              <a:pPr/>
              <a:t>3/6/2014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7B5A4F-69C7-DD49-9299-06343963F0F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D22684-783D-8C45-949B-7B4A867551DD}" type="datetime1">
              <a:rPr lang="en-US"/>
              <a:pPr/>
              <a:t>3/6/2014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746181-6223-9740-953A-126C8BC5E4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DB147A-AB85-4A41-AD51-8E189E624A2D}" type="datetime1">
              <a:rPr lang="en-US"/>
              <a:pPr/>
              <a:t>3/6/2014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1F662C-7B7A-D843-950C-BB309A60E7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4F0B07-0518-2D46-8F2D-97156A54E3E3}" type="datetime1">
              <a:rPr lang="en-US"/>
              <a:pPr/>
              <a:t>3/6/2014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4FDEF3-922D-9E4F-907D-295708B8FF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CAF640-0962-9748-A124-430A7E5E7F1B}" type="datetime1">
              <a:rPr lang="en-US"/>
              <a:pPr/>
              <a:t>3/6/2014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9103A7-CBAF-1349-8392-5CC7B7016B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470211-C8E6-C646-87AA-2EAEFE9BDDEF}" type="datetime1">
              <a:rPr lang="en-US"/>
              <a:pPr/>
              <a:t>3/6/2014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FE2AA4-BFC7-A243-BAED-78598D05C8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C7949B-EC93-7F40-BCE3-10658883D311}" type="datetime1">
              <a:rPr lang="en-US"/>
              <a:pPr/>
              <a:t>3/6/2014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2F37D3-69B6-A94E-AACB-B3298F29BD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6258ED-7694-1C4D-87A0-799827E80861}" type="datetime1">
              <a:rPr lang="en-US"/>
              <a:pPr/>
              <a:t>3/6/2014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13F0A8-4FE4-2F40-A038-0DF9CEE5ABA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B06075-F756-8B4D-950C-A00D21807F91}" type="datetime1">
              <a:rPr lang="en-US"/>
              <a:pPr/>
              <a:t>3/6/2014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939089-4E31-2C4C-B766-471476981A5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286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75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3757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A8111B3-3ABF-D64F-A21A-4081A0DBD1A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Text Box 2"/>
          <p:cNvSpPr txBox="1">
            <a:spLocks noChangeArrowheads="1"/>
          </p:cNvSpPr>
          <p:nvPr userDrawn="1"/>
        </p:nvSpPr>
        <p:spPr bwMode="auto">
          <a:xfrm>
            <a:off x="365125" y="6580188"/>
            <a:ext cx="8229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000" smtClean="0">
                <a:solidFill>
                  <a:srgbClr val="73738C"/>
                </a:solidFill>
              </a:rPr>
              <a:t>© 2015 Pearson Education, Inc.</a:t>
            </a:r>
            <a:endParaRPr lang="en-US" b="1" smtClean="0">
              <a:solidFill>
                <a:srgbClr val="73738C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286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3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A5BD5F26-4BAA-E04A-A0EE-A08433FAC342}" type="datetime1">
              <a:rPr lang="en-US"/>
              <a:pPr/>
              <a:t>3/6/2014</a:t>
            </a:fld>
            <a:endParaRPr lang="en-US"/>
          </a:p>
        </p:txBody>
      </p:sp>
      <p:sp>
        <p:nvSpPr>
          <p:cNvPr id="14336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DC13336-F095-E944-B199-7CB2D6019647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2054" name="Group 6"/>
          <p:cNvGrpSpPr>
            <a:grpSpLocks/>
          </p:cNvGrpSpPr>
          <p:nvPr userDrawn="1"/>
        </p:nvGrpSpPr>
        <p:grpSpPr bwMode="auto">
          <a:xfrm>
            <a:off x="7772400" y="5486400"/>
            <a:ext cx="1400175" cy="1371600"/>
            <a:chOff x="4896" y="3456"/>
            <a:chExt cx="882" cy="864"/>
          </a:xfrm>
        </p:grpSpPr>
        <p:pic>
          <p:nvPicPr>
            <p:cNvPr id="2055" name="Picture 7" descr="Triangle--Gray"/>
            <p:cNvPicPr>
              <a:picLocks noChangeAspect="1" noChangeArrowheads="1"/>
            </p:cNvPicPr>
            <p:nvPr userDrawn="1"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4896" y="3456"/>
              <a:ext cx="864" cy="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6" name="Rectangle 8"/>
            <p:cNvSpPr>
              <a:spLocks noChangeArrowheads="1"/>
            </p:cNvSpPr>
            <p:nvPr userDrawn="1"/>
          </p:nvSpPr>
          <p:spPr bwMode="auto">
            <a:xfrm>
              <a:off x="4897" y="3753"/>
              <a:ext cx="88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400">
                  <a:latin typeface="Times New Roman" charset="0"/>
                </a:rPr>
                <a:t>Electrochemistry</a:t>
              </a:r>
            </a:p>
          </p:txBody>
        </p:sp>
      </p:grpSp>
      <p:sp>
        <p:nvSpPr>
          <p:cNvPr id="9" name="Text Box 2"/>
          <p:cNvSpPr txBox="1">
            <a:spLocks noChangeArrowheads="1"/>
          </p:cNvSpPr>
          <p:nvPr userDrawn="1"/>
        </p:nvSpPr>
        <p:spPr bwMode="auto">
          <a:xfrm>
            <a:off x="365125" y="6580188"/>
            <a:ext cx="8229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000" smtClean="0">
                <a:solidFill>
                  <a:srgbClr val="73738C"/>
                </a:solidFill>
              </a:rPr>
              <a:t>© 2015 Pearson Education, Inc.</a:t>
            </a:r>
            <a:endParaRPr lang="en-US" b="1" smtClean="0">
              <a:solidFill>
                <a:srgbClr val="73738C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34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34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34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34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8.jp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1"/>
          <p:cNvSpPr>
            <a:spLocks/>
          </p:cNvSpPr>
          <p:nvPr/>
        </p:nvSpPr>
        <p:spPr bwMode="auto">
          <a:xfrm>
            <a:off x="4495800" y="1676400"/>
            <a:ext cx="45720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3400" b="1"/>
              <a:t>Chapter 20</a:t>
            </a:r>
            <a:br>
              <a:rPr lang="en-US" sz="3400" b="1"/>
            </a:br>
            <a:r>
              <a:rPr lang="en-US" sz="3400" b="1"/>
              <a:t/>
            </a:r>
            <a:br>
              <a:rPr lang="en-US" sz="3400" b="1"/>
            </a:br>
            <a:r>
              <a:rPr lang="en-US" sz="3400" b="1"/>
              <a:t>Electrochemistry</a:t>
            </a:r>
          </a:p>
          <a:p>
            <a:pPr algn="ctr" eaLnBrk="1" hangingPunct="1"/>
            <a:endParaRPr lang="en-US" sz="3400" b="1"/>
          </a:p>
        </p:txBody>
      </p:sp>
      <p:sp>
        <p:nvSpPr>
          <p:cNvPr id="3076" name="Subtitle 2"/>
          <p:cNvSpPr>
            <a:spLocks/>
          </p:cNvSpPr>
          <p:nvPr/>
        </p:nvSpPr>
        <p:spPr bwMode="auto">
          <a:xfrm>
            <a:off x="4495800" y="5791200"/>
            <a:ext cx="4572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1800">
                <a:solidFill>
                  <a:srgbClr val="0D0D0D"/>
                </a:solidFill>
              </a:rPr>
              <a:t>James F. Kirby</a:t>
            </a:r>
          </a:p>
          <a:p>
            <a:pPr algn="ctr" eaLnBrk="1" hangingPunct="1"/>
            <a:r>
              <a:rPr lang="en-US" sz="1800">
                <a:solidFill>
                  <a:srgbClr val="0D0D0D"/>
                </a:solidFill>
              </a:rPr>
              <a:t>Quinnipiac University</a:t>
            </a:r>
          </a:p>
          <a:p>
            <a:pPr algn="ctr" eaLnBrk="1" hangingPunct="1"/>
            <a:r>
              <a:rPr lang="en-US" sz="1800">
                <a:solidFill>
                  <a:srgbClr val="0D0D0D"/>
                </a:solidFill>
              </a:rPr>
              <a:t>Hamden, CT</a:t>
            </a:r>
          </a:p>
        </p:txBody>
      </p:sp>
      <p:sp>
        <p:nvSpPr>
          <p:cNvPr id="3077" name="Rectangle 10"/>
          <p:cNvSpPr>
            <a:spLocks noChangeArrowheads="1"/>
          </p:cNvSpPr>
          <p:nvPr/>
        </p:nvSpPr>
        <p:spPr bwMode="auto">
          <a:xfrm>
            <a:off x="4495800" y="700088"/>
            <a:ext cx="4648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sz="2800">
                <a:solidFill>
                  <a:srgbClr val="000000"/>
                </a:solidFill>
                <a:ea typeface="Arial" charset="0"/>
                <a:cs typeface="Arial" charset="0"/>
              </a:rPr>
              <a:t>Lecture Presentation</a:t>
            </a:r>
          </a:p>
        </p:txBody>
      </p:sp>
      <p:pic>
        <p:nvPicPr>
          <p:cNvPr id="8" name="Picture 1" descr="BROW0417_13_ecat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4227513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Oxidation Half-Reaction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US"/>
              <a:t>C</a:t>
            </a:r>
            <a:r>
              <a:rPr lang="en-US" baseline="-25000"/>
              <a:t>2</a:t>
            </a:r>
            <a:r>
              <a:rPr lang="en-US"/>
              <a:t>O</a:t>
            </a:r>
            <a:r>
              <a:rPr lang="en-US" baseline="-25000"/>
              <a:t>4</a:t>
            </a:r>
            <a:r>
              <a:rPr lang="en-US" baseline="30000"/>
              <a:t>2</a:t>
            </a:r>
            <a:r>
              <a:rPr lang="en-US" baseline="30000">
                <a:ea typeface="Arial" charset="0"/>
                <a:cs typeface="Arial" charset="0"/>
                <a:sym typeface="Symbol" charset="2"/>
              </a:rPr>
              <a:t>–</a:t>
            </a:r>
            <a:r>
              <a:rPr lang="en-US"/>
              <a:t> </a:t>
            </a:r>
            <a:r>
              <a:rPr lang="en-US">
                <a:sym typeface="Symbol" charset="2"/>
              </a:rPr>
              <a:t> 2 CO</a:t>
            </a:r>
            <a:r>
              <a:rPr lang="en-US" baseline="-25000">
                <a:sym typeface="Symbol" charset="2"/>
              </a:rPr>
              <a:t>2</a:t>
            </a:r>
            <a:endParaRPr lang="en-US">
              <a:sym typeface="Symbol" charset="2"/>
            </a:endParaRPr>
          </a:p>
          <a:p>
            <a:pPr algn="ctr" eaLnBrk="1" hangingPunct="1">
              <a:buFontTx/>
              <a:buNone/>
            </a:pPr>
            <a:endParaRPr lang="en-US">
              <a:sym typeface="Symbol" charset="2"/>
            </a:endParaRPr>
          </a:p>
          <a:p>
            <a:pPr eaLnBrk="1" hangingPunct="1">
              <a:buFontTx/>
              <a:buNone/>
            </a:pPr>
            <a:r>
              <a:rPr lang="en-US">
                <a:sym typeface="Symbol" charset="2"/>
              </a:rPr>
              <a:t>	The oxygen is now balanced as well. </a:t>
            </a:r>
            <a:br>
              <a:rPr lang="en-US">
                <a:sym typeface="Symbol" charset="2"/>
              </a:rPr>
            </a:br>
            <a:r>
              <a:rPr lang="en-US">
                <a:sym typeface="Symbol" charset="2"/>
              </a:rPr>
              <a:t>To balance the charge, we must add </a:t>
            </a:r>
            <a:br>
              <a:rPr lang="en-US">
                <a:sym typeface="Symbol" charset="2"/>
              </a:rPr>
            </a:br>
            <a:r>
              <a:rPr lang="en-US">
                <a:sym typeface="Symbol" charset="2"/>
              </a:rPr>
              <a:t>two electrons to the right side:</a:t>
            </a:r>
          </a:p>
          <a:p>
            <a:pPr eaLnBrk="1" hangingPunct="1">
              <a:buFontTx/>
              <a:buNone/>
            </a:pPr>
            <a:endParaRPr lang="en-US">
              <a:sym typeface="Symbol" charset="2"/>
            </a:endParaRPr>
          </a:p>
          <a:p>
            <a:pPr algn="ctr" eaLnBrk="1" hangingPunct="1">
              <a:buFontTx/>
              <a:buNone/>
            </a:pPr>
            <a:r>
              <a:rPr lang="en-US"/>
              <a:t>C</a:t>
            </a:r>
            <a:r>
              <a:rPr lang="en-US" baseline="-25000"/>
              <a:t>2</a:t>
            </a:r>
            <a:r>
              <a:rPr lang="en-US"/>
              <a:t>O</a:t>
            </a:r>
            <a:r>
              <a:rPr lang="en-US" baseline="-25000"/>
              <a:t>4</a:t>
            </a:r>
            <a:r>
              <a:rPr lang="en-US" baseline="30000"/>
              <a:t>2</a:t>
            </a:r>
            <a:r>
              <a:rPr lang="en-US" baseline="30000">
                <a:ea typeface="Arial" charset="0"/>
                <a:cs typeface="Arial" charset="0"/>
                <a:sym typeface="Symbol" charset="2"/>
              </a:rPr>
              <a:t>–</a:t>
            </a:r>
            <a:r>
              <a:rPr lang="en-US"/>
              <a:t> </a:t>
            </a:r>
            <a:r>
              <a:rPr lang="en-US">
                <a:sym typeface="Symbol" charset="2"/>
              </a:rPr>
              <a:t> 2 CO</a:t>
            </a:r>
            <a:r>
              <a:rPr lang="en-US" baseline="-25000">
                <a:sym typeface="Symbol" charset="2"/>
              </a:rPr>
              <a:t>2</a:t>
            </a:r>
            <a:r>
              <a:rPr lang="en-US">
                <a:sym typeface="Symbol" charset="2"/>
              </a:rPr>
              <a:t> + 2e</a:t>
            </a:r>
            <a:r>
              <a:rPr lang="en-US" baseline="30000">
                <a:ea typeface="Arial" charset="0"/>
                <a:cs typeface="Arial" charset="0"/>
                <a:sym typeface="Symbol" charset="2"/>
              </a:rPr>
              <a:t>–</a:t>
            </a:r>
            <a:endParaRPr lang="en-US" baseline="-25000">
              <a:ea typeface="Arial" charset="0"/>
              <a:cs typeface="Arial" charset="0"/>
              <a:sym typeface="Symbol" charset="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Reduction Half-Reaction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US"/>
              <a:t>MnO</a:t>
            </a:r>
            <a:r>
              <a:rPr lang="en-US" baseline="-25000"/>
              <a:t>4</a:t>
            </a:r>
            <a:r>
              <a:rPr lang="en-US" baseline="30000">
                <a:ea typeface="Arial" charset="0"/>
                <a:cs typeface="Arial" charset="0"/>
                <a:sym typeface="Symbol" charset="2"/>
              </a:rPr>
              <a:t>–</a:t>
            </a:r>
            <a:r>
              <a:rPr lang="en-US"/>
              <a:t> </a:t>
            </a:r>
            <a:r>
              <a:rPr lang="en-US">
                <a:sym typeface="Symbol" charset="2"/>
              </a:rPr>
              <a:t> Mn</a:t>
            </a:r>
            <a:r>
              <a:rPr lang="en-US" baseline="30000">
                <a:sym typeface="Symbol" charset="2"/>
              </a:rPr>
              <a:t>2+</a:t>
            </a:r>
            <a:endParaRPr lang="en-US">
              <a:sym typeface="Symbol" charset="2"/>
            </a:endParaRPr>
          </a:p>
          <a:p>
            <a:pPr algn="ctr" eaLnBrk="1" hangingPunct="1">
              <a:buFontTx/>
              <a:buNone/>
            </a:pPr>
            <a:endParaRPr lang="en-US">
              <a:sym typeface="Symbol" charset="2"/>
            </a:endParaRPr>
          </a:p>
          <a:p>
            <a:pPr eaLnBrk="1" hangingPunct="1">
              <a:buFontTx/>
              <a:buNone/>
            </a:pPr>
            <a:r>
              <a:rPr lang="en-US">
                <a:sym typeface="Symbol" charset="2"/>
              </a:rPr>
              <a:t>	The manganese is balanced; to balance the oxygen, we must add four waters to the right side:</a:t>
            </a:r>
          </a:p>
          <a:p>
            <a:pPr eaLnBrk="1" hangingPunct="1">
              <a:buFontTx/>
              <a:buNone/>
            </a:pPr>
            <a:endParaRPr lang="en-US"/>
          </a:p>
          <a:p>
            <a:pPr algn="ctr" eaLnBrk="1" hangingPunct="1">
              <a:buFontTx/>
              <a:buNone/>
            </a:pPr>
            <a:r>
              <a:rPr lang="en-US"/>
              <a:t>MnO</a:t>
            </a:r>
            <a:r>
              <a:rPr lang="en-US" baseline="-25000"/>
              <a:t>4</a:t>
            </a:r>
            <a:r>
              <a:rPr lang="en-US" baseline="30000">
                <a:ea typeface="Arial" charset="0"/>
                <a:cs typeface="Arial" charset="0"/>
                <a:sym typeface="Symbol" charset="2"/>
              </a:rPr>
              <a:t>–</a:t>
            </a:r>
            <a:r>
              <a:rPr lang="en-US"/>
              <a:t> </a:t>
            </a:r>
            <a:r>
              <a:rPr lang="en-US">
                <a:sym typeface="Symbol" charset="2"/>
              </a:rPr>
              <a:t> Mn</a:t>
            </a:r>
            <a:r>
              <a:rPr lang="en-US" baseline="30000">
                <a:sym typeface="Symbol" charset="2"/>
              </a:rPr>
              <a:t>2+</a:t>
            </a:r>
            <a:r>
              <a:rPr lang="en-US">
                <a:sym typeface="Symbol" charset="2"/>
              </a:rPr>
              <a:t> + 4 H</a:t>
            </a:r>
            <a:r>
              <a:rPr lang="en-US" baseline="-25000">
                <a:sym typeface="Symbol" charset="2"/>
              </a:rPr>
              <a:t>2</a:t>
            </a:r>
            <a:r>
              <a:rPr lang="en-US">
                <a:sym typeface="Symbol" charset="2"/>
              </a:rPr>
              <a:t>O</a:t>
            </a:r>
            <a:endParaRPr lang="en-US" baseline="30000">
              <a:sym typeface="Symbol" charset="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Reduction Half-Reaction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/>
              <a:t>MnO</a:t>
            </a:r>
            <a:r>
              <a:rPr lang="en-US" baseline="-25000"/>
              <a:t>4</a:t>
            </a:r>
            <a:r>
              <a:rPr lang="en-US" baseline="30000">
                <a:ea typeface="Arial" charset="0"/>
                <a:cs typeface="Arial" charset="0"/>
                <a:sym typeface="Symbol" charset="2"/>
              </a:rPr>
              <a:t>–</a:t>
            </a:r>
            <a:r>
              <a:rPr lang="en-US"/>
              <a:t> </a:t>
            </a:r>
            <a:r>
              <a:rPr lang="en-US">
                <a:sym typeface="Symbol" charset="2"/>
              </a:rPr>
              <a:t> Mn</a:t>
            </a:r>
            <a:r>
              <a:rPr lang="en-US" baseline="30000">
                <a:sym typeface="Symbol" charset="2"/>
              </a:rPr>
              <a:t>2+</a:t>
            </a:r>
            <a:r>
              <a:rPr lang="en-US">
                <a:sym typeface="Symbol" charset="2"/>
              </a:rPr>
              <a:t> + 4 H</a:t>
            </a:r>
            <a:r>
              <a:rPr lang="en-US" baseline="-25000">
                <a:sym typeface="Symbol" charset="2"/>
              </a:rPr>
              <a:t>2</a:t>
            </a:r>
            <a:r>
              <a:rPr lang="en-US">
                <a:sym typeface="Symbol" charset="2"/>
              </a:rPr>
              <a:t>O</a:t>
            </a:r>
          </a:p>
          <a:p>
            <a:pPr algn="ctr" eaLnBrk="1" hangingPunct="1">
              <a:buFontTx/>
              <a:buNone/>
            </a:pPr>
            <a:endParaRPr lang="en-US"/>
          </a:p>
          <a:p>
            <a:pPr eaLnBrk="1" hangingPunct="1">
              <a:buFontTx/>
              <a:buNone/>
            </a:pPr>
            <a:r>
              <a:rPr lang="en-US"/>
              <a:t>	To balance the hydrogen, we add </a:t>
            </a:r>
            <a:br>
              <a:rPr lang="en-US"/>
            </a:br>
            <a:r>
              <a:rPr lang="en-US"/>
              <a:t>8H</a:t>
            </a:r>
            <a:r>
              <a:rPr lang="en-US" baseline="30000"/>
              <a:t>+</a:t>
            </a:r>
            <a:r>
              <a:rPr lang="en-US"/>
              <a:t> to the left side:</a:t>
            </a:r>
          </a:p>
          <a:p>
            <a:pPr algn="ctr" eaLnBrk="1" hangingPunct="1">
              <a:buFontTx/>
              <a:buNone/>
            </a:pPr>
            <a:endParaRPr lang="en-US"/>
          </a:p>
          <a:p>
            <a:pPr algn="ctr" eaLnBrk="1" hangingPunct="1">
              <a:buFontTx/>
              <a:buNone/>
            </a:pPr>
            <a:r>
              <a:rPr lang="en-US"/>
              <a:t>8 H</a:t>
            </a:r>
            <a:r>
              <a:rPr lang="en-US" baseline="30000"/>
              <a:t>+</a:t>
            </a:r>
            <a:r>
              <a:rPr lang="en-US"/>
              <a:t> + MnO</a:t>
            </a:r>
            <a:r>
              <a:rPr lang="en-US" baseline="-25000"/>
              <a:t>4</a:t>
            </a:r>
            <a:r>
              <a:rPr lang="en-US" baseline="30000">
                <a:ea typeface="Arial" charset="0"/>
                <a:cs typeface="Arial" charset="0"/>
                <a:sym typeface="Symbol" charset="2"/>
              </a:rPr>
              <a:t>–</a:t>
            </a:r>
            <a:r>
              <a:rPr lang="en-US"/>
              <a:t> </a:t>
            </a:r>
            <a:r>
              <a:rPr lang="en-US">
                <a:sym typeface="Symbol" charset="2"/>
              </a:rPr>
              <a:t> Mn</a:t>
            </a:r>
            <a:r>
              <a:rPr lang="en-US" baseline="30000">
                <a:sym typeface="Symbol" charset="2"/>
              </a:rPr>
              <a:t>2+</a:t>
            </a:r>
            <a:r>
              <a:rPr lang="en-US">
                <a:sym typeface="Symbol" charset="2"/>
              </a:rPr>
              <a:t> + 4 H</a:t>
            </a:r>
            <a:r>
              <a:rPr lang="en-US" baseline="-25000">
                <a:sym typeface="Symbol" charset="2"/>
              </a:rPr>
              <a:t>2</a:t>
            </a:r>
            <a:r>
              <a:rPr lang="en-US">
                <a:sym typeface="Symbol" charset="2"/>
              </a:rPr>
              <a:t>O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Reduction Half-Reaction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/>
              <a:t>8 H</a:t>
            </a:r>
            <a:r>
              <a:rPr lang="en-US" baseline="30000"/>
              <a:t>+</a:t>
            </a:r>
            <a:r>
              <a:rPr lang="en-US"/>
              <a:t> + MnO</a:t>
            </a:r>
            <a:r>
              <a:rPr lang="en-US" baseline="-25000"/>
              <a:t>4</a:t>
            </a:r>
            <a:r>
              <a:rPr lang="en-US" baseline="30000">
                <a:ea typeface="Arial" charset="0"/>
                <a:cs typeface="Arial" charset="0"/>
                <a:sym typeface="Symbol" charset="2"/>
              </a:rPr>
              <a:t>–</a:t>
            </a:r>
            <a:r>
              <a:rPr lang="en-US"/>
              <a:t> </a:t>
            </a:r>
            <a:r>
              <a:rPr lang="en-US">
                <a:sym typeface="Symbol" charset="2"/>
              </a:rPr>
              <a:t> Mn</a:t>
            </a:r>
            <a:r>
              <a:rPr lang="en-US" baseline="30000">
                <a:sym typeface="Symbol" charset="2"/>
              </a:rPr>
              <a:t>2+</a:t>
            </a:r>
            <a:r>
              <a:rPr lang="en-US">
                <a:sym typeface="Symbol" charset="2"/>
              </a:rPr>
              <a:t> + 4 H</a:t>
            </a:r>
            <a:r>
              <a:rPr lang="en-US" baseline="-25000">
                <a:sym typeface="Symbol" charset="2"/>
              </a:rPr>
              <a:t>2</a:t>
            </a:r>
            <a:r>
              <a:rPr lang="en-US">
                <a:sym typeface="Symbol" charset="2"/>
              </a:rPr>
              <a:t>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/>
          </a:p>
          <a:p>
            <a:pPr eaLnBrk="1" hangingPunct="1">
              <a:buFontTx/>
              <a:buNone/>
            </a:pPr>
            <a:r>
              <a:rPr lang="en-US"/>
              <a:t>	To balance the charge, we add 5e</a:t>
            </a:r>
            <a:r>
              <a:rPr lang="en-US" baseline="30000">
                <a:ea typeface="Arial" charset="0"/>
                <a:cs typeface="Arial" charset="0"/>
                <a:sym typeface="Symbol" charset="2"/>
              </a:rPr>
              <a:t>–</a:t>
            </a:r>
            <a:r>
              <a:rPr lang="en-US"/>
              <a:t> to the left side:</a:t>
            </a:r>
          </a:p>
          <a:p>
            <a:pPr algn="ctr" eaLnBrk="1" hangingPunct="1">
              <a:buFontTx/>
              <a:buNone/>
            </a:pPr>
            <a:endParaRPr lang="en-US"/>
          </a:p>
          <a:p>
            <a:pPr algn="ctr" eaLnBrk="1" hangingPunct="1">
              <a:buFontTx/>
              <a:buNone/>
            </a:pPr>
            <a:r>
              <a:rPr lang="en-US"/>
              <a:t>5e</a:t>
            </a:r>
            <a:r>
              <a:rPr lang="en-US" baseline="30000">
                <a:ea typeface="Arial" charset="0"/>
                <a:cs typeface="Arial" charset="0"/>
                <a:sym typeface="Symbol" charset="2"/>
              </a:rPr>
              <a:t>–</a:t>
            </a:r>
            <a:r>
              <a:rPr lang="en-US"/>
              <a:t> + 8 H</a:t>
            </a:r>
            <a:r>
              <a:rPr lang="en-US" baseline="30000"/>
              <a:t>+</a:t>
            </a:r>
            <a:r>
              <a:rPr lang="en-US"/>
              <a:t> + MnO</a:t>
            </a:r>
            <a:r>
              <a:rPr lang="en-US" baseline="-25000"/>
              <a:t>4</a:t>
            </a:r>
            <a:r>
              <a:rPr lang="en-US" baseline="30000">
                <a:ea typeface="Arial" charset="0"/>
                <a:cs typeface="Arial" charset="0"/>
                <a:sym typeface="Symbol" charset="2"/>
              </a:rPr>
              <a:t>–</a:t>
            </a:r>
            <a:r>
              <a:rPr lang="en-US"/>
              <a:t> </a:t>
            </a:r>
            <a:r>
              <a:rPr lang="en-US">
                <a:sym typeface="Symbol" charset="2"/>
              </a:rPr>
              <a:t> Mn</a:t>
            </a:r>
            <a:r>
              <a:rPr lang="en-US" baseline="30000">
                <a:sym typeface="Symbol" charset="2"/>
              </a:rPr>
              <a:t>2+</a:t>
            </a:r>
            <a:r>
              <a:rPr lang="en-US">
                <a:sym typeface="Symbol" charset="2"/>
              </a:rPr>
              <a:t> + 4 H</a:t>
            </a:r>
            <a:r>
              <a:rPr lang="en-US" baseline="-25000">
                <a:sym typeface="Symbol" charset="2"/>
              </a:rPr>
              <a:t>2</a:t>
            </a:r>
            <a:r>
              <a:rPr lang="en-US">
                <a:sym typeface="Symbol" charset="2"/>
              </a:rPr>
              <a:t>O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Combining the Half-Reactions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524000"/>
            <a:ext cx="7772400" cy="51816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/>
              <a:t>	Now we combine the two half-reactions together: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/>
              <a:t>C</a:t>
            </a:r>
            <a:r>
              <a:rPr lang="en-US" baseline="-25000"/>
              <a:t>2</a:t>
            </a:r>
            <a:r>
              <a:rPr lang="en-US"/>
              <a:t>O</a:t>
            </a:r>
            <a:r>
              <a:rPr lang="en-US" baseline="-25000"/>
              <a:t>4</a:t>
            </a:r>
            <a:r>
              <a:rPr lang="en-US" baseline="30000"/>
              <a:t>2</a:t>
            </a:r>
            <a:r>
              <a:rPr lang="en-US" baseline="30000">
                <a:ea typeface="Arial" charset="0"/>
                <a:cs typeface="Arial" charset="0"/>
                <a:sym typeface="Symbol" charset="2"/>
              </a:rPr>
              <a:t>– </a:t>
            </a:r>
            <a:r>
              <a:rPr lang="en-US">
                <a:sym typeface="Symbol" charset="2"/>
              </a:rPr>
              <a:t> 2 CO</a:t>
            </a:r>
            <a:r>
              <a:rPr lang="en-US" baseline="-25000">
                <a:sym typeface="Symbol" charset="2"/>
              </a:rPr>
              <a:t>2</a:t>
            </a:r>
            <a:r>
              <a:rPr lang="en-US">
                <a:sym typeface="Symbol" charset="2"/>
              </a:rPr>
              <a:t> + 2e</a:t>
            </a:r>
            <a:r>
              <a:rPr lang="en-US" baseline="30000">
                <a:ea typeface="Arial" charset="0"/>
                <a:cs typeface="Arial" charset="0"/>
                <a:sym typeface="Symbol" charset="2"/>
              </a:rPr>
              <a:t>–</a:t>
            </a:r>
            <a:endParaRPr lang="en-US">
              <a:ea typeface="Arial" charset="0"/>
              <a:cs typeface="Arial" charset="0"/>
              <a:sym typeface="Symbol" charset="2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/>
              <a:t>5e</a:t>
            </a:r>
            <a:r>
              <a:rPr lang="en-US" baseline="30000">
                <a:ea typeface="Arial" charset="0"/>
                <a:cs typeface="Arial" charset="0"/>
                <a:sym typeface="Symbol" charset="2"/>
              </a:rPr>
              <a:t>–</a:t>
            </a:r>
            <a:r>
              <a:rPr lang="en-US"/>
              <a:t> + 8 H</a:t>
            </a:r>
            <a:r>
              <a:rPr lang="en-US" baseline="30000"/>
              <a:t>+</a:t>
            </a:r>
            <a:r>
              <a:rPr lang="en-US"/>
              <a:t> + MnO</a:t>
            </a:r>
            <a:r>
              <a:rPr lang="en-US" baseline="-25000"/>
              <a:t>4</a:t>
            </a:r>
            <a:r>
              <a:rPr lang="en-US" baseline="30000">
                <a:ea typeface="Arial" charset="0"/>
                <a:cs typeface="Arial" charset="0"/>
                <a:sym typeface="Symbol" charset="2"/>
              </a:rPr>
              <a:t>–</a:t>
            </a:r>
            <a:r>
              <a:rPr lang="en-US"/>
              <a:t> </a:t>
            </a:r>
            <a:r>
              <a:rPr lang="en-US">
                <a:sym typeface="Symbol" charset="2"/>
              </a:rPr>
              <a:t> Mn</a:t>
            </a:r>
            <a:r>
              <a:rPr lang="en-US" baseline="30000">
                <a:sym typeface="Symbol" charset="2"/>
              </a:rPr>
              <a:t>2+</a:t>
            </a:r>
            <a:r>
              <a:rPr lang="en-US">
                <a:sym typeface="Symbol" charset="2"/>
              </a:rPr>
              <a:t> + 4 H</a:t>
            </a:r>
            <a:r>
              <a:rPr lang="en-US" baseline="-25000">
                <a:sym typeface="Symbol" charset="2"/>
              </a:rPr>
              <a:t>2</a:t>
            </a:r>
            <a:r>
              <a:rPr lang="en-US">
                <a:sym typeface="Symbol" charset="2"/>
              </a:rPr>
              <a:t>O</a:t>
            </a:r>
            <a:endParaRPr lang="en-US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/>
              <a:t>	To make the number of electrons equal on each side, we will multiply the first reaction by 5 and the second by 2: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Combining the Half-Reactions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981200"/>
            <a:ext cx="9144000" cy="4114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3100"/>
              <a:t>5 C</a:t>
            </a:r>
            <a:r>
              <a:rPr lang="en-US" sz="3100" baseline="-25000"/>
              <a:t>2</a:t>
            </a:r>
            <a:r>
              <a:rPr lang="en-US" sz="3100"/>
              <a:t>O</a:t>
            </a:r>
            <a:r>
              <a:rPr lang="en-US" sz="3100" baseline="-25000"/>
              <a:t>4</a:t>
            </a:r>
            <a:r>
              <a:rPr lang="en-US" sz="3100" baseline="30000"/>
              <a:t>2</a:t>
            </a:r>
            <a:r>
              <a:rPr lang="en-US" sz="3100" baseline="30000">
                <a:ea typeface="Arial" charset="0"/>
                <a:cs typeface="Arial" charset="0"/>
                <a:sym typeface="Symbol" charset="2"/>
              </a:rPr>
              <a:t>–</a:t>
            </a:r>
            <a:r>
              <a:rPr lang="en-US" sz="3100"/>
              <a:t> </a:t>
            </a:r>
            <a:r>
              <a:rPr lang="en-US" sz="3100">
                <a:sym typeface="Symbol" charset="2"/>
              </a:rPr>
              <a:t> 10 CO</a:t>
            </a:r>
            <a:r>
              <a:rPr lang="en-US" sz="3100" baseline="-25000">
                <a:sym typeface="Symbol" charset="2"/>
              </a:rPr>
              <a:t>2</a:t>
            </a:r>
            <a:r>
              <a:rPr lang="en-US" sz="3100">
                <a:sym typeface="Symbol" charset="2"/>
              </a:rPr>
              <a:t> + 10e</a:t>
            </a:r>
            <a:r>
              <a:rPr lang="en-US" sz="3100" baseline="30000">
                <a:ea typeface="Arial" charset="0"/>
                <a:cs typeface="Arial" charset="0"/>
                <a:sym typeface="Symbol" charset="2"/>
              </a:rPr>
              <a:t>–</a:t>
            </a:r>
            <a:endParaRPr lang="en-US" sz="3100">
              <a:ea typeface="Arial" charset="0"/>
              <a:cs typeface="Arial" charset="0"/>
              <a:sym typeface="Symbol" charset="2"/>
            </a:endParaRPr>
          </a:p>
          <a:p>
            <a:pPr algn="ctr" eaLnBrk="1" hangingPunct="1">
              <a:buFontTx/>
              <a:buNone/>
            </a:pPr>
            <a:r>
              <a:rPr lang="en-US" sz="3100"/>
              <a:t>10e</a:t>
            </a:r>
            <a:r>
              <a:rPr lang="en-US" sz="3100" baseline="30000">
                <a:ea typeface="Arial" charset="0"/>
                <a:cs typeface="Arial" charset="0"/>
                <a:sym typeface="Symbol" charset="2"/>
              </a:rPr>
              <a:t>–</a:t>
            </a:r>
            <a:r>
              <a:rPr lang="en-US" sz="3100"/>
              <a:t> + 16 H</a:t>
            </a:r>
            <a:r>
              <a:rPr lang="en-US" sz="3100" baseline="30000"/>
              <a:t>+</a:t>
            </a:r>
            <a:r>
              <a:rPr lang="en-US" sz="3100"/>
              <a:t> + 2 MnO</a:t>
            </a:r>
            <a:r>
              <a:rPr lang="en-US" sz="3100" baseline="-25000"/>
              <a:t>4</a:t>
            </a:r>
            <a:r>
              <a:rPr lang="en-US" sz="3100" baseline="30000">
                <a:ea typeface="Arial" charset="0"/>
                <a:cs typeface="Arial" charset="0"/>
                <a:sym typeface="Symbol" charset="2"/>
              </a:rPr>
              <a:t>–</a:t>
            </a:r>
            <a:r>
              <a:rPr lang="en-US" sz="3100"/>
              <a:t> </a:t>
            </a:r>
            <a:r>
              <a:rPr lang="en-US" sz="3100">
                <a:sym typeface="Symbol" charset="2"/>
              </a:rPr>
              <a:t> 2 Mn</a:t>
            </a:r>
            <a:r>
              <a:rPr lang="en-US" sz="3100" baseline="30000">
                <a:sym typeface="Symbol" charset="2"/>
              </a:rPr>
              <a:t>2+</a:t>
            </a:r>
            <a:r>
              <a:rPr lang="en-US" sz="3100">
                <a:sym typeface="Symbol" charset="2"/>
              </a:rPr>
              <a:t> + 8 H</a:t>
            </a:r>
            <a:r>
              <a:rPr lang="en-US" sz="3100" baseline="-25000">
                <a:sym typeface="Symbol" charset="2"/>
              </a:rPr>
              <a:t>2</a:t>
            </a:r>
            <a:r>
              <a:rPr lang="en-US" sz="3100">
                <a:sym typeface="Symbol" charset="2"/>
              </a:rPr>
              <a:t>O</a:t>
            </a:r>
          </a:p>
          <a:p>
            <a:pPr algn="ctr" eaLnBrk="1" hangingPunct="1">
              <a:lnSpc>
                <a:spcPct val="60000"/>
              </a:lnSpc>
              <a:buFontTx/>
              <a:buNone/>
            </a:pPr>
            <a:endParaRPr lang="en-US" sz="3100">
              <a:sym typeface="Symbol" charset="2"/>
            </a:endParaRPr>
          </a:p>
          <a:p>
            <a:pPr eaLnBrk="1" hangingPunct="1">
              <a:buFontTx/>
              <a:buNone/>
            </a:pPr>
            <a:r>
              <a:rPr lang="en-US" sz="3100">
                <a:sym typeface="Symbol" charset="2"/>
              </a:rPr>
              <a:t>When we add these together, we get</a:t>
            </a:r>
            <a:endParaRPr lang="en-US" sz="3100">
              <a:solidFill>
                <a:srgbClr val="00197D"/>
              </a:solidFill>
              <a:sym typeface="Symbol" charset="2"/>
            </a:endParaRPr>
          </a:p>
          <a:p>
            <a:pPr eaLnBrk="1" hangingPunct="1">
              <a:lnSpc>
                <a:spcPct val="60000"/>
              </a:lnSpc>
              <a:buFontTx/>
              <a:buNone/>
            </a:pPr>
            <a:endParaRPr lang="en-US" sz="3100">
              <a:solidFill>
                <a:srgbClr val="00197D"/>
              </a:solidFill>
              <a:sym typeface="Symbol" charset="2"/>
            </a:endParaRPr>
          </a:p>
          <a:p>
            <a:pPr eaLnBrk="1" hangingPunct="1">
              <a:buFontTx/>
              <a:buNone/>
            </a:pPr>
            <a:r>
              <a:rPr lang="en-US" sz="3100">
                <a:sym typeface="Symbol" charset="2"/>
              </a:rPr>
              <a:t>10e</a:t>
            </a:r>
            <a:r>
              <a:rPr lang="en-US" sz="3100" baseline="30000">
                <a:ea typeface="Arial" charset="0"/>
                <a:cs typeface="Arial" charset="0"/>
                <a:sym typeface="Symbol" charset="2"/>
              </a:rPr>
              <a:t>–</a:t>
            </a:r>
            <a:r>
              <a:rPr lang="en-US" sz="3100">
                <a:sym typeface="Symbol" charset="2"/>
              </a:rPr>
              <a:t> + 16 H</a:t>
            </a:r>
            <a:r>
              <a:rPr lang="en-US" sz="3100" baseline="30000">
                <a:sym typeface="Symbol" charset="2"/>
              </a:rPr>
              <a:t>+</a:t>
            </a:r>
            <a:r>
              <a:rPr lang="en-US" sz="3100">
                <a:sym typeface="Symbol" charset="2"/>
              </a:rPr>
              <a:t> + 2 MnO</a:t>
            </a:r>
            <a:r>
              <a:rPr lang="en-US" sz="3100" baseline="-25000">
                <a:sym typeface="Symbol" charset="2"/>
              </a:rPr>
              <a:t>4</a:t>
            </a:r>
            <a:r>
              <a:rPr lang="en-US" sz="3100" baseline="30000">
                <a:ea typeface="Arial" charset="0"/>
                <a:cs typeface="Arial" charset="0"/>
                <a:sym typeface="Symbol" charset="2"/>
              </a:rPr>
              <a:t>–</a:t>
            </a:r>
            <a:r>
              <a:rPr lang="en-US" sz="3100">
                <a:sym typeface="Symbol" charset="2"/>
              </a:rPr>
              <a:t> + 5 C</a:t>
            </a:r>
            <a:r>
              <a:rPr lang="en-US" sz="3100" baseline="-25000">
                <a:sym typeface="Symbol" charset="2"/>
              </a:rPr>
              <a:t>2</a:t>
            </a:r>
            <a:r>
              <a:rPr lang="en-US" sz="3100">
                <a:sym typeface="Symbol" charset="2"/>
              </a:rPr>
              <a:t>O</a:t>
            </a:r>
            <a:r>
              <a:rPr lang="en-US" sz="3100" baseline="-25000">
                <a:sym typeface="Symbol" charset="2"/>
              </a:rPr>
              <a:t>4</a:t>
            </a:r>
            <a:r>
              <a:rPr lang="en-US" sz="3100" baseline="30000">
                <a:sym typeface="Symbol" charset="2"/>
              </a:rPr>
              <a:t>2</a:t>
            </a:r>
            <a:r>
              <a:rPr lang="en-US" sz="3100" baseline="30000">
                <a:ea typeface="Arial" charset="0"/>
                <a:cs typeface="Arial" charset="0"/>
                <a:sym typeface="Symbol" charset="2"/>
              </a:rPr>
              <a:t>–</a:t>
            </a:r>
            <a:r>
              <a:rPr lang="en-US" sz="3100">
                <a:sym typeface="Symbol" charset="2"/>
              </a:rPr>
              <a:t> </a:t>
            </a:r>
          </a:p>
          <a:p>
            <a:pPr algn="r" eaLnBrk="1" hangingPunct="1">
              <a:buFontTx/>
              <a:buNone/>
            </a:pPr>
            <a:r>
              <a:rPr lang="en-US" sz="3100">
                <a:sym typeface="Symbol" charset="2"/>
              </a:rPr>
              <a:t>2 Mn</a:t>
            </a:r>
            <a:r>
              <a:rPr lang="en-US" sz="3100" baseline="30000">
                <a:sym typeface="Symbol" charset="2"/>
              </a:rPr>
              <a:t>2+</a:t>
            </a:r>
            <a:r>
              <a:rPr lang="en-US" sz="3100">
                <a:sym typeface="Symbol" charset="2"/>
              </a:rPr>
              <a:t> + 8 H</a:t>
            </a:r>
            <a:r>
              <a:rPr lang="en-US" sz="3100" baseline="-25000">
                <a:sym typeface="Symbol" charset="2"/>
              </a:rPr>
              <a:t>2</a:t>
            </a:r>
            <a:r>
              <a:rPr lang="en-US" sz="3100">
                <a:sym typeface="Symbol" charset="2"/>
              </a:rPr>
              <a:t>O + 10 CO</a:t>
            </a:r>
            <a:r>
              <a:rPr lang="en-US" sz="3100" baseline="-25000">
                <a:sym typeface="Symbol" charset="2"/>
              </a:rPr>
              <a:t>2</a:t>
            </a:r>
            <a:r>
              <a:rPr lang="en-US" sz="3100">
                <a:sym typeface="Symbol" charset="2"/>
              </a:rPr>
              <a:t> +10e</a:t>
            </a:r>
            <a:r>
              <a:rPr lang="en-US" sz="3100" baseline="30000">
                <a:ea typeface="Arial" charset="0"/>
                <a:cs typeface="Arial" charset="0"/>
                <a:sym typeface="Symbol" charset="2"/>
              </a:rPr>
              <a:t>–</a:t>
            </a:r>
            <a:endParaRPr lang="en-US" sz="3100">
              <a:ea typeface="Arial" charset="0"/>
              <a:cs typeface="Arial" charset="0"/>
              <a:sym typeface="Symbol" charset="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Combining the Half-Reactions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350" y="1219200"/>
            <a:ext cx="91440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>
                <a:sym typeface="Symbol" charset="2"/>
              </a:rPr>
              <a:t>10e</a:t>
            </a:r>
            <a:r>
              <a:rPr lang="en-US" baseline="30000">
                <a:ea typeface="Arial" charset="0"/>
                <a:cs typeface="Arial" charset="0"/>
                <a:sym typeface="Symbol" charset="2"/>
              </a:rPr>
              <a:t>–</a:t>
            </a:r>
            <a:r>
              <a:rPr lang="en-US">
                <a:sym typeface="Symbol" charset="2"/>
              </a:rPr>
              <a:t> + 16 H</a:t>
            </a:r>
            <a:r>
              <a:rPr lang="en-US" baseline="30000">
                <a:sym typeface="Symbol" charset="2"/>
              </a:rPr>
              <a:t>+</a:t>
            </a:r>
            <a:r>
              <a:rPr lang="en-US">
                <a:sym typeface="Symbol" charset="2"/>
              </a:rPr>
              <a:t> + 2 MnO</a:t>
            </a:r>
            <a:r>
              <a:rPr lang="en-US" baseline="-25000">
                <a:sym typeface="Symbol" charset="2"/>
              </a:rPr>
              <a:t>4</a:t>
            </a:r>
            <a:r>
              <a:rPr lang="en-US" baseline="30000">
                <a:ea typeface="Arial" charset="0"/>
                <a:cs typeface="Arial" charset="0"/>
                <a:sym typeface="Symbol" charset="2"/>
              </a:rPr>
              <a:t>–</a:t>
            </a:r>
            <a:r>
              <a:rPr lang="en-US">
                <a:sym typeface="Symbol" charset="2"/>
              </a:rPr>
              <a:t> + 5 C</a:t>
            </a:r>
            <a:r>
              <a:rPr lang="en-US" baseline="-25000">
                <a:sym typeface="Symbol" charset="2"/>
              </a:rPr>
              <a:t>2</a:t>
            </a:r>
            <a:r>
              <a:rPr lang="en-US">
                <a:sym typeface="Symbol" charset="2"/>
              </a:rPr>
              <a:t>O</a:t>
            </a:r>
            <a:r>
              <a:rPr lang="en-US" baseline="-25000">
                <a:sym typeface="Symbol" charset="2"/>
              </a:rPr>
              <a:t>4</a:t>
            </a:r>
            <a:r>
              <a:rPr lang="en-US" baseline="30000">
                <a:sym typeface="Symbol" charset="2"/>
              </a:rPr>
              <a:t>2–</a:t>
            </a:r>
            <a:r>
              <a:rPr lang="en-US">
                <a:sym typeface="Symbol" charset="2"/>
              </a:rPr>
              <a:t> </a:t>
            </a:r>
          </a:p>
          <a:p>
            <a:pPr algn="r" eaLnBrk="1" hangingPunct="1">
              <a:lnSpc>
                <a:spcPct val="90000"/>
              </a:lnSpc>
              <a:buFontTx/>
              <a:buNone/>
            </a:pPr>
            <a:r>
              <a:rPr lang="en-US">
                <a:sym typeface="Symbol" charset="2"/>
              </a:rPr>
              <a:t>2 Mn</a:t>
            </a:r>
            <a:r>
              <a:rPr lang="en-US" baseline="30000">
                <a:sym typeface="Symbol" charset="2"/>
              </a:rPr>
              <a:t>2+</a:t>
            </a:r>
            <a:r>
              <a:rPr lang="en-US">
                <a:sym typeface="Symbol" charset="2"/>
              </a:rPr>
              <a:t> + 8 H</a:t>
            </a:r>
            <a:r>
              <a:rPr lang="en-US" baseline="-25000">
                <a:sym typeface="Symbol" charset="2"/>
              </a:rPr>
              <a:t>2</a:t>
            </a:r>
            <a:r>
              <a:rPr lang="en-US">
                <a:sym typeface="Symbol" charset="2"/>
              </a:rPr>
              <a:t>O + 10 CO</a:t>
            </a:r>
            <a:r>
              <a:rPr lang="en-US" baseline="-25000">
                <a:sym typeface="Symbol" charset="2"/>
              </a:rPr>
              <a:t>2</a:t>
            </a:r>
            <a:r>
              <a:rPr lang="en-US">
                <a:sym typeface="Symbol" charset="2"/>
              </a:rPr>
              <a:t> +10e</a:t>
            </a:r>
            <a:r>
              <a:rPr lang="en-US" baseline="30000">
                <a:ea typeface="Arial" charset="0"/>
                <a:cs typeface="Arial" charset="0"/>
                <a:sym typeface="Symbol" charset="2"/>
              </a:rPr>
              <a:t>–</a:t>
            </a:r>
          </a:p>
          <a:p>
            <a:pPr algn="r" eaLnBrk="1" hangingPunct="1">
              <a:lnSpc>
                <a:spcPct val="90000"/>
              </a:lnSpc>
              <a:buFontTx/>
              <a:buNone/>
            </a:pPr>
            <a:endParaRPr lang="en-US">
              <a:sym typeface="Symbol" charset="2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mtClean="0">
                <a:sym typeface="Symbol" charset="2"/>
              </a:rPr>
              <a:t>	The </a:t>
            </a:r>
            <a:r>
              <a:rPr lang="en-US">
                <a:sym typeface="Symbol" charset="2"/>
              </a:rPr>
              <a:t>only thing that appears on both sides is the electrons. Subtracting them, we are left with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>
              <a:sym typeface="Symbol" charset="2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>
                <a:sym typeface="Symbol" charset="2"/>
              </a:rPr>
              <a:t>16 H</a:t>
            </a:r>
            <a:r>
              <a:rPr lang="en-US" baseline="30000">
                <a:sym typeface="Symbol" charset="2"/>
              </a:rPr>
              <a:t>+</a:t>
            </a:r>
            <a:r>
              <a:rPr lang="en-US">
                <a:sym typeface="Symbol" charset="2"/>
              </a:rPr>
              <a:t> + 2 MnO</a:t>
            </a:r>
            <a:r>
              <a:rPr lang="en-US" baseline="-25000">
                <a:sym typeface="Symbol" charset="2"/>
              </a:rPr>
              <a:t>4</a:t>
            </a:r>
            <a:r>
              <a:rPr lang="en-US" baseline="30000">
                <a:ea typeface="Arial" charset="0"/>
                <a:cs typeface="Arial" charset="0"/>
                <a:sym typeface="Symbol" charset="2"/>
              </a:rPr>
              <a:t>–</a:t>
            </a:r>
            <a:r>
              <a:rPr lang="en-US">
                <a:sym typeface="Symbol" charset="2"/>
              </a:rPr>
              <a:t> + 5 C</a:t>
            </a:r>
            <a:r>
              <a:rPr lang="en-US" baseline="-25000">
                <a:sym typeface="Symbol" charset="2"/>
              </a:rPr>
              <a:t>2</a:t>
            </a:r>
            <a:r>
              <a:rPr lang="en-US">
                <a:sym typeface="Symbol" charset="2"/>
              </a:rPr>
              <a:t>O</a:t>
            </a:r>
            <a:r>
              <a:rPr lang="en-US" baseline="-25000">
                <a:sym typeface="Symbol" charset="2"/>
              </a:rPr>
              <a:t>4</a:t>
            </a:r>
            <a:r>
              <a:rPr lang="en-US" baseline="30000">
                <a:sym typeface="Symbol" charset="2"/>
              </a:rPr>
              <a:t>2</a:t>
            </a:r>
            <a:r>
              <a:rPr lang="en-US" baseline="30000">
                <a:ea typeface="Arial" charset="0"/>
                <a:cs typeface="Arial" charset="0"/>
                <a:sym typeface="Symbol" charset="2"/>
              </a:rPr>
              <a:t>–</a:t>
            </a:r>
            <a:r>
              <a:rPr lang="en-US">
                <a:sym typeface="Symbol" charset="2"/>
              </a:rPr>
              <a:t> </a:t>
            </a:r>
          </a:p>
          <a:p>
            <a:pPr algn="r" eaLnBrk="1" hangingPunct="1">
              <a:lnSpc>
                <a:spcPct val="90000"/>
              </a:lnSpc>
              <a:buFontTx/>
              <a:buNone/>
            </a:pPr>
            <a:r>
              <a:rPr lang="en-US">
                <a:sym typeface="Symbol" charset="2"/>
              </a:rPr>
              <a:t>2 Mn</a:t>
            </a:r>
            <a:r>
              <a:rPr lang="en-US" baseline="30000">
                <a:sym typeface="Symbol" charset="2"/>
              </a:rPr>
              <a:t>2+</a:t>
            </a:r>
            <a:r>
              <a:rPr lang="en-US">
                <a:sym typeface="Symbol" charset="2"/>
              </a:rPr>
              <a:t> + 8 H</a:t>
            </a:r>
            <a:r>
              <a:rPr lang="en-US" baseline="-25000">
                <a:sym typeface="Symbol" charset="2"/>
              </a:rPr>
              <a:t>2</a:t>
            </a:r>
            <a:r>
              <a:rPr lang="en-US">
                <a:sym typeface="Symbol" charset="2"/>
              </a:rPr>
              <a:t>O + 10 CO</a:t>
            </a:r>
            <a:r>
              <a:rPr lang="en-US" baseline="-25000">
                <a:sym typeface="Symbol" charset="2"/>
              </a:rPr>
              <a:t>2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smtClean="0">
                <a:sym typeface="Symbol" charset="2"/>
              </a:rPr>
              <a:t>	(</a:t>
            </a:r>
            <a:r>
              <a:rPr lang="en-US" sz="2400">
                <a:sym typeface="Symbol" charset="2"/>
              </a:rPr>
              <a:t>Verify that the equation is balanced by counting atoms </a:t>
            </a:r>
            <a:r>
              <a:rPr lang="en-US" sz="2400" smtClean="0">
                <a:sym typeface="Symbol" charset="2"/>
              </a:rPr>
              <a:t/>
            </a:r>
            <a:br>
              <a:rPr lang="en-US" sz="2400" smtClean="0">
                <a:sym typeface="Symbol" charset="2"/>
              </a:rPr>
            </a:br>
            <a:r>
              <a:rPr lang="en-US" sz="2400" smtClean="0">
                <a:sym typeface="Symbol" charset="2"/>
              </a:rPr>
              <a:t>and </a:t>
            </a:r>
            <a:r>
              <a:rPr lang="en-US" sz="2400">
                <a:sym typeface="Symbol" charset="2"/>
              </a:rPr>
              <a:t>charges on each side of the equation.)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Balancing in Basic Solution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524000"/>
            <a:ext cx="80772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/>
              <a:t>A reaction that occurs in basic solution can be balanced as if it occurred in acid.</a:t>
            </a:r>
          </a:p>
          <a:p>
            <a:pPr eaLnBrk="1" hangingPunct="1">
              <a:lnSpc>
                <a:spcPct val="90000"/>
              </a:lnSpc>
            </a:pPr>
            <a:r>
              <a:rPr lang="en-US"/>
              <a:t>Once the equation is balanced, add OH</a:t>
            </a:r>
            <a:r>
              <a:rPr lang="en-US" baseline="30000">
                <a:ea typeface="Arial" charset="0"/>
                <a:cs typeface="Arial" charset="0"/>
                <a:sym typeface="Symbol" charset="2"/>
              </a:rPr>
              <a:t>–</a:t>
            </a:r>
            <a:r>
              <a:rPr lang="en-US"/>
              <a:t> to each side to “neutralize” the H</a:t>
            </a:r>
            <a:r>
              <a:rPr lang="en-US" baseline="30000"/>
              <a:t>+</a:t>
            </a:r>
            <a:r>
              <a:rPr lang="en-US"/>
              <a:t> in the equation and create water in its place.</a:t>
            </a:r>
          </a:p>
          <a:p>
            <a:pPr eaLnBrk="1" hangingPunct="1">
              <a:lnSpc>
                <a:spcPct val="90000"/>
              </a:lnSpc>
            </a:pPr>
            <a:r>
              <a:rPr lang="en-US"/>
              <a:t>If this produces water on both sides, </a:t>
            </a:r>
            <a:br>
              <a:rPr lang="en-US"/>
            </a:br>
            <a:r>
              <a:rPr lang="en-US"/>
              <a:t>subtract water from each side so it appears on only one side of the equation.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/>
              <a:t>Voltaic Cells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90500" y="1219200"/>
            <a:ext cx="4686300" cy="4876800"/>
          </a:xfrm>
        </p:spPr>
        <p:txBody>
          <a:bodyPr/>
          <a:lstStyle/>
          <a:p>
            <a:pPr eaLnBrk="1" hangingPunct="1"/>
            <a:r>
              <a:rPr lang="en-US" sz="2800"/>
              <a:t>In spontaneous redox reactions, electrons are transferred and energy is released.</a:t>
            </a:r>
          </a:p>
          <a:p>
            <a:pPr eaLnBrk="1" hangingPunct="1"/>
            <a:r>
              <a:rPr lang="en-US" sz="2800"/>
              <a:t>That energy can do work if the electrons flow through an external device.</a:t>
            </a:r>
          </a:p>
          <a:p>
            <a:pPr eaLnBrk="1" hangingPunct="1"/>
            <a:r>
              <a:rPr lang="en-US" sz="2800"/>
              <a:t>This is a </a:t>
            </a:r>
            <a:r>
              <a:rPr lang="en-US" sz="2800" b="1"/>
              <a:t>voltaic cell</a:t>
            </a:r>
            <a:r>
              <a:rPr lang="en-US" sz="2800"/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06"/>
          <a:stretch/>
        </p:blipFill>
        <p:spPr>
          <a:xfrm>
            <a:off x="5159141" y="1157438"/>
            <a:ext cx="3663695" cy="4553282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Voltaic Cells</a:t>
            </a:r>
          </a:p>
        </p:txBody>
      </p:sp>
      <p:sp>
        <p:nvSpPr>
          <p:cNvPr id="21507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52400" y="1066800"/>
            <a:ext cx="4572000" cy="5181600"/>
          </a:xfrm>
        </p:spPr>
        <p:txBody>
          <a:bodyPr/>
          <a:lstStyle/>
          <a:p>
            <a:pPr eaLnBrk="1" hangingPunct="1"/>
            <a:r>
              <a:rPr lang="en-US" sz="2800"/>
              <a:t>The oxidation occurs </a:t>
            </a:r>
            <a:r>
              <a:rPr lang="en-US" sz="2800" smtClean="0"/>
              <a:t/>
            </a:r>
            <a:br>
              <a:rPr lang="en-US" sz="2800" smtClean="0"/>
            </a:br>
            <a:r>
              <a:rPr lang="en-US" sz="2800" smtClean="0"/>
              <a:t>at </a:t>
            </a:r>
            <a:r>
              <a:rPr lang="en-US" sz="2800"/>
              <a:t>the </a:t>
            </a:r>
            <a:r>
              <a:rPr lang="en-US" sz="2800" b="1"/>
              <a:t>anode</a:t>
            </a:r>
            <a:r>
              <a:rPr lang="en-US" sz="2800"/>
              <a:t>.</a:t>
            </a:r>
          </a:p>
          <a:p>
            <a:pPr eaLnBrk="1" hangingPunct="1"/>
            <a:r>
              <a:rPr lang="en-US" sz="2800"/>
              <a:t>The reduction occurs </a:t>
            </a:r>
            <a:r>
              <a:rPr lang="en-US" sz="2800" smtClean="0"/>
              <a:t/>
            </a:r>
            <a:br>
              <a:rPr lang="en-US" sz="2800" smtClean="0"/>
            </a:br>
            <a:r>
              <a:rPr lang="en-US" sz="2800" smtClean="0"/>
              <a:t>at </a:t>
            </a:r>
            <a:r>
              <a:rPr lang="en-US" sz="2800"/>
              <a:t>the </a:t>
            </a:r>
            <a:r>
              <a:rPr lang="en-US" sz="2800" b="1"/>
              <a:t>cathode</a:t>
            </a:r>
            <a:r>
              <a:rPr lang="en-US" sz="2800"/>
              <a:t>.</a:t>
            </a:r>
          </a:p>
          <a:p>
            <a:pPr eaLnBrk="1" hangingPunct="1"/>
            <a:r>
              <a:rPr lang="en-US" sz="2800"/>
              <a:t>When electrons flow, charges aren’t </a:t>
            </a:r>
            <a:r>
              <a:rPr lang="en-US" sz="2800" smtClean="0"/>
              <a:t/>
            </a:r>
            <a:br>
              <a:rPr lang="en-US" sz="2800" smtClean="0"/>
            </a:br>
            <a:r>
              <a:rPr lang="en-US" sz="2800" smtClean="0"/>
              <a:t>balanced</a:t>
            </a:r>
            <a:r>
              <a:rPr lang="en-US" sz="2800"/>
              <a:t>. </a:t>
            </a:r>
            <a:r>
              <a:rPr lang="en-US" sz="2800" smtClean="0"/>
              <a:t>So</a:t>
            </a:r>
            <a:r>
              <a:rPr lang="en-US" sz="2800"/>
              <a:t>, a salt bridge, usually a </a:t>
            </a:r>
            <a:r>
              <a:rPr lang="en-US" sz="2800" smtClean="0"/>
              <a:t/>
            </a:r>
            <a:br>
              <a:rPr lang="en-US" sz="2800" smtClean="0"/>
            </a:br>
            <a:r>
              <a:rPr lang="en-US" sz="2800" smtClean="0"/>
              <a:t>U-shaped </a:t>
            </a:r>
            <a:r>
              <a:rPr lang="en-US" sz="2800"/>
              <a:t>tube that contains a salt/agar solution, is used to keep the charges balanced.</a:t>
            </a:r>
          </a:p>
          <a:p>
            <a:pPr eaLnBrk="1" hangingPunct="1"/>
            <a:endParaRPr lang="en-US" sz="28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02"/>
          <a:stretch/>
        </p:blipFill>
        <p:spPr>
          <a:xfrm>
            <a:off x="4304864" y="1271257"/>
            <a:ext cx="4697966" cy="2598099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Electrochemistry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/>
              <a:t>	</a:t>
            </a:r>
            <a:r>
              <a:rPr lang="en-US" b="1"/>
              <a:t>Electrochemistry</a:t>
            </a:r>
            <a:r>
              <a:rPr lang="en-US"/>
              <a:t> is the study of the relationships between electricity 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and </a:t>
            </a:r>
            <a:r>
              <a:rPr lang="en-US"/>
              <a:t>chemical reactions. It includes 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the study </a:t>
            </a:r>
            <a:r>
              <a:rPr lang="en-US"/>
              <a:t>of both spontaneous and nonspontaneous processes.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Voltaic Cells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52400" y="1143000"/>
            <a:ext cx="4953000" cy="5486400"/>
          </a:xfrm>
        </p:spPr>
        <p:txBody>
          <a:bodyPr/>
          <a:lstStyle/>
          <a:p>
            <a:pPr eaLnBrk="1" hangingPunct="1"/>
            <a:r>
              <a:rPr lang="en-US" sz="2800"/>
              <a:t>In the cell, electrons leave the anode and flow through the wire to the cathode.</a:t>
            </a:r>
          </a:p>
          <a:p>
            <a:pPr eaLnBrk="1" hangingPunct="1"/>
            <a:r>
              <a:rPr lang="en-US" sz="2800"/>
              <a:t>Cations are formed in the anode compartment.</a:t>
            </a:r>
          </a:p>
          <a:p>
            <a:pPr eaLnBrk="1" hangingPunct="1"/>
            <a:r>
              <a:rPr lang="en-US" sz="2800"/>
              <a:t>As the electrons reach </a:t>
            </a:r>
            <a:br>
              <a:rPr lang="en-US" sz="2800"/>
            </a:br>
            <a:r>
              <a:rPr lang="en-US" sz="2800"/>
              <a:t>the cathode, cations in </a:t>
            </a:r>
            <a:br>
              <a:rPr lang="en-US" sz="2800"/>
            </a:br>
            <a:r>
              <a:rPr lang="en-US" sz="2800"/>
              <a:t>solution are attracted to </a:t>
            </a:r>
            <a:r>
              <a:rPr lang="en-US" sz="2800" smtClean="0"/>
              <a:t/>
            </a:r>
            <a:br>
              <a:rPr lang="en-US" sz="2800" smtClean="0"/>
            </a:br>
            <a:r>
              <a:rPr lang="en-US" sz="2800" smtClean="0"/>
              <a:t>the </a:t>
            </a:r>
            <a:r>
              <a:rPr lang="en-US" sz="2800"/>
              <a:t>now negative cathode.</a:t>
            </a:r>
          </a:p>
          <a:p>
            <a:pPr eaLnBrk="1" hangingPunct="1"/>
            <a:r>
              <a:rPr lang="en-US" sz="2800"/>
              <a:t>The cations gain electrons and are deposited as metal on the cathode.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2"/>
          <a:stretch/>
        </p:blipFill>
        <p:spPr>
          <a:xfrm>
            <a:off x="5073045" y="1301818"/>
            <a:ext cx="3907486" cy="3549315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Electromotive Force (emf)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52400" y="1752600"/>
            <a:ext cx="4038600" cy="4343400"/>
          </a:xfrm>
        </p:spPr>
        <p:txBody>
          <a:bodyPr/>
          <a:lstStyle/>
          <a:p>
            <a:pPr eaLnBrk="1" hangingPunct="1"/>
            <a:r>
              <a:rPr lang="en-US" sz="2800"/>
              <a:t>Water flows spontaneously one way in a waterfall.</a:t>
            </a:r>
          </a:p>
          <a:p>
            <a:pPr eaLnBrk="1" hangingPunct="1"/>
            <a:r>
              <a:rPr lang="en-US" sz="2800"/>
              <a:t>Comparably, electrons flow  spontaneously one way in a redox reaction, from high to low potential energy.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2"/>
          <a:stretch/>
        </p:blipFill>
        <p:spPr>
          <a:xfrm>
            <a:off x="4214113" y="1626068"/>
            <a:ext cx="4647135" cy="3629326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Electromotive Force (emf)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The potential difference between the anode and cathode in a cell is called the </a:t>
            </a:r>
            <a:r>
              <a:rPr lang="en-US" b="1"/>
              <a:t>electromotive force (emf)</a:t>
            </a:r>
            <a:r>
              <a:rPr lang="en-US"/>
              <a:t>.</a:t>
            </a:r>
          </a:p>
          <a:p>
            <a:pPr eaLnBrk="1" hangingPunct="1"/>
            <a:r>
              <a:rPr lang="en-US"/>
              <a:t>It is also called the </a:t>
            </a:r>
            <a:r>
              <a:rPr lang="en-US" b="1"/>
              <a:t>cell potential</a:t>
            </a:r>
            <a:r>
              <a:rPr lang="en-US"/>
              <a:t> and is designated </a:t>
            </a:r>
            <a:r>
              <a:rPr lang="en-US" i="1"/>
              <a:t>E</a:t>
            </a:r>
            <a:r>
              <a:rPr lang="en-US" baseline="-25000"/>
              <a:t>cell</a:t>
            </a:r>
            <a:r>
              <a:rPr lang="en-US" i="1"/>
              <a:t>.</a:t>
            </a:r>
          </a:p>
          <a:p>
            <a:pPr eaLnBrk="1" hangingPunct="1"/>
            <a:r>
              <a:rPr lang="en-US"/>
              <a:t>It is measured in volts (V). One volt is one joule per coulomb (1 V = 1 J/C).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Standard Reduction Potentials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73255" y="1504749"/>
            <a:ext cx="4023360" cy="4419600"/>
          </a:xfrm>
        </p:spPr>
        <p:txBody>
          <a:bodyPr/>
          <a:lstStyle/>
          <a:p>
            <a:pPr eaLnBrk="1" hangingPunct="1"/>
            <a:r>
              <a:rPr lang="en-US" sz="2800" smtClean="0"/>
              <a:t>Reduction potentials </a:t>
            </a:r>
            <a:r>
              <a:rPr lang="en-US" sz="2800"/>
              <a:t>for many electrodes have been measured and tabulated.</a:t>
            </a:r>
          </a:p>
          <a:p>
            <a:pPr eaLnBrk="1" hangingPunct="1"/>
            <a:r>
              <a:rPr lang="en-US" sz="2800"/>
              <a:t>The values </a:t>
            </a:r>
            <a:r>
              <a:rPr lang="en-US" sz="2800" smtClean="0"/>
              <a:t>are compared </a:t>
            </a:r>
            <a:r>
              <a:rPr lang="en-US" sz="2800"/>
              <a:t>to the reduction of hydrogen as a standard</a:t>
            </a:r>
            <a:r>
              <a:rPr lang="en-US" sz="2800" smtClean="0"/>
              <a:t>. </a:t>
            </a:r>
            <a:endParaRPr lang="en-US" sz="28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2"/>
          <a:stretch/>
        </p:blipFill>
        <p:spPr>
          <a:xfrm>
            <a:off x="4572000" y="1206767"/>
            <a:ext cx="4107728" cy="4444465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Standard Hydrogen Electrode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28599" y="1524000"/>
            <a:ext cx="4487780" cy="3657600"/>
          </a:xfrm>
        </p:spPr>
        <p:txBody>
          <a:bodyPr/>
          <a:lstStyle/>
          <a:p>
            <a:pPr eaLnBrk="1" hangingPunct="1"/>
            <a:r>
              <a:rPr lang="en-US" sz="2800"/>
              <a:t>Their reference is called the standard hydrogen electrode (SHE).</a:t>
            </a:r>
          </a:p>
          <a:p>
            <a:pPr eaLnBrk="1" hangingPunct="1"/>
            <a:r>
              <a:rPr lang="en-US" sz="2800"/>
              <a:t>By definition as the standard, the reduction potential for hydrogen </a:t>
            </a:r>
            <a:r>
              <a:rPr lang="en-US" sz="2800" smtClean="0"/>
              <a:t/>
            </a:r>
            <a:br>
              <a:rPr lang="en-US" sz="2800" smtClean="0"/>
            </a:br>
            <a:r>
              <a:rPr lang="en-US" sz="2800" smtClean="0"/>
              <a:t>is </a:t>
            </a:r>
            <a:r>
              <a:rPr lang="en-US" sz="2800"/>
              <a:t>0 V:</a:t>
            </a:r>
          </a:p>
        </p:txBody>
      </p:sp>
      <p:sp>
        <p:nvSpPr>
          <p:cNvPr id="26628" name="Text Box 7"/>
          <p:cNvSpPr txBox="1">
            <a:spLocks noChangeArrowheads="1"/>
          </p:cNvSpPr>
          <p:nvPr/>
        </p:nvSpPr>
        <p:spPr bwMode="auto">
          <a:xfrm>
            <a:off x="609600" y="4824675"/>
            <a:ext cx="6324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sz="2800"/>
              <a:t>2 H</a:t>
            </a:r>
            <a:r>
              <a:rPr lang="en-US" sz="2800" baseline="30000"/>
              <a:t>+</a:t>
            </a:r>
            <a:r>
              <a:rPr lang="en-US"/>
              <a:t>(</a:t>
            </a:r>
            <a:r>
              <a:rPr lang="en-US" i="1"/>
              <a:t>aq</a:t>
            </a:r>
            <a:r>
              <a:rPr lang="en-US"/>
              <a:t>, 1</a:t>
            </a:r>
            <a:r>
              <a:rPr lang="en-US" i="1"/>
              <a:t>M</a:t>
            </a:r>
            <a:r>
              <a:rPr lang="en-US"/>
              <a:t>)</a:t>
            </a:r>
            <a:r>
              <a:rPr lang="en-US" sz="2800"/>
              <a:t> + 2e</a:t>
            </a:r>
            <a:r>
              <a:rPr lang="en-US" sz="2800" baseline="30000">
                <a:ea typeface="Arial" charset="0"/>
                <a:cs typeface="Arial" charset="0"/>
                <a:sym typeface="Symbol" charset="2"/>
              </a:rPr>
              <a:t>–</a:t>
            </a:r>
            <a:r>
              <a:rPr lang="en-US" sz="2800"/>
              <a:t> </a:t>
            </a:r>
            <a:r>
              <a:rPr lang="en-US" sz="2800">
                <a:sym typeface="Symbol" charset="2"/>
              </a:rPr>
              <a:t> H</a:t>
            </a:r>
            <a:r>
              <a:rPr lang="en-US" sz="2800" baseline="-25000">
                <a:sym typeface="Symbol" charset="2"/>
              </a:rPr>
              <a:t>2</a:t>
            </a:r>
            <a:r>
              <a:rPr lang="en-US">
                <a:sym typeface="Symbol" charset="2"/>
              </a:rPr>
              <a:t>(</a:t>
            </a:r>
            <a:r>
              <a:rPr lang="en-US" i="1">
                <a:sym typeface="Symbol" charset="2"/>
              </a:rPr>
              <a:t>g</a:t>
            </a:r>
            <a:r>
              <a:rPr lang="en-US">
                <a:sym typeface="Symbol" charset="2"/>
              </a:rPr>
              <a:t>, 1 atm)</a:t>
            </a:r>
            <a:endParaRPr lang="en-US" sz="28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76"/>
          <a:stretch/>
        </p:blipFill>
        <p:spPr>
          <a:xfrm>
            <a:off x="4765310" y="1475073"/>
            <a:ext cx="4145280" cy="3213626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Standard Cell Potentials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981200"/>
            <a:ext cx="7772400" cy="1295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/>
              <a:t>	The cell potential at standard conditions can be found through this equation:</a:t>
            </a:r>
          </a:p>
        </p:txBody>
      </p:sp>
      <p:grpSp>
        <p:nvGrpSpPr>
          <p:cNvPr id="27652" name="Group 15"/>
          <p:cNvGrpSpPr>
            <a:grpSpLocks/>
          </p:cNvGrpSpPr>
          <p:nvPr/>
        </p:nvGrpSpPr>
        <p:grpSpPr bwMode="auto">
          <a:xfrm>
            <a:off x="1371600" y="3492500"/>
            <a:ext cx="6578600" cy="612775"/>
            <a:chOff x="864" y="2200"/>
            <a:chExt cx="4144" cy="386"/>
          </a:xfrm>
        </p:grpSpPr>
        <p:grpSp>
          <p:nvGrpSpPr>
            <p:cNvPr id="27655" name="Group 14"/>
            <p:cNvGrpSpPr>
              <a:grpSpLocks/>
            </p:cNvGrpSpPr>
            <p:nvPr/>
          </p:nvGrpSpPr>
          <p:grpSpPr bwMode="auto">
            <a:xfrm>
              <a:off x="864" y="2200"/>
              <a:ext cx="555" cy="373"/>
              <a:chOff x="864" y="2200"/>
              <a:chExt cx="555" cy="373"/>
            </a:xfrm>
          </p:grpSpPr>
          <p:sp>
            <p:nvSpPr>
              <p:cNvPr id="27659" name="Rectangle 4"/>
              <p:cNvSpPr>
                <a:spLocks noChangeArrowheads="1"/>
              </p:cNvSpPr>
              <p:nvPr/>
            </p:nvSpPr>
            <p:spPr bwMode="auto">
              <a:xfrm>
                <a:off x="864" y="2208"/>
                <a:ext cx="539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3200" i="1"/>
                  <a:t>E</a:t>
                </a:r>
                <a:r>
                  <a:rPr lang="en-US" sz="3200" baseline="-25000"/>
                  <a:t>cell</a:t>
                </a:r>
                <a:endParaRPr lang="en-US" sz="3200" i="1"/>
              </a:p>
            </p:txBody>
          </p:sp>
          <p:sp>
            <p:nvSpPr>
              <p:cNvPr id="27660" name="Rectangle 5"/>
              <p:cNvSpPr>
                <a:spLocks noChangeArrowheads="1"/>
              </p:cNvSpPr>
              <p:nvPr/>
            </p:nvSpPr>
            <p:spPr bwMode="auto">
              <a:xfrm>
                <a:off x="1044" y="2200"/>
                <a:ext cx="375" cy="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3200">
                    <a:latin typeface="Times New Roman" charset="0"/>
                    <a:ea typeface="Times New Roman" charset="0"/>
                    <a:cs typeface="Times New Roman" charset="0"/>
                    <a:sym typeface="Symbol" charset="2"/>
                  </a:rPr>
                  <a:t>°</a:t>
                </a:r>
                <a:endParaRPr lang="en-US" sz="3200"/>
              </a:p>
            </p:txBody>
          </p:sp>
        </p:grpSp>
        <p:sp>
          <p:nvSpPr>
            <p:cNvPr id="27656" name="Rectangle 7"/>
            <p:cNvSpPr>
              <a:spLocks noChangeArrowheads="1"/>
            </p:cNvSpPr>
            <p:nvPr/>
          </p:nvSpPr>
          <p:spPr bwMode="auto">
            <a:xfrm>
              <a:off x="1416" y="2218"/>
              <a:ext cx="3592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200"/>
                <a:t>= </a:t>
              </a:r>
              <a:r>
                <a:rPr lang="en-US" sz="3200" i="1"/>
                <a:t>E</a:t>
              </a:r>
              <a:r>
                <a:rPr lang="en-US" sz="3200" baseline="-25000"/>
                <a:t>red</a:t>
              </a:r>
              <a:r>
                <a:rPr lang="en-US" sz="3200"/>
                <a:t> (cathode) </a:t>
              </a:r>
              <a:r>
                <a:rPr lang="en-US" sz="3200">
                  <a:ea typeface="Arial" charset="0"/>
                  <a:cs typeface="Arial" charset="0"/>
                  <a:sym typeface="Symbol" charset="2"/>
                </a:rPr>
                <a:t>–</a:t>
              </a:r>
              <a:r>
                <a:rPr lang="en-US" sz="3200"/>
                <a:t> </a:t>
              </a:r>
              <a:r>
                <a:rPr lang="en-US" sz="3200" i="1"/>
                <a:t>E</a:t>
              </a:r>
              <a:r>
                <a:rPr lang="en-US" sz="3200" baseline="-25000"/>
                <a:t>red</a:t>
              </a:r>
              <a:r>
                <a:rPr lang="en-US" sz="3200"/>
                <a:t> (anode)</a:t>
              </a:r>
            </a:p>
          </p:txBody>
        </p:sp>
        <p:sp>
          <p:nvSpPr>
            <p:cNvPr id="27657" name="Rectangle 8"/>
            <p:cNvSpPr>
              <a:spLocks noChangeArrowheads="1"/>
            </p:cNvSpPr>
            <p:nvPr/>
          </p:nvSpPr>
          <p:spPr bwMode="auto">
            <a:xfrm>
              <a:off x="1817" y="2206"/>
              <a:ext cx="375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200">
                  <a:latin typeface="Times New Roman" charset="0"/>
                  <a:ea typeface="Times New Roman" charset="0"/>
                  <a:cs typeface="Times New Roman" charset="0"/>
                  <a:sym typeface="Symbol" charset="2"/>
                </a:rPr>
                <a:t>°</a:t>
              </a:r>
              <a:endParaRPr lang="en-US"/>
            </a:p>
          </p:txBody>
        </p:sp>
        <p:sp>
          <p:nvSpPr>
            <p:cNvPr id="27658" name="Rectangle 9"/>
            <p:cNvSpPr>
              <a:spLocks noChangeArrowheads="1"/>
            </p:cNvSpPr>
            <p:nvPr/>
          </p:nvSpPr>
          <p:spPr bwMode="auto">
            <a:xfrm>
              <a:off x="3673" y="2206"/>
              <a:ext cx="375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200">
                  <a:latin typeface="Times New Roman" charset="0"/>
                  <a:ea typeface="Times New Roman" charset="0"/>
                  <a:cs typeface="Times New Roman" charset="0"/>
                  <a:sym typeface="Symbol" charset="2"/>
                </a:rPr>
                <a:t>°</a:t>
              </a:r>
              <a:endParaRPr lang="en-US"/>
            </a:p>
          </p:txBody>
        </p:sp>
      </p:grpSp>
      <p:sp>
        <p:nvSpPr>
          <p:cNvPr id="27653" name="Rectangle 12"/>
          <p:cNvSpPr>
            <a:spLocks noChangeArrowheads="1"/>
          </p:cNvSpPr>
          <p:nvPr/>
        </p:nvSpPr>
        <p:spPr bwMode="auto">
          <a:xfrm>
            <a:off x="685800" y="4419600"/>
            <a:ext cx="6862763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39725" indent="-339725"/>
            <a:r>
              <a:rPr lang="en-US" sz="3200"/>
              <a:t>	Because cell potential is based on the potential energy per unit of charge, it is an intensive property.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/>
              <a:t>Cell Potentials</a:t>
            </a:r>
          </a:p>
        </p:txBody>
      </p:sp>
      <p:sp>
        <p:nvSpPr>
          <p:cNvPr id="28675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123950"/>
            <a:ext cx="9144000" cy="1981200"/>
          </a:xfrm>
        </p:spPr>
        <p:txBody>
          <a:bodyPr/>
          <a:lstStyle/>
          <a:p>
            <a:pPr eaLnBrk="1" hangingPunct="1"/>
            <a:r>
              <a:rPr lang="en-US" sz="2800"/>
              <a:t>For the anode in this cell, </a:t>
            </a:r>
            <a:r>
              <a:rPr lang="en-US" sz="2800" i="1"/>
              <a:t>E</a:t>
            </a:r>
            <a:r>
              <a:rPr lang="en-US" sz="2800">
                <a:latin typeface="Times New Roman" charset="0"/>
                <a:ea typeface="Times New Roman" charset="0"/>
                <a:cs typeface="Times New Roman" charset="0"/>
              </a:rPr>
              <a:t>°</a:t>
            </a:r>
            <a:r>
              <a:rPr lang="en-US" sz="2800" baseline="-25000">
                <a:ea typeface="Arial" charset="0"/>
                <a:cs typeface="Arial" charset="0"/>
              </a:rPr>
              <a:t>red</a:t>
            </a:r>
            <a:r>
              <a:rPr lang="en-US" sz="2800">
                <a:ea typeface="Arial" charset="0"/>
                <a:cs typeface="Arial" charset="0"/>
              </a:rPr>
              <a:t> = –0.76 V</a:t>
            </a:r>
            <a:endParaRPr lang="en-US" sz="2800"/>
          </a:p>
          <a:p>
            <a:pPr eaLnBrk="1" hangingPunct="1"/>
            <a:r>
              <a:rPr lang="en-US" sz="2800"/>
              <a:t>For the cathode</a:t>
            </a:r>
            <a:r>
              <a:rPr lang="en-US" sz="2800" smtClean="0"/>
              <a:t>, </a:t>
            </a:r>
            <a:r>
              <a:rPr lang="en-US" sz="2800" i="1" smtClean="0"/>
              <a:t>E</a:t>
            </a:r>
            <a:r>
              <a:rPr lang="en-US" sz="2800" smtClean="0">
                <a:latin typeface="Times New Roman" charset="0"/>
                <a:ea typeface="Times New Roman" charset="0"/>
                <a:cs typeface="Times New Roman" charset="0"/>
              </a:rPr>
              <a:t>°</a:t>
            </a:r>
            <a:r>
              <a:rPr lang="en-US" sz="2800" baseline="-25000" smtClean="0">
                <a:ea typeface="Arial" charset="0"/>
                <a:cs typeface="Arial" charset="0"/>
              </a:rPr>
              <a:t>red</a:t>
            </a:r>
            <a:r>
              <a:rPr lang="en-US" sz="2800" smtClean="0">
                <a:ea typeface="Arial" charset="0"/>
                <a:cs typeface="Arial" charset="0"/>
              </a:rPr>
              <a:t> </a:t>
            </a:r>
            <a:r>
              <a:rPr lang="en-US" sz="2800">
                <a:ea typeface="Arial" charset="0"/>
                <a:cs typeface="Arial" charset="0"/>
              </a:rPr>
              <a:t>= +0.34 V</a:t>
            </a:r>
          </a:p>
          <a:p>
            <a:pPr eaLnBrk="1" hangingPunct="1"/>
            <a:r>
              <a:rPr lang="en-US" sz="2800">
                <a:ea typeface="Arial" charset="0"/>
                <a:cs typeface="Arial" charset="0"/>
              </a:rPr>
              <a:t>So, for the cell, </a:t>
            </a:r>
            <a:r>
              <a:rPr lang="en-US" sz="2800" i="1" smtClean="0">
                <a:ea typeface="Arial" charset="0"/>
                <a:cs typeface="Arial" charset="0"/>
              </a:rPr>
              <a:t>E</a:t>
            </a:r>
            <a:r>
              <a:rPr lang="en-US" sz="2800" smtClean="0">
                <a:latin typeface="Times New Roman" charset="0"/>
                <a:ea typeface="Times New Roman" charset="0"/>
                <a:cs typeface="Times New Roman" charset="0"/>
              </a:rPr>
              <a:t>°</a:t>
            </a:r>
            <a:r>
              <a:rPr lang="en-US" sz="2800" baseline="-25000" smtClean="0">
                <a:ea typeface="Arial" charset="0"/>
                <a:cs typeface="Arial" charset="0"/>
              </a:rPr>
              <a:t>cell</a:t>
            </a:r>
            <a:r>
              <a:rPr lang="en-US" sz="2800" smtClean="0">
                <a:ea typeface="Arial" charset="0"/>
                <a:cs typeface="Arial" charset="0"/>
              </a:rPr>
              <a:t> </a:t>
            </a:r>
            <a:r>
              <a:rPr lang="en-US" sz="2800">
                <a:ea typeface="Arial" charset="0"/>
                <a:cs typeface="Arial" charset="0"/>
              </a:rPr>
              <a:t>= </a:t>
            </a:r>
            <a:r>
              <a:rPr lang="en-US" sz="2800" i="1">
                <a:ea typeface="Arial" charset="0"/>
                <a:cs typeface="Arial" charset="0"/>
              </a:rPr>
              <a:t>E</a:t>
            </a:r>
            <a:r>
              <a:rPr lang="en-US" sz="2800">
                <a:latin typeface="Times New Roman" charset="0"/>
                <a:ea typeface="Times New Roman" charset="0"/>
                <a:cs typeface="Times New Roman" charset="0"/>
              </a:rPr>
              <a:t>°</a:t>
            </a:r>
            <a:r>
              <a:rPr lang="en-US" sz="2800" baseline="-25000">
                <a:ea typeface="Arial" charset="0"/>
                <a:cs typeface="Arial" charset="0"/>
              </a:rPr>
              <a:t>red</a:t>
            </a:r>
            <a:r>
              <a:rPr lang="en-US" sz="2800">
                <a:ea typeface="Arial" charset="0"/>
                <a:cs typeface="Arial" charset="0"/>
              </a:rPr>
              <a:t> (anode) – </a:t>
            </a:r>
            <a:r>
              <a:rPr lang="en-US" sz="2800" i="1">
                <a:ea typeface="Arial" charset="0"/>
                <a:cs typeface="Arial" charset="0"/>
              </a:rPr>
              <a:t>E</a:t>
            </a:r>
            <a:r>
              <a:rPr lang="en-US" sz="2800">
                <a:latin typeface="Times New Roman" charset="0"/>
                <a:ea typeface="Times New Roman" charset="0"/>
                <a:cs typeface="Times New Roman" charset="0"/>
              </a:rPr>
              <a:t>°</a:t>
            </a:r>
            <a:r>
              <a:rPr lang="en-US" sz="2800" baseline="-25000">
                <a:ea typeface="Arial" charset="0"/>
                <a:cs typeface="Arial" charset="0"/>
              </a:rPr>
              <a:t>red</a:t>
            </a:r>
            <a:r>
              <a:rPr lang="en-US" sz="2800">
                <a:ea typeface="Arial" charset="0"/>
                <a:cs typeface="Arial" charset="0"/>
              </a:rPr>
              <a:t> (cathode)  =  +0.34 V – (–0.76 V)  =  +1.10 V</a:t>
            </a:r>
            <a:endParaRPr lang="en-US" sz="2800"/>
          </a:p>
        </p:txBody>
      </p:sp>
      <p:grpSp>
        <p:nvGrpSpPr>
          <p:cNvPr id="28676" name="Group 14"/>
          <p:cNvGrpSpPr>
            <a:grpSpLocks/>
          </p:cNvGrpSpPr>
          <p:nvPr/>
        </p:nvGrpSpPr>
        <p:grpSpPr bwMode="auto">
          <a:xfrm>
            <a:off x="952500" y="1933575"/>
            <a:ext cx="2511425" cy="1470025"/>
            <a:chOff x="600" y="1218"/>
            <a:chExt cx="1582" cy="926"/>
          </a:xfrm>
        </p:grpSpPr>
        <p:sp>
          <p:nvSpPr>
            <p:cNvPr id="28682" name="Rectangle 10"/>
            <p:cNvSpPr>
              <a:spLocks noChangeArrowheads="1"/>
            </p:cNvSpPr>
            <p:nvPr/>
          </p:nvSpPr>
          <p:spPr bwMode="auto">
            <a:xfrm>
              <a:off x="2066" y="1776"/>
              <a:ext cx="116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r"/>
              <a:endParaRPr lang="en-US" sz="3200" i="1"/>
            </a:p>
          </p:txBody>
        </p:sp>
        <p:sp>
          <p:nvSpPr>
            <p:cNvPr id="28683" name="Rectangle 11"/>
            <p:cNvSpPr>
              <a:spLocks noChangeArrowheads="1"/>
            </p:cNvSpPr>
            <p:nvPr/>
          </p:nvSpPr>
          <p:spPr bwMode="auto">
            <a:xfrm>
              <a:off x="600" y="1218"/>
              <a:ext cx="116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r"/>
              <a:endParaRPr lang="en-US" sz="3200"/>
            </a:p>
          </p:txBody>
        </p:sp>
      </p:grpSp>
      <p:grpSp>
        <p:nvGrpSpPr>
          <p:cNvPr id="28677" name="Group 15"/>
          <p:cNvGrpSpPr>
            <a:grpSpLocks/>
          </p:cNvGrpSpPr>
          <p:nvPr/>
        </p:nvGrpSpPr>
        <p:grpSpPr bwMode="auto">
          <a:xfrm>
            <a:off x="1120775" y="3744913"/>
            <a:ext cx="2252663" cy="603250"/>
            <a:chOff x="706" y="2359"/>
            <a:chExt cx="1419" cy="380"/>
          </a:xfrm>
        </p:grpSpPr>
        <p:sp>
          <p:nvSpPr>
            <p:cNvPr id="28680" name="Rectangle 14"/>
            <p:cNvSpPr>
              <a:spLocks noChangeArrowheads="1"/>
            </p:cNvSpPr>
            <p:nvPr/>
          </p:nvSpPr>
          <p:spPr bwMode="auto">
            <a:xfrm>
              <a:off x="2009" y="2371"/>
              <a:ext cx="116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r"/>
              <a:endParaRPr lang="en-US" sz="3200" i="1"/>
            </a:p>
          </p:txBody>
        </p:sp>
        <p:sp>
          <p:nvSpPr>
            <p:cNvPr id="28681" name="Rectangle 15"/>
            <p:cNvSpPr>
              <a:spLocks noChangeArrowheads="1"/>
            </p:cNvSpPr>
            <p:nvPr/>
          </p:nvSpPr>
          <p:spPr bwMode="auto">
            <a:xfrm>
              <a:off x="706" y="2359"/>
              <a:ext cx="116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r"/>
              <a:endParaRPr lang="en-US" sz="3200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05"/>
          <a:stretch/>
        </p:blipFill>
        <p:spPr>
          <a:xfrm>
            <a:off x="1120775" y="3112186"/>
            <a:ext cx="6236704" cy="3456095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Oxidizing and Reducing Agents</a:t>
            </a:r>
          </a:p>
        </p:txBody>
      </p:sp>
      <p:sp>
        <p:nvSpPr>
          <p:cNvPr id="29699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52400" y="1219200"/>
            <a:ext cx="4343400" cy="5029200"/>
          </a:xfrm>
        </p:spPr>
        <p:txBody>
          <a:bodyPr/>
          <a:lstStyle/>
          <a:p>
            <a:pPr eaLnBrk="1" hangingPunct="1"/>
            <a:r>
              <a:rPr lang="en-US" sz="2800"/>
              <a:t>The more positive the value of </a:t>
            </a:r>
            <a:r>
              <a:rPr lang="en-US" sz="2800" i="1"/>
              <a:t>E</a:t>
            </a:r>
            <a:r>
              <a:rPr lang="en-US" sz="2800">
                <a:latin typeface="Times New Roman" charset="0"/>
                <a:ea typeface="Times New Roman" charset="0"/>
                <a:cs typeface="Times New Roman" charset="0"/>
              </a:rPr>
              <a:t>°</a:t>
            </a:r>
            <a:r>
              <a:rPr lang="en-US" sz="2800" baseline="-25000">
                <a:ea typeface="Arial" charset="0"/>
                <a:cs typeface="Arial" charset="0"/>
              </a:rPr>
              <a:t>red</a:t>
            </a:r>
            <a:r>
              <a:rPr lang="en-US" sz="2800">
                <a:ea typeface="Arial" charset="0"/>
                <a:cs typeface="Arial" charset="0"/>
              </a:rPr>
              <a:t>, the greater the tendency </a:t>
            </a:r>
            <a:r>
              <a:rPr lang="en-US" sz="2800" smtClean="0">
                <a:ea typeface="Arial" charset="0"/>
                <a:cs typeface="Arial" charset="0"/>
              </a:rPr>
              <a:t/>
            </a:r>
            <a:br>
              <a:rPr lang="en-US" sz="2800" smtClean="0">
                <a:ea typeface="Arial" charset="0"/>
                <a:cs typeface="Arial" charset="0"/>
              </a:rPr>
            </a:br>
            <a:r>
              <a:rPr lang="en-US" sz="2800" smtClean="0">
                <a:ea typeface="Arial" charset="0"/>
                <a:cs typeface="Arial" charset="0"/>
              </a:rPr>
              <a:t>for </a:t>
            </a:r>
            <a:r>
              <a:rPr lang="en-US" sz="2800">
                <a:ea typeface="Arial" charset="0"/>
                <a:cs typeface="Arial" charset="0"/>
              </a:rPr>
              <a:t>reduction under standard conditions.</a:t>
            </a:r>
            <a:endParaRPr lang="en-US" sz="2800"/>
          </a:p>
          <a:p>
            <a:pPr eaLnBrk="1" hangingPunct="1"/>
            <a:r>
              <a:rPr lang="en-US" sz="2800"/>
              <a:t>The strongest oxidizers have the most positive reduction potentials.</a:t>
            </a:r>
          </a:p>
          <a:p>
            <a:pPr eaLnBrk="1" hangingPunct="1"/>
            <a:r>
              <a:rPr lang="en-US" sz="2800"/>
              <a:t>The strongest reducers have the most negative reduction potentials.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29"/>
          <a:stretch/>
        </p:blipFill>
        <p:spPr>
          <a:xfrm>
            <a:off x="4340995" y="1301816"/>
            <a:ext cx="4480238" cy="4413039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Free Energy and Redox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371600"/>
            <a:ext cx="8763000" cy="4724400"/>
          </a:xfrm>
        </p:spPr>
        <p:txBody>
          <a:bodyPr/>
          <a:lstStyle/>
          <a:p>
            <a:pPr eaLnBrk="1" hangingPunct="1"/>
            <a:r>
              <a:rPr lang="en-US" sz="2800"/>
              <a:t>Spontaneous redox reactions produce a positive cell potential, or emf.</a:t>
            </a:r>
          </a:p>
          <a:p>
            <a:pPr eaLnBrk="1" hangingPunct="1"/>
            <a:r>
              <a:rPr lang="en-US" sz="2800" i="1"/>
              <a:t>E</a:t>
            </a:r>
            <a:r>
              <a:rPr lang="en-US" sz="2800">
                <a:latin typeface="Times New Roman" charset="0"/>
                <a:ea typeface="Times New Roman" charset="0"/>
                <a:cs typeface="Times New Roman" charset="0"/>
              </a:rPr>
              <a:t>°</a:t>
            </a:r>
            <a:r>
              <a:rPr lang="en-US" sz="2800">
                <a:ea typeface="Arial" charset="0"/>
                <a:cs typeface="Arial" charset="0"/>
              </a:rPr>
              <a:t> = </a:t>
            </a:r>
            <a:r>
              <a:rPr lang="en-US" sz="2800" i="1">
                <a:ea typeface="Arial" charset="0"/>
                <a:cs typeface="Arial" charset="0"/>
              </a:rPr>
              <a:t>E</a:t>
            </a:r>
            <a:r>
              <a:rPr lang="en-US" sz="2800">
                <a:latin typeface="Times New Roman" charset="0"/>
                <a:ea typeface="Times New Roman" charset="0"/>
                <a:cs typeface="Times New Roman" charset="0"/>
              </a:rPr>
              <a:t>°</a:t>
            </a:r>
            <a:r>
              <a:rPr lang="en-US" sz="2800" baseline="-25000">
                <a:ea typeface="Arial" charset="0"/>
                <a:cs typeface="Arial" charset="0"/>
              </a:rPr>
              <a:t>red</a:t>
            </a:r>
            <a:r>
              <a:rPr lang="en-US" sz="2800">
                <a:ea typeface="Arial" charset="0"/>
                <a:cs typeface="Arial" charset="0"/>
              </a:rPr>
              <a:t> (reduction) – </a:t>
            </a:r>
            <a:r>
              <a:rPr lang="en-US" sz="2800" i="1">
                <a:ea typeface="Arial" charset="0"/>
                <a:cs typeface="Arial" charset="0"/>
              </a:rPr>
              <a:t>E</a:t>
            </a:r>
            <a:r>
              <a:rPr lang="en-US" sz="2800">
                <a:latin typeface="Times New Roman" charset="0"/>
                <a:ea typeface="Times New Roman" charset="0"/>
                <a:cs typeface="Times New Roman" charset="0"/>
              </a:rPr>
              <a:t>°</a:t>
            </a:r>
            <a:r>
              <a:rPr lang="en-US" sz="2800" baseline="-25000">
                <a:ea typeface="Arial" charset="0"/>
                <a:cs typeface="Arial" charset="0"/>
              </a:rPr>
              <a:t>red</a:t>
            </a:r>
            <a:r>
              <a:rPr lang="en-US" sz="2800">
                <a:ea typeface="Arial" charset="0"/>
                <a:cs typeface="Arial" charset="0"/>
              </a:rPr>
              <a:t> (oxidation)</a:t>
            </a:r>
          </a:p>
          <a:p>
            <a:pPr eaLnBrk="1" hangingPunct="1"/>
            <a:r>
              <a:rPr lang="en-US" sz="2800">
                <a:ea typeface="Arial" charset="0"/>
                <a:cs typeface="Arial" charset="0"/>
              </a:rPr>
              <a:t>Note that this is true for ALL redox reactions, not only for voltaic cells.</a:t>
            </a:r>
          </a:p>
          <a:p>
            <a:pPr eaLnBrk="1" hangingPunct="1"/>
            <a:r>
              <a:rPr lang="en-US" sz="2800">
                <a:ea typeface="Arial" charset="0"/>
                <a:cs typeface="Arial" charset="0"/>
              </a:rPr>
              <a:t>Since Gibbs free energy is the measure of spontaneity, positive emf corresponds to </a:t>
            </a:r>
            <a:r>
              <a:rPr lang="en-US" sz="2800" smtClean="0">
                <a:ea typeface="Arial" charset="0"/>
                <a:cs typeface="Arial" charset="0"/>
              </a:rPr>
              <a:t/>
            </a:r>
            <a:br>
              <a:rPr lang="en-US" sz="2800" smtClean="0">
                <a:ea typeface="Arial" charset="0"/>
                <a:cs typeface="Arial" charset="0"/>
              </a:rPr>
            </a:br>
            <a:r>
              <a:rPr lang="en-US" sz="2800" smtClean="0">
                <a:ea typeface="Arial" charset="0"/>
                <a:cs typeface="Arial" charset="0"/>
              </a:rPr>
              <a:t>negative </a:t>
            </a:r>
            <a:r>
              <a:rPr lang="el-GR" sz="2800">
                <a:ea typeface="Arial" charset="0"/>
                <a:cs typeface="Arial" charset="0"/>
              </a:rPr>
              <a:t>Δ</a:t>
            </a:r>
            <a:r>
              <a:rPr lang="en-US" sz="2800" i="1">
                <a:ea typeface="Arial" charset="0"/>
                <a:cs typeface="Arial" charset="0"/>
              </a:rPr>
              <a:t>G</a:t>
            </a:r>
            <a:r>
              <a:rPr lang="en-US" sz="2800">
                <a:ea typeface="Arial" charset="0"/>
                <a:cs typeface="Arial" charset="0"/>
              </a:rPr>
              <a:t>.</a:t>
            </a:r>
          </a:p>
          <a:p>
            <a:pPr eaLnBrk="1" hangingPunct="1"/>
            <a:r>
              <a:rPr lang="en-US" sz="2800">
                <a:ea typeface="Arial" charset="0"/>
                <a:cs typeface="Arial" charset="0"/>
              </a:rPr>
              <a:t>How do they relate? </a:t>
            </a:r>
            <a:r>
              <a:rPr lang="el-GR" sz="2800">
                <a:ea typeface="Arial" charset="0"/>
                <a:cs typeface="Arial" charset="0"/>
              </a:rPr>
              <a:t>Δ</a:t>
            </a:r>
            <a:r>
              <a:rPr lang="en-US" sz="2800" i="1">
                <a:ea typeface="Arial" charset="0"/>
                <a:cs typeface="Arial" charset="0"/>
              </a:rPr>
              <a:t>G</a:t>
            </a:r>
            <a:r>
              <a:rPr lang="el-GR" sz="2800">
                <a:ea typeface="Arial" charset="0"/>
                <a:cs typeface="Arial" charset="0"/>
              </a:rPr>
              <a:t> </a:t>
            </a:r>
            <a:r>
              <a:rPr lang="en-US" sz="2800">
                <a:ea typeface="Arial" charset="0"/>
                <a:cs typeface="Arial" charset="0"/>
              </a:rPr>
              <a:t>= –</a:t>
            </a:r>
            <a:r>
              <a:rPr lang="en-US" sz="2800" i="1">
                <a:ea typeface="Arial" charset="0"/>
                <a:cs typeface="Arial" charset="0"/>
              </a:rPr>
              <a:t>nFE</a:t>
            </a:r>
            <a:r>
              <a:rPr lang="en-US" sz="2800">
                <a:ea typeface="Arial" charset="0"/>
                <a:cs typeface="Arial" charset="0"/>
              </a:rPr>
              <a:t> (</a:t>
            </a:r>
            <a:r>
              <a:rPr lang="en-US" sz="2800" i="1">
                <a:ea typeface="Arial" charset="0"/>
                <a:cs typeface="Arial" charset="0"/>
              </a:rPr>
              <a:t>F</a:t>
            </a:r>
            <a:r>
              <a:rPr lang="en-US" sz="2800">
                <a:ea typeface="Arial" charset="0"/>
                <a:cs typeface="Arial" charset="0"/>
              </a:rPr>
              <a:t> is the Faraday constant, 96,485 C/mol.)</a:t>
            </a:r>
            <a:endParaRPr lang="en-US" sz="28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Free Energy, Redox, and K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66800" y="1600200"/>
            <a:ext cx="7391400" cy="1752600"/>
          </a:xfrm>
        </p:spPr>
        <p:txBody>
          <a:bodyPr/>
          <a:lstStyle/>
          <a:p>
            <a:pPr eaLnBrk="1" hangingPunct="1"/>
            <a:r>
              <a:rPr lang="en-US">
                <a:ea typeface="Arial" charset="0"/>
                <a:cs typeface="Arial" charset="0"/>
              </a:rPr>
              <a:t>How is everything related?</a:t>
            </a:r>
          </a:p>
          <a:p>
            <a:pPr eaLnBrk="1" hangingPunct="1"/>
            <a:r>
              <a:rPr lang="el-GR">
                <a:ea typeface="Arial" charset="0"/>
                <a:cs typeface="Arial" charset="0"/>
              </a:rPr>
              <a:t>Δ</a:t>
            </a:r>
            <a:r>
              <a:rPr lang="en-US" i="1">
                <a:ea typeface="Arial" charset="0"/>
                <a:cs typeface="Arial" charset="0"/>
              </a:rPr>
              <a:t>G</a:t>
            </a:r>
            <a:r>
              <a:rPr lang="en-US">
                <a:latin typeface="Times New Roman" charset="0"/>
                <a:ea typeface="Times New Roman" charset="0"/>
                <a:cs typeface="Times New Roman" charset="0"/>
              </a:rPr>
              <a:t>°</a:t>
            </a:r>
            <a:r>
              <a:rPr lang="el-GR">
                <a:ea typeface="Arial" charset="0"/>
                <a:cs typeface="Arial" charset="0"/>
              </a:rPr>
              <a:t> </a:t>
            </a:r>
            <a:r>
              <a:rPr lang="en-US">
                <a:ea typeface="Arial" charset="0"/>
                <a:cs typeface="Arial" charset="0"/>
              </a:rPr>
              <a:t>= –</a:t>
            </a:r>
            <a:r>
              <a:rPr lang="en-US" i="1" smtClean="0">
                <a:ea typeface="Arial" charset="0"/>
                <a:cs typeface="Arial" charset="0"/>
              </a:rPr>
              <a:t>nFE</a:t>
            </a:r>
            <a:r>
              <a:rPr lang="en-US" smtClean="0">
                <a:latin typeface="Times New Roman" charset="0"/>
                <a:ea typeface="Times New Roman" charset="0"/>
                <a:cs typeface="Times New Roman" charset="0"/>
              </a:rPr>
              <a:t>°</a:t>
            </a:r>
            <a:r>
              <a:rPr lang="en-US" smtClean="0">
                <a:ea typeface="Arial" charset="0"/>
                <a:cs typeface="Arial" charset="0"/>
              </a:rPr>
              <a:t> </a:t>
            </a:r>
            <a:r>
              <a:rPr lang="en-US">
                <a:ea typeface="Arial" charset="0"/>
                <a:cs typeface="Arial" charset="0"/>
              </a:rPr>
              <a:t>= –</a:t>
            </a:r>
            <a:r>
              <a:rPr lang="en-US" i="1">
                <a:ea typeface="Arial" charset="0"/>
                <a:cs typeface="Arial" charset="0"/>
              </a:rPr>
              <a:t>RT</a:t>
            </a:r>
            <a:r>
              <a:rPr lang="en-US">
                <a:ea typeface="Arial" charset="0"/>
                <a:cs typeface="Arial" charset="0"/>
              </a:rPr>
              <a:t> ln </a:t>
            </a:r>
            <a:r>
              <a:rPr lang="en-US" i="1">
                <a:ea typeface="Arial" charset="0"/>
                <a:cs typeface="Arial" charset="0"/>
              </a:rPr>
              <a:t>K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2"/>
          <a:stretch/>
        </p:blipFill>
        <p:spPr>
          <a:xfrm>
            <a:off x="1068404" y="3032142"/>
            <a:ext cx="7182275" cy="287777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524000"/>
          </a:xfrm>
        </p:spPr>
        <p:txBody>
          <a:bodyPr/>
          <a:lstStyle/>
          <a:p>
            <a:pPr eaLnBrk="1" hangingPunct="1"/>
            <a:r>
              <a:rPr lang="en-US"/>
              <a:t>Synopsis of Assigning Oxidation Numbers (as a Reminder)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447800"/>
            <a:ext cx="8229600" cy="4648200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/>
              <a:t>Elements = 0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/>
              <a:t>Monatomic ion = charge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/>
              <a:t>F: –1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/>
              <a:t>O: –2 (unless peroxide = –1)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/>
              <a:t>H: +1 (unless a metal hydride = –1)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/>
              <a:t>The sum of the oxidation numbers equals the overall charge (0 in a compound).</a:t>
            </a:r>
          </a:p>
          <a:p>
            <a:pPr marL="609600" indent="-609600" eaLnBrk="1" hangingPunct="1">
              <a:buFontTx/>
              <a:buAutoNum type="arabicPeriod"/>
            </a:pPr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/>
              <a:t>Nernst Equation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914400"/>
            <a:ext cx="7772400" cy="5181600"/>
          </a:xfrm>
        </p:spPr>
        <p:txBody>
          <a:bodyPr/>
          <a:lstStyle/>
          <a:p>
            <a:pPr eaLnBrk="1" hangingPunct="1"/>
            <a:r>
              <a:rPr lang="en-US"/>
              <a:t>Remember, </a:t>
            </a:r>
            <a:r>
              <a:rPr lang="el-GR">
                <a:ea typeface="Arial" charset="0"/>
                <a:cs typeface="Arial" charset="0"/>
              </a:rPr>
              <a:t>Δ</a:t>
            </a:r>
            <a:r>
              <a:rPr lang="en-US" i="1"/>
              <a:t>G</a:t>
            </a:r>
            <a:r>
              <a:rPr lang="en-US"/>
              <a:t> = </a:t>
            </a:r>
            <a:r>
              <a:rPr lang="el-GR">
                <a:ea typeface="Arial" charset="0"/>
                <a:cs typeface="Arial" charset="0"/>
              </a:rPr>
              <a:t>Δ</a:t>
            </a:r>
            <a:r>
              <a:rPr lang="en-US" i="1" smtClean="0"/>
              <a:t>G</a:t>
            </a:r>
            <a:r>
              <a:rPr lang="en-US" smtClean="0">
                <a:latin typeface="Times New Roman" charset="0"/>
                <a:ea typeface="Times New Roman" charset="0"/>
                <a:cs typeface="Times New Roman" charset="0"/>
              </a:rPr>
              <a:t>°</a:t>
            </a:r>
            <a:r>
              <a:rPr lang="en-US" smtClean="0">
                <a:sym typeface="Symbol" charset="2"/>
              </a:rPr>
              <a:t> </a:t>
            </a:r>
            <a:r>
              <a:rPr lang="en-US">
                <a:sym typeface="Symbol" charset="2"/>
              </a:rPr>
              <a:t>+ </a:t>
            </a:r>
            <a:r>
              <a:rPr lang="en-US" i="1">
                <a:sym typeface="Symbol" charset="2"/>
              </a:rPr>
              <a:t>RT</a:t>
            </a:r>
            <a:r>
              <a:rPr lang="en-US">
                <a:sym typeface="Symbol" charset="2"/>
              </a:rPr>
              <a:t> ln </a:t>
            </a:r>
            <a:r>
              <a:rPr lang="en-US" i="1">
                <a:sym typeface="Symbol" charset="2"/>
              </a:rPr>
              <a:t>Q</a:t>
            </a:r>
            <a:endParaRPr lang="en-US">
              <a:sym typeface="Symbol" charset="2"/>
            </a:endParaRPr>
          </a:p>
          <a:p>
            <a:pPr eaLnBrk="1" hangingPunct="1"/>
            <a:r>
              <a:rPr lang="en-US"/>
              <a:t>So, </a:t>
            </a:r>
            <a:r>
              <a:rPr lang="en-US">
                <a:ea typeface="Arial" charset="0"/>
                <a:cs typeface="Arial" charset="0"/>
                <a:sym typeface="Symbol" charset="2"/>
              </a:rPr>
              <a:t>–</a:t>
            </a:r>
            <a:r>
              <a:rPr lang="en-US" i="1"/>
              <a:t>nFE</a:t>
            </a:r>
            <a:r>
              <a:rPr lang="en-US"/>
              <a:t> = </a:t>
            </a:r>
            <a:r>
              <a:rPr lang="en-US" i="1" smtClean="0"/>
              <a:t>nFE</a:t>
            </a:r>
            <a:r>
              <a:rPr lang="en-US" smtClean="0">
                <a:latin typeface="Times New Roman" charset="0"/>
                <a:ea typeface="Times New Roman" charset="0"/>
                <a:cs typeface="Times New Roman" charset="0"/>
              </a:rPr>
              <a:t>°</a:t>
            </a:r>
            <a:r>
              <a:rPr lang="en-US" smtClean="0">
                <a:sym typeface="Symbol" charset="2"/>
              </a:rPr>
              <a:t> </a:t>
            </a:r>
            <a:r>
              <a:rPr lang="en-US">
                <a:sym typeface="Symbol" charset="2"/>
              </a:rPr>
              <a:t>+ </a:t>
            </a:r>
            <a:r>
              <a:rPr lang="en-US" i="1">
                <a:sym typeface="Symbol" charset="2"/>
              </a:rPr>
              <a:t>RT</a:t>
            </a:r>
            <a:r>
              <a:rPr lang="en-US">
                <a:sym typeface="Symbol" charset="2"/>
              </a:rPr>
              <a:t> ln </a:t>
            </a:r>
            <a:r>
              <a:rPr lang="en-US" i="1">
                <a:sym typeface="Symbol" charset="2"/>
              </a:rPr>
              <a:t>Q</a:t>
            </a:r>
          </a:p>
          <a:p>
            <a:pPr eaLnBrk="1" hangingPunct="1"/>
            <a:r>
              <a:rPr lang="en-US"/>
              <a:t>Dividing both sides by </a:t>
            </a:r>
            <a:r>
              <a:rPr lang="en-US">
                <a:ea typeface="Arial" charset="0"/>
                <a:cs typeface="Arial" charset="0"/>
                <a:sym typeface="Symbol" charset="2"/>
              </a:rPr>
              <a:t>–</a:t>
            </a:r>
            <a:r>
              <a:rPr lang="en-US" i="1"/>
              <a:t>nF</a:t>
            </a:r>
            <a:r>
              <a:rPr lang="en-US"/>
              <a:t>, we get the </a:t>
            </a:r>
            <a:r>
              <a:rPr lang="en-US" b="1"/>
              <a:t>Nernst equation</a:t>
            </a:r>
            <a:r>
              <a:rPr lang="en-US"/>
              <a:t>:</a:t>
            </a:r>
          </a:p>
          <a:p>
            <a:pPr eaLnBrk="1" hangingPunct="1">
              <a:buFontTx/>
              <a:buNone/>
            </a:pPr>
            <a:r>
              <a:rPr lang="en-US"/>
              <a:t>	</a:t>
            </a:r>
            <a:r>
              <a:rPr lang="en-US" i="1" smtClean="0"/>
              <a:t>E</a:t>
            </a:r>
            <a:r>
              <a:rPr lang="en-US" smtClean="0"/>
              <a:t> </a:t>
            </a:r>
            <a:r>
              <a:rPr lang="en-US"/>
              <a:t>= </a:t>
            </a:r>
            <a:r>
              <a:rPr lang="en-US" i="1" smtClean="0"/>
              <a:t>E</a:t>
            </a:r>
            <a:r>
              <a:rPr lang="en-US" smtClean="0">
                <a:latin typeface="Times New Roman" charset="0"/>
                <a:ea typeface="Times New Roman" charset="0"/>
                <a:cs typeface="Times New Roman" charset="0"/>
              </a:rPr>
              <a:t>°</a:t>
            </a:r>
            <a:r>
              <a:rPr lang="en-US" smtClean="0">
                <a:ea typeface="Arial" charset="0"/>
                <a:cs typeface="Arial" charset="0"/>
              </a:rPr>
              <a:t> </a:t>
            </a:r>
            <a:r>
              <a:rPr lang="en-US">
                <a:ea typeface="Arial" charset="0"/>
                <a:cs typeface="Arial" charset="0"/>
              </a:rPr>
              <a:t>– (</a:t>
            </a:r>
            <a:r>
              <a:rPr lang="en-US" i="1">
                <a:ea typeface="Arial" charset="0"/>
                <a:cs typeface="Arial" charset="0"/>
              </a:rPr>
              <a:t>RT</a:t>
            </a:r>
            <a:r>
              <a:rPr lang="en-US">
                <a:ea typeface="Arial" charset="0"/>
                <a:cs typeface="Arial" charset="0"/>
              </a:rPr>
              <a:t>/</a:t>
            </a:r>
            <a:r>
              <a:rPr lang="en-US" i="1">
                <a:ea typeface="Arial" charset="0"/>
                <a:cs typeface="Arial" charset="0"/>
              </a:rPr>
              <a:t>nF</a:t>
            </a:r>
            <a:r>
              <a:rPr lang="en-US">
                <a:ea typeface="Arial" charset="0"/>
                <a:cs typeface="Arial" charset="0"/>
              </a:rPr>
              <a:t>) ln </a:t>
            </a:r>
            <a:r>
              <a:rPr lang="en-US" i="1">
                <a:ea typeface="Arial" charset="0"/>
                <a:cs typeface="Arial" charset="0"/>
              </a:rPr>
              <a:t>Q</a:t>
            </a:r>
          </a:p>
          <a:p>
            <a:pPr eaLnBrk="1" hangingPunct="1"/>
            <a:r>
              <a:rPr lang="en-US"/>
              <a:t>OR </a:t>
            </a:r>
            <a:r>
              <a:rPr lang="en-US" i="1"/>
              <a:t>E</a:t>
            </a:r>
            <a:r>
              <a:rPr lang="en-US"/>
              <a:t> = </a:t>
            </a:r>
            <a:r>
              <a:rPr lang="en-US" i="1" smtClean="0"/>
              <a:t>E</a:t>
            </a:r>
            <a:r>
              <a:rPr lang="en-US" smtClean="0">
                <a:latin typeface="Times New Roman" charset="0"/>
                <a:ea typeface="Times New Roman" charset="0"/>
                <a:cs typeface="Times New Roman" charset="0"/>
              </a:rPr>
              <a:t>°</a:t>
            </a:r>
            <a:r>
              <a:rPr lang="en-US" smtClean="0">
                <a:ea typeface="Arial" charset="0"/>
                <a:cs typeface="Arial" charset="0"/>
              </a:rPr>
              <a:t> </a:t>
            </a:r>
            <a:r>
              <a:rPr lang="en-US">
                <a:ea typeface="Arial" charset="0"/>
                <a:cs typeface="Arial" charset="0"/>
              </a:rPr>
              <a:t>– (2.303 </a:t>
            </a:r>
            <a:r>
              <a:rPr lang="en-US" i="1">
                <a:ea typeface="Arial" charset="0"/>
                <a:cs typeface="Arial" charset="0"/>
              </a:rPr>
              <a:t>RT</a:t>
            </a:r>
            <a:r>
              <a:rPr lang="en-US">
                <a:ea typeface="Arial" charset="0"/>
                <a:cs typeface="Arial" charset="0"/>
              </a:rPr>
              <a:t>/</a:t>
            </a:r>
            <a:r>
              <a:rPr lang="en-US" i="1">
                <a:ea typeface="Arial" charset="0"/>
                <a:cs typeface="Arial" charset="0"/>
              </a:rPr>
              <a:t>nF</a:t>
            </a:r>
            <a:r>
              <a:rPr lang="en-US">
                <a:ea typeface="Arial" charset="0"/>
                <a:cs typeface="Arial" charset="0"/>
              </a:rPr>
              <a:t>) log </a:t>
            </a:r>
            <a:r>
              <a:rPr lang="en-US" i="1">
                <a:ea typeface="Arial" charset="0"/>
                <a:cs typeface="Arial" charset="0"/>
              </a:rPr>
              <a:t>Q</a:t>
            </a:r>
          </a:p>
          <a:p>
            <a:pPr eaLnBrk="1" hangingPunct="1"/>
            <a:r>
              <a:rPr lang="en-US">
                <a:ea typeface="Arial" charset="0"/>
                <a:cs typeface="Arial" charset="0"/>
              </a:rPr>
              <a:t>Using standard thermodynamic temperature and the constants </a:t>
            </a:r>
            <a:r>
              <a:rPr lang="en-US" i="1">
                <a:ea typeface="Arial" charset="0"/>
                <a:cs typeface="Arial" charset="0"/>
              </a:rPr>
              <a:t>R</a:t>
            </a:r>
            <a:r>
              <a:rPr lang="en-US">
                <a:ea typeface="Arial" charset="0"/>
                <a:cs typeface="Arial" charset="0"/>
              </a:rPr>
              <a:t> and </a:t>
            </a:r>
            <a:r>
              <a:rPr lang="en-US" i="1">
                <a:ea typeface="Arial" charset="0"/>
                <a:cs typeface="Arial" charset="0"/>
              </a:rPr>
              <a:t>F</a:t>
            </a:r>
            <a:r>
              <a:rPr lang="en-US">
                <a:ea typeface="Arial" charset="0"/>
                <a:cs typeface="Arial" charset="0"/>
              </a:rPr>
              <a:t>,</a:t>
            </a:r>
          </a:p>
          <a:p>
            <a:pPr eaLnBrk="1" hangingPunct="1">
              <a:buFontTx/>
              <a:buNone/>
            </a:pPr>
            <a:r>
              <a:rPr lang="en-US">
                <a:ea typeface="Arial" charset="0"/>
                <a:cs typeface="Arial" charset="0"/>
              </a:rPr>
              <a:t>	</a:t>
            </a:r>
            <a:r>
              <a:rPr lang="en-US" i="1"/>
              <a:t>E</a:t>
            </a:r>
            <a:r>
              <a:rPr lang="en-US"/>
              <a:t> = </a:t>
            </a:r>
            <a:r>
              <a:rPr lang="en-US" i="1" smtClean="0"/>
              <a:t>E</a:t>
            </a:r>
            <a:r>
              <a:rPr lang="en-US" smtClean="0">
                <a:latin typeface="Times New Roman" charset="0"/>
                <a:ea typeface="Times New Roman" charset="0"/>
                <a:cs typeface="Times New Roman" charset="0"/>
              </a:rPr>
              <a:t>°</a:t>
            </a:r>
            <a:r>
              <a:rPr lang="en-US" smtClean="0">
                <a:ea typeface="Arial" charset="0"/>
                <a:cs typeface="Arial" charset="0"/>
              </a:rPr>
              <a:t> </a:t>
            </a:r>
            <a:r>
              <a:rPr lang="en-US">
                <a:ea typeface="Arial" charset="0"/>
                <a:cs typeface="Arial" charset="0"/>
              </a:rPr>
              <a:t>– (0.0592/n) log </a:t>
            </a:r>
            <a:r>
              <a:rPr lang="en-US" i="1">
                <a:ea typeface="Arial" charset="0"/>
                <a:cs typeface="Arial" charset="0"/>
              </a:rPr>
              <a:t>Q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Concentration Cells</a:t>
            </a:r>
          </a:p>
        </p:txBody>
      </p:sp>
      <p:sp>
        <p:nvSpPr>
          <p:cNvPr id="33795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04800" y="3600450"/>
            <a:ext cx="8610600" cy="1447800"/>
          </a:xfrm>
        </p:spPr>
        <p:txBody>
          <a:bodyPr/>
          <a:lstStyle/>
          <a:p>
            <a:pPr eaLnBrk="1" hangingPunct="1"/>
            <a:r>
              <a:rPr lang="en-US" sz="2800"/>
              <a:t>Notice that the Nernst equation implies that a cell could be created that has the same substance at both electrodes, called a </a:t>
            </a:r>
            <a:r>
              <a:rPr lang="en-US" sz="2800" b="1"/>
              <a:t>concentration cell</a:t>
            </a:r>
            <a:r>
              <a:rPr lang="en-US" sz="2800"/>
              <a:t>.</a:t>
            </a:r>
          </a:p>
        </p:txBody>
      </p:sp>
      <p:grpSp>
        <p:nvGrpSpPr>
          <p:cNvPr id="33796" name="Group 12"/>
          <p:cNvGrpSpPr>
            <a:grpSpLocks/>
          </p:cNvGrpSpPr>
          <p:nvPr/>
        </p:nvGrpSpPr>
        <p:grpSpPr bwMode="auto">
          <a:xfrm>
            <a:off x="304800" y="4821238"/>
            <a:ext cx="8266113" cy="617537"/>
            <a:chOff x="192" y="3534"/>
            <a:chExt cx="5207" cy="389"/>
          </a:xfrm>
        </p:grpSpPr>
        <p:sp>
          <p:nvSpPr>
            <p:cNvPr id="33801" name="Rectangle 6"/>
            <p:cNvSpPr>
              <a:spLocks noChangeArrowheads="1"/>
            </p:cNvSpPr>
            <p:nvPr/>
          </p:nvSpPr>
          <p:spPr bwMode="auto">
            <a:xfrm>
              <a:off x="192" y="3579"/>
              <a:ext cx="185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339725" indent="-339725">
                <a:buFontTx/>
                <a:buChar char="•"/>
              </a:pPr>
              <a:r>
                <a:rPr lang="en-US" sz="2800"/>
                <a:t>For such a cell,</a:t>
              </a:r>
            </a:p>
          </p:txBody>
        </p:sp>
        <p:sp>
          <p:nvSpPr>
            <p:cNvPr id="33802" name="Rectangle 7"/>
            <p:cNvSpPr>
              <a:spLocks noChangeArrowheads="1"/>
            </p:cNvSpPr>
            <p:nvPr/>
          </p:nvSpPr>
          <p:spPr bwMode="auto">
            <a:xfrm>
              <a:off x="2440" y="3579"/>
              <a:ext cx="2959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/>
                <a:t>would be 0, but </a:t>
              </a:r>
              <a:r>
                <a:rPr lang="en-US" sz="2800" i="1"/>
                <a:t>Q</a:t>
              </a:r>
              <a:r>
                <a:rPr lang="en-US" sz="2800"/>
                <a:t> would not.</a:t>
              </a:r>
            </a:p>
          </p:txBody>
        </p:sp>
        <p:grpSp>
          <p:nvGrpSpPr>
            <p:cNvPr id="33803" name="Group 8"/>
            <p:cNvGrpSpPr>
              <a:grpSpLocks/>
            </p:cNvGrpSpPr>
            <p:nvPr/>
          </p:nvGrpSpPr>
          <p:grpSpPr bwMode="auto">
            <a:xfrm>
              <a:off x="1960" y="3534"/>
              <a:ext cx="516" cy="389"/>
              <a:chOff x="1471" y="2795"/>
              <a:chExt cx="516" cy="389"/>
            </a:xfrm>
          </p:grpSpPr>
          <p:sp>
            <p:nvSpPr>
              <p:cNvPr id="33804" name="Rectangle 9"/>
              <p:cNvSpPr>
                <a:spLocks noChangeArrowheads="1"/>
              </p:cNvSpPr>
              <p:nvPr/>
            </p:nvSpPr>
            <p:spPr bwMode="auto">
              <a:xfrm>
                <a:off x="1471" y="2795"/>
                <a:ext cx="516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i="1"/>
                  <a:t>E</a:t>
                </a:r>
                <a:r>
                  <a:rPr lang="en-US" sz="3200" baseline="-25000"/>
                  <a:t>cell</a:t>
                </a:r>
                <a:endParaRPr lang="en-US" sz="3200" i="1"/>
              </a:p>
            </p:txBody>
          </p:sp>
          <p:sp>
            <p:nvSpPr>
              <p:cNvPr id="33805" name="Rectangle 10"/>
              <p:cNvSpPr>
                <a:spLocks noChangeArrowheads="1"/>
              </p:cNvSpPr>
              <p:nvPr/>
            </p:nvSpPr>
            <p:spPr bwMode="auto">
              <a:xfrm>
                <a:off x="1638" y="2816"/>
                <a:ext cx="221" cy="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3200">
                    <a:latin typeface="Times New Roman" charset="0"/>
                    <a:ea typeface="Times New Roman" charset="0"/>
                    <a:cs typeface="Times New Roman" charset="0"/>
                    <a:sym typeface="Symbol" charset="2"/>
                  </a:rPr>
                  <a:t>°</a:t>
                </a:r>
                <a:endParaRPr lang="en-US" sz="3200"/>
              </a:p>
            </p:txBody>
          </p:sp>
        </p:grpSp>
      </p:grpSp>
      <p:sp>
        <p:nvSpPr>
          <p:cNvPr id="33797" name="Rectangle 13"/>
          <p:cNvSpPr>
            <a:spLocks noChangeArrowheads="1"/>
          </p:cNvSpPr>
          <p:nvPr/>
        </p:nvSpPr>
        <p:spPr bwMode="auto">
          <a:xfrm>
            <a:off x="304800" y="5394325"/>
            <a:ext cx="735012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39725" indent="-339725">
              <a:buFontTx/>
              <a:buChar char="•"/>
            </a:pPr>
            <a:r>
              <a:rPr lang="en-US" sz="2800"/>
              <a:t>Therefore, as long as the concentrations are different, </a:t>
            </a:r>
            <a:r>
              <a:rPr lang="en-US" sz="2800" i="1"/>
              <a:t>E</a:t>
            </a:r>
            <a:r>
              <a:rPr lang="en-US" sz="2800"/>
              <a:t> will not be 0.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48"/>
          <a:stretch/>
        </p:blipFill>
        <p:spPr>
          <a:xfrm>
            <a:off x="424321" y="1296762"/>
            <a:ext cx="5904583" cy="23293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839" y="1044342"/>
            <a:ext cx="1826030" cy="2384658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Some Applications of Cells</a:t>
            </a:r>
          </a:p>
        </p:txBody>
      </p:sp>
      <p:sp>
        <p:nvSpPr>
          <p:cNvPr id="34819" name="Content Placeholder 1"/>
          <p:cNvSpPr>
            <a:spLocks noGrp="1"/>
          </p:cNvSpPr>
          <p:nvPr>
            <p:ph idx="1"/>
          </p:nvPr>
        </p:nvSpPr>
        <p:spPr>
          <a:xfrm>
            <a:off x="38100" y="1143000"/>
            <a:ext cx="6781800" cy="4953000"/>
          </a:xfrm>
        </p:spPr>
        <p:txBody>
          <a:bodyPr/>
          <a:lstStyle/>
          <a:p>
            <a:r>
              <a:rPr lang="en-US" sz="2800"/>
              <a:t>Electrochemistry can be applied as follows:</a:t>
            </a:r>
          </a:p>
          <a:p>
            <a:pPr>
              <a:buFont typeface="Wingdings" charset="2"/>
              <a:buChar char="v"/>
            </a:pPr>
            <a:r>
              <a:rPr lang="en-US" sz="2800"/>
              <a:t>Batteries: a portable, self-contained electrochemical power source that consists of one or more voltaic cells.</a:t>
            </a:r>
          </a:p>
          <a:p>
            <a:pPr lvl="1">
              <a:buFont typeface="Wingdings" charset="2"/>
              <a:buChar char="Ø"/>
            </a:pPr>
            <a:r>
              <a:rPr lang="en-US" sz="2400"/>
              <a:t>Batteries can be primary cells (cannot be recharged when “dead”—the reaction is complete) or secondary cells (can be recharged).</a:t>
            </a:r>
          </a:p>
          <a:p>
            <a:pPr>
              <a:buFont typeface="Wingdings" charset="2"/>
              <a:buChar char="v"/>
            </a:pPr>
            <a:r>
              <a:rPr lang="en-US" sz="2800"/>
              <a:t>Prevention of corrosion (“rust-proofing”)</a:t>
            </a:r>
          </a:p>
          <a:p>
            <a:pPr>
              <a:buFont typeface="Wingdings" charset="2"/>
              <a:buChar char="v"/>
            </a:pPr>
            <a:r>
              <a:rPr lang="en-US" sz="2800"/>
              <a:t>Electrolysis</a:t>
            </a:r>
          </a:p>
        </p:txBody>
      </p:sp>
      <p:sp>
        <p:nvSpPr>
          <p:cNvPr id="34820" name="Rectangle 5"/>
          <p:cNvSpPr>
            <a:spLocks noChangeArrowheads="1"/>
          </p:cNvSpPr>
          <p:nvPr/>
        </p:nvSpPr>
        <p:spPr bwMode="auto">
          <a:xfrm>
            <a:off x="4876800" y="1981200"/>
            <a:ext cx="381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endParaRPr lang="en-US" sz="28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76"/>
          <a:stretch/>
        </p:blipFill>
        <p:spPr>
          <a:xfrm>
            <a:off x="6639346" y="1241659"/>
            <a:ext cx="2047454" cy="3741278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-19050" y="0"/>
            <a:ext cx="9144000" cy="1143000"/>
          </a:xfrm>
        </p:spPr>
        <p:txBody>
          <a:bodyPr/>
          <a:lstStyle/>
          <a:p>
            <a:pPr eaLnBrk="1" hangingPunct="1"/>
            <a:r>
              <a:rPr lang="en-US"/>
              <a:t>Some Examples of Batteries</a:t>
            </a:r>
          </a:p>
        </p:txBody>
      </p:sp>
      <p:sp>
        <p:nvSpPr>
          <p:cNvPr id="35843" name="Content Placeholder 1"/>
          <p:cNvSpPr>
            <a:spLocks noGrp="1"/>
          </p:cNvSpPr>
          <p:nvPr>
            <p:ph idx="1"/>
          </p:nvPr>
        </p:nvSpPr>
        <p:spPr>
          <a:xfrm>
            <a:off x="304800" y="1219200"/>
            <a:ext cx="8610600" cy="4876800"/>
          </a:xfrm>
        </p:spPr>
        <p:txBody>
          <a:bodyPr/>
          <a:lstStyle/>
          <a:p>
            <a:r>
              <a:rPr lang="en-US" sz="2800"/>
              <a:t>Lead–acid battery: reactants and products are solids, so </a:t>
            </a:r>
            <a:r>
              <a:rPr lang="en-US" sz="2800" i="1"/>
              <a:t>Q</a:t>
            </a:r>
            <a:r>
              <a:rPr lang="en-US" sz="2800"/>
              <a:t> is 1 and the potential is independent of concentrations; however, made with lead and sulfuric acid (hazards).</a:t>
            </a:r>
          </a:p>
          <a:p>
            <a:r>
              <a:rPr lang="en-US" sz="2800"/>
              <a:t>Alkaline battery: most common primary battery.</a:t>
            </a:r>
          </a:p>
          <a:p>
            <a:r>
              <a:rPr lang="en-US" sz="2800"/>
              <a:t>Ni–Cd and Ni–metal hydride batteries: lightweight, rechargeable; Cd is toxic and heavy, so hydrides are replacing it.</a:t>
            </a:r>
          </a:p>
          <a:p>
            <a:r>
              <a:rPr lang="en-US" sz="2800"/>
              <a:t>Lithium-ion batteries: rechargeable, light; produce more voltage than Ni-based batteries.</a:t>
            </a:r>
          </a:p>
        </p:txBody>
      </p:sp>
      <p:sp>
        <p:nvSpPr>
          <p:cNvPr id="35844" name="Rectangle 5"/>
          <p:cNvSpPr>
            <a:spLocks noChangeArrowheads="1"/>
          </p:cNvSpPr>
          <p:nvPr/>
        </p:nvSpPr>
        <p:spPr bwMode="auto">
          <a:xfrm>
            <a:off x="4876800" y="1981200"/>
            <a:ext cx="381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endParaRPr lang="en-US" sz="28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Some Batteries</a:t>
            </a:r>
          </a:p>
        </p:txBody>
      </p:sp>
      <p:sp>
        <p:nvSpPr>
          <p:cNvPr id="36867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Lead–Acid Battery</a:t>
            </a:r>
          </a:p>
        </p:txBody>
      </p:sp>
      <p:sp>
        <p:nvSpPr>
          <p:cNvPr id="36869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/>
              <a:t>Alkaline Battery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7"/>
          <a:stretch/>
        </p:blipFill>
        <p:spPr>
          <a:xfrm>
            <a:off x="543037" y="2386630"/>
            <a:ext cx="3252495" cy="3831289"/>
          </a:xfrm>
        </p:spPr>
      </p:pic>
      <p:pic>
        <p:nvPicPr>
          <p:cNvPr id="5" name="Content Placeholder 4"/>
          <p:cNvPicPr>
            <a:picLocks noGrp="1" noChangeAspect="1"/>
          </p:cNvPicPr>
          <p:nvPr>
            <p:ph sz="quarter" idx="4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295"/>
          <a:stretch/>
        </p:blipFill>
        <p:spPr>
          <a:xfrm>
            <a:off x="4645025" y="2508263"/>
            <a:ext cx="4041775" cy="3209143"/>
          </a:xfr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Lithium-Ion Battery</a:t>
            </a:r>
          </a:p>
        </p:txBody>
      </p:sp>
      <p:sp>
        <p:nvSpPr>
          <p:cNvPr id="37891" name="Text Placeholder 3"/>
          <p:cNvSpPr>
            <a:spLocks noGrp="1"/>
          </p:cNvSpPr>
          <p:nvPr>
            <p:ph type="body" idx="4294967295"/>
          </p:nvPr>
        </p:nvSpPr>
        <p:spPr>
          <a:xfrm>
            <a:off x="0" y="1535113"/>
            <a:ext cx="4040188" cy="639762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/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68"/>
          <a:stretch/>
        </p:blipFill>
        <p:spPr>
          <a:xfrm>
            <a:off x="1690757" y="1226974"/>
            <a:ext cx="5762485" cy="5318203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Fuel Cells</a:t>
            </a:r>
          </a:p>
        </p:txBody>
      </p:sp>
      <p:sp>
        <p:nvSpPr>
          <p:cNvPr id="38915" name="Content Placeholder 1"/>
          <p:cNvSpPr>
            <a:spLocks noGrp="1"/>
          </p:cNvSpPr>
          <p:nvPr>
            <p:ph idx="1"/>
          </p:nvPr>
        </p:nvSpPr>
        <p:spPr>
          <a:xfrm>
            <a:off x="381000" y="1219200"/>
            <a:ext cx="8382000" cy="4724400"/>
          </a:xfrm>
        </p:spPr>
        <p:txBody>
          <a:bodyPr/>
          <a:lstStyle/>
          <a:p>
            <a:r>
              <a:rPr lang="en-US"/>
              <a:t>When a fuel is burned, the energy created can be converted to electrical energy.</a:t>
            </a:r>
          </a:p>
          <a:p>
            <a:r>
              <a:rPr lang="en-US"/>
              <a:t>Usually, this conversion is only 40% efficient, with the remainder lost as heat.</a:t>
            </a:r>
          </a:p>
          <a:p>
            <a:r>
              <a:rPr lang="en-US"/>
              <a:t>The direct conversion of chemical to electrical energy is expected to be more efficient and is the basis for </a:t>
            </a:r>
            <a:r>
              <a:rPr lang="en-US" b="1"/>
              <a:t>fuel cells</a:t>
            </a:r>
            <a:r>
              <a:rPr lang="en-US"/>
              <a:t>.</a:t>
            </a:r>
          </a:p>
          <a:p>
            <a:r>
              <a:rPr lang="en-US"/>
              <a:t>Fuel cells are NOT batteries; the source of energy must be continuously provided.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Hydrogen Fuel Cells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579925" y="1295400"/>
            <a:ext cx="5257800" cy="4800600"/>
          </a:xfrm>
        </p:spPr>
        <p:txBody>
          <a:bodyPr/>
          <a:lstStyle/>
          <a:p>
            <a:r>
              <a:rPr lang="en-US"/>
              <a:t>In this cell, hydrogen 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and </a:t>
            </a:r>
            <a:r>
              <a:rPr lang="en-US"/>
              <a:t>oxygen form water.</a:t>
            </a:r>
          </a:p>
          <a:p>
            <a:r>
              <a:rPr lang="en-US"/>
              <a:t>The cells are twice as efficient as combustion.</a:t>
            </a:r>
          </a:p>
          <a:p>
            <a:r>
              <a:rPr lang="en-US"/>
              <a:t>The cells use hydrogen gas as the fuel and oxygen from the air.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76"/>
          <a:stretch/>
        </p:blipFill>
        <p:spPr>
          <a:xfrm>
            <a:off x="5412895" y="1444992"/>
            <a:ext cx="3415637" cy="3868153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/>
              <a:t>Corrosion</a:t>
            </a:r>
          </a:p>
        </p:txBody>
      </p:sp>
      <p:sp>
        <p:nvSpPr>
          <p:cNvPr id="40963" name="Content Placeholder 1"/>
          <p:cNvSpPr>
            <a:spLocks noGrp="1"/>
          </p:cNvSpPr>
          <p:nvPr>
            <p:ph sz="half" idx="2"/>
          </p:nvPr>
        </p:nvSpPr>
        <p:spPr>
          <a:xfrm>
            <a:off x="228600" y="4833938"/>
            <a:ext cx="8305800" cy="1447800"/>
          </a:xfrm>
        </p:spPr>
        <p:txBody>
          <a:bodyPr/>
          <a:lstStyle/>
          <a:p>
            <a:r>
              <a:rPr lang="en-US"/>
              <a:t>Corrosion is oxidation.</a:t>
            </a:r>
          </a:p>
          <a:p>
            <a:r>
              <a:rPr lang="en-US"/>
              <a:t>Its common name is </a:t>
            </a:r>
            <a:r>
              <a:rPr lang="en-US" i="1"/>
              <a:t>rusting</a:t>
            </a:r>
            <a:r>
              <a:rPr lang="en-US"/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24"/>
          <a:stretch/>
        </p:blipFill>
        <p:spPr>
          <a:xfrm>
            <a:off x="898358" y="1102351"/>
            <a:ext cx="7347284" cy="3455295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eaLnBrk="1" hangingPunct="1"/>
            <a:r>
              <a:rPr lang="en-US"/>
              <a:t>Preventing Corrosion</a:t>
            </a:r>
          </a:p>
        </p:txBody>
      </p:sp>
      <p:sp>
        <p:nvSpPr>
          <p:cNvPr id="41987" name="Content Placeholder 1"/>
          <p:cNvSpPr>
            <a:spLocks noGrp="1"/>
          </p:cNvSpPr>
          <p:nvPr>
            <p:ph sz="half" idx="2"/>
          </p:nvPr>
        </p:nvSpPr>
        <p:spPr>
          <a:xfrm>
            <a:off x="609600" y="3962400"/>
            <a:ext cx="7848600" cy="2286000"/>
          </a:xfrm>
        </p:spPr>
        <p:txBody>
          <a:bodyPr/>
          <a:lstStyle/>
          <a:p>
            <a:r>
              <a:rPr lang="en-US"/>
              <a:t>Corrosion is prevented by coating iron with a metal that is more readily oxidized.</a:t>
            </a:r>
          </a:p>
          <a:p>
            <a:r>
              <a:rPr lang="en-US" b="1"/>
              <a:t>Cathodic protection</a:t>
            </a:r>
            <a:r>
              <a:rPr lang="en-US"/>
              <a:t> occurs when zinc is more easily oxidized, so that metal is sacrificed to keep the iron from rusting.</a:t>
            </a:r>
            <a:endParaRPr lang="en-US" b="1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43"/>
          <a:stretch/>
        </p:blipFill>
        <p:spPr>
          <a:xfrm>
            <a:off x="2294022" y="1271820"/>
            <a:ext cx="4555956" cy="2661466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Oxidation Numbers</a:t>
            </a:r>
          </a:p>
        </p:txBody>
      </p:sp>
      <p:sp>
        <p:nvSpPr>
          <p:cNvPr id="6147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191000" y="1143000"/>
            <a:ext cx="4800600" cy="4953000"/>
          </a:xfrm>
        </p:spPr>
        <p:txBody>
          <a:bodyPr/>
          <a:lstStyle/>
          <a:p>
            <a:pPr eaLnBrk="1" hangingPunct="1"/>
            <a:r>
              <a:rPr lang="en-US"/>
              <a:t>To keep track of what loses electrons and what gains them, we assign </a:t>
            </a:r>
            <a:r>
              <a:rPr lang="en-US" b="1"/>
              <a:t>oxidation numbers</a:t>
            </a:r>
            <a:r>
              <a:rPr lang="en-US"/>
              <a:t>.</a:t>
            </a:r>
          </a:p>
          <a:p>
            <a:pPr eaLnBrk="1" hangingPunct="1"/>
            <a:r>
              <a:rPr lang="en-US"/>
              <a:t>If the oxidation number increases for an element, that element is oxidized.</a:t>
            </a:r>
          </a:p>
          <a:p>
            <a:pPr eaLnBrk="1" hangingPunct="1"/>
            <a:r>
              <a:rPr lang="en-US"/>
              <a:t>If the oxidation number decreases for an element, that element is reduced.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47"/>
          <a:stretch/>
        </p:blipFill>
        <p:spPr>
          <a:xfrm>
            <a:off x="304804" y="1790299"/>
            <a:ext cx="3875488" cy="2762451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eaLnBrk="1" hangingPunct="1"/>
            <a:r>
              <a:rPr lang="en-US"/>
              <a:t>Preventing Corrosion</a:t>
            </a:r>
          </a:p>
        </p:txBody>
      </p:sp>
      <p:sp>
        <p:nvSpPr>
          <p:cNvPr id="43011" name="Content Placeholder 1"/>
          <p:cNvSpPr>
            <a:spLocks noGrp="1"/>
          </p:cNvSpPr>
          <p:nvPr>
            <p:ph sz="half" idx="2"/>
          </p:nvPr>
        </p:nvSpPr>
        <p:spPr>
          <a:xfrm>
            <a:off x="609600" y="4182175"/>
            <a:ext cx="7848600" cy="2133600"/>
          </a:xfrm>
        </p:spPr>
        <p:txBody>
          <a:bodyPr/>
          <a:lstStyle/>
          <a:p>
            <a:r>
              <a:rPr lang="en-US"/>
              <a:t>Another method to prevent corrosion is used for underground pipes.</a:t>
            </a:r>
          </a:p>
          <a:p>
            <a:r>
              <a:rPr lang="en-US"/>
              <a:t>A </a:t>
            </a:r>
            <a:r>
              <a:rPr lang="en-US" b="1"/>
              <a:t>sacrificial anode</a:t>
            </a:r>
            <a:r>
              <a:rPr lang="en-US"/>
              <a:t> is attached to the pipe. The anode is oxidized before the pipe.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2"/>
          <a:stretch/>
        </p:blipFill>
        <p:spPr>
          <a:xfrm>
            <a:off x="2858697" y="1069724"/>
            <a:ext cx="3375901" cy="3139597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/>
              <a:t>Electrolysis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90500" y="4191000"/>
            <a:ext cx="8763000" cy="2514600"/>
          </a:xfrm>
        </p:spPr>
        <p:txBody>
          <a:bodyPr/>
          <a:lstStyle/>
          <a:p>
            <a:pPr eaLnBrk="1" hangingPunct="1"/>
            <a:r>
              <a:rPr lang="en-US" sz="2800"/>
              <a:t>Nonspontaneous reactions can occur in electrochemistry IF outside electricity is used to drive the reaction.</a:t>
            </a:r>
          </a:p>
          <a:p>
            <a:pPr eaLnBrk="1" hangingPunct="1"/>
            <a:r>
              <a:rPr lang="en-US" sz="2800"/>
              <a:t>Use of electrical energy to create chemical reactions is called </a:t>
            </a:r>
            <a:r>
              <a:rPr lang="en-US" sz="2800" b="1"/>
              <a:t>electrolysis</a:t>
            </a:r>
            <a:r>
              <a:rPr lang="en-US" sz="2800"/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4"/>
          <a:stretch/>
        </p:blipFill>
        <p:spPr>
          <a:xfrm>
            <a:off x="1124872" y="1026293"/>
            <a:ext cx="3023616" cy="31991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17"/>
          <a:stretch/>
        </p:blipFill>
        <p:spPr>
          <a:xfrm>
            <a:off x="4864526" y="1026293"/>
            <a:ext cx="4068722" cy="2829827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Electrolysis and “Stoichiometry”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295400"/>
            <a:ext cx="6589713" cy="4648200"/>
          </a:xfrm>
        </p:spPr>
        <p:txBody>
          <a:bodyPr/>
          <a:lstStyle/>
          <a:p>
            <a:pPr eaLnBrk="1" hangingPunct="1"/>
            <a:r>
              <a:rPr lang="en-US"/>
              <a:t>1 coulomb = 1 ampere </a:t>
            </a:r>
            <a:r>
              <a:rPr lang="en-US">
                <a:latin typeface="Times New Roman" charset="0"/>
                <a:ea typeface="Times New Roman" charset="0"/>
                <a:cs typeface="Times New Roman" charset="0"/>
              </a:rPr>
              <a:t>×</a:t>
            </a:r>
            <a:r>
              <a:rPr lang="en-US"/>
              <a:t> 1 second</a:t>
            </a:r>
          </a:p>
          <a:p>
            <a:pPr eaLnBrk="1" hangingPunct="1"/>
            <a:r>
              <a:rPr lang="en-US" i="1"/>
              <a:t>Q</a:t>
            </a:r>
            <a:r>
              <a:rPr lang="en-US"/>
              <a:t> = </a:t>
            </a:r>
            <a:r>
              <a:rPr lang="en-US" i="1"/>
              <a:t>It</a:t>
            </a:r>
            <a:r>
              <a:rPr lang="en-US"/>
              <a:t> = </a:t>
            </a:r>
            <a:r>
              <a:rPr lang="en-US" i="1"/>
              <a:t>nF</a:t>
            </a:r>
          </a:p>
          <a:p>
            <a:pPr eaLnBrk="1" hangingPunct="1"/>
            <a:r>
              <a:rPr lang="en-US" i="1"/>
              <a:t>Q</a:t>
            </a:r>
            <a:r>
              <a:rPr lang="en-US"/>
              <a:t> = charge (C)</a:t>
            </a:r>
          </a:p>
          <a:p>
            <a:pPr eaLnBrk="1" hangingPunct="1"/>
            <a:r>
              <a:rPr lang="en-US" i="1"/>
              <a:t>I</a:t>
            </a:r>
            <a:r>
              <a:rPr lang="en-US"/>
              <a:t> = current (A)</a:t>
            </a:r>
          </a:p>
          <a:p>
            <a:pPr eaLnBrk="1" hangingPunct="1"/>
            <a:r>
              <a:rPr lang="en-US" i="1"/>
              <a:t>t</a:t>
            </a:r>
            <a:r>
              <a:rPr lang="en-US"/>
              <a:t> = time (s)</a:t>
            </a:r>
          </a:p>
          <a:p>
            <a:pPr eaLnBrk="1" hangingPunct="1"/>
            <a:r>
              <a:rPr lang="en-US" i="1"/>
              <a:t>n</a:t>
            </a:r>
            <a:r>
              <a:rPr lang="en-US"/>
              <a:t> = moles of electrons that</a:t>
            </a:r>
            <a:br>
              <a:rPr lang="en-US"/>
            </a:br>
            <a:r>
              <a:rPr lang="en-US"/>
              <a:t>travel through the wire in</a:t>
            </a:r>
            <a:br>
              <a:rPr lang="en-US"/>
            </a:br>
            <a:r>
              <a:rPr lang="en-US"/>
              <a:t>the given time</a:t>
            </a:r>
          </a:p>
          <a:p>
            <a:pPr eaLnBrk="1" hangingPunct="1"/>
            <a:r>
              <a:rPr lang="en-US" i="1"/>
              <a:t>F</a:t>
            </a:r>
            <a:r>
              <a:rPr lang="en-US"/>
              <a:t> = Faraday’s constant</a:t>
            </a:r>
          </a:p>
          <a:p>
            <a:pPr marL="0" indent="0" eaLnBrk="1" hangingPunct="1">
              <a:buFontTx/>
              <a:buNone/>
            </a:pPr>
            <a:r>
              <a:rPr lang="en-US"/>
              <a:t>NOTE: </a:t>
            </a:r>
            <a:r>
              <a:rPr lang="en-US" i="1"/>
              <a:t>n</a:t>
            </a:r>
            <a:r>
              <a:rPr lang="en-US"/>
              <a:t> is different than that</a:t>
            </a:r>
            <a:br>
              <a:rPr lang="en-US"/>
            </a:br>
            <a:r>
              <a:rPr lang="en-US"/>
              <a:t>for the Nernst equation!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60"/>
          <a:stretch/>
        </p:blipFill>
        <p:spPr>
          <a:xfrm>
            <a:off x="6275672" y="1329487"/>
            <a:ext cx="1901310" cy="4655661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pPr eaLnBrk="1" hangingPunct="1"/>
            <a:r>
              <a:rPr lang="en-US"/>
              <a:t>Oxidation and Reduction</a:t>
            </a:r>
          </a:p>
        </p:txBody>
      </p:sp>
      <p:sp>
        <p:nvSpPr>
          <p:cNvPr id="6147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28600" y="2886075"/>
            <a:ext cx="8686800" cy="3362325"/>
          </a:xfrm>
        </p:spPr>
        <p:txBody>
          <a:bodyPr/>
          <a:lstStyle/>
          <a:p>
            <a:pPr eaLnBrk="1" hangingPunct="1"/>
            <a:r>
              <a:rPr lang="en-US" sz="2800"/>
              <a:t>A species is </a:t>
            </a:r>
            <a:r>
              <a:rPr lang="en-US" sz="2800" b="1"/>
              <a:t>oxidized</a:t>
            </a:r>
            <a:r>
              <a:rPr lang="en-US" sz="2800"/>
              <a:t> when it loses electrons.</a:t>
            </a:r>
          </a:p>
          <a:p>
            <a:pPr lvl="1" eaLnBrk="1" hangingPunct="1"/>
            <a:r>
              <a:rPr lang="en-US" sz="2400"/>
              <a:t>Zinc loses two electrons, forming the Zn</a:t>
            </a:r>
            <a:r>
              <a:rPr lang="en-US" sz="2400" baseline="30000"/>
              <a:t>2+</a:t>
            </a:r>
            <a:r>
              <a:rPr lang="en-US" sz="2400"/>
              <a:t> ion.</a:t>
            </a:r>
          </a:p>
          <a:p>
            <a:pPr eaLnBrk="1" hangingPunct="1"/>
            <a:r>
              <a:rPr lang="en-US" sz="2800"/>
              <a:t>A species is </a:t>
            </a:r>
            <a:r>
              <a:rPr lang="en-US" sz="2800" b="1"/>
              <a:t>reduced</a:t>
            </a:r>
            <a:r>
              <a:rPr lang="en-US" sz="2800"/>
              <a:t> when it gains electrons.</a:t>
            </a:r>
          </a:p>
          <a:p>
            <a:pPr lvl="1" eaLnBrk="1" hangingPunct="1"/>
            <a:r>
              <a:rPr lang="en-US" sz="2400"/>
              <a:t>H</a:t>
            </a:r>
            <a:r>
              <a:rPr lang="en-US" sz="2400" baseline="30000"/>
              <a:t>+</a:t>
            </a:r>
            <a:r>
              <a:rPr lang="en-US" sz="2400"/>
              <a:t> gains an electron, forming H</a:t>
            </a:r>
            <a:r>
              <a:rPr lang="en-US" sz="2400" baseline="-25000"/>
              <a:t>2</a:t>
            </a:r>
            <a:r>
              <a:rPr lang="en-US" sz="2400"/>
              <a:t>.</a:t>
            </a:r>
          </a:p>
          <a:p>
            <a:pPr eaLnBrk="1" hangingPunct="1"/>
            <a:r>
              <a:rPr lang="en-US" sz="2800"/>
              <a:t>An</a:t>
            </a:r>
            <a:r>
              <a:rPr lang="en-US" sz="2800" b="1"/>
              <a:t> oxidizing agent</a:t>
            </a:r>
            <a:r>
              <a:rPr lang="en-US" sz="2800"/>
              <a:t> causes something else to be oxidized (H</a:t>
            </a:r>
            <a:r>
              <a:rPr lang="en-US" sz="2800" baseline="30000"/>
              <a:t>+</a:t>
            </a:r>
            <a:r>
              <a:rPr lang="en-US" sz="2800"/>
              <a:t>); a </a:t>
            </a:r>
            <a:r>
              <a:rPr lang="en-US" sz="2800" b="1"/>
              <a:t>reducing agent </a:t>
            </a:r>
            <a:r>
              <a:rPr lang="en-US" sz="2800"/>
              <a:t>causes something else to be reduced (Zn).</a:t>
            </a:r>
          </a:p>
          <a:p>
            <a:pPr eaLnBrk="1" hangingPunct="1">
              <a:buFontTx/>
              <a:buNone/>
            </a:pP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577" y="917085"/>
            <a:ext cx="4284845" cy="1957218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Half-Reactions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95300" y="1295400"/>
            <a:ext cx="8153400" cy="2133600"/>
          </a:xfrm>
        </p:spPr>
        <p:txBody>
          <a:bodyPr/>
          <a:lstStyle/>
          <a:p>
            <a:pPr eaLnBrk="1" hangingPunct="1"/>
            <a:r>
              <a:rPr lang="en-US"/>
              <a:t>The oxidation and reduction are written and balanced separately.</a:t>
            </a:r>
          </a:p>
          <a:p>
            <a:pPr eaLnBrk="1" hangingPunct="1"/>
            <a:r>
              <a:rPr lang="en-US"/>
              <a:t>We will use them to balance a redox reaction.</a:t>
            </a:r>
          </a:p>
          <a:p>
            <a:pPr eaLnBrk="1" hangingPunct="1"/>
            <a:r>
              <a:rPr lang="en-US"/>
              <a:t>For example, when Sn</a:t>
            </a:r>
            <a:r>
              <a:rPr lang="en-US" baseline="30000"/>
              <a:t>2+</a:t>
            </a:r>
            <a:r>
              <a:rPr lang="en-US"/>
              <a:t> and Fe</a:t>
            </a:r>
            <a:r>
              <a:rPr lang="en-US" baseline="30000"/>
              <a:t>3+</a:t>
            </a:r>
            <a:r>
              <a:rPr lang="en-US"/>
              <a:t> react,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173" y="4634282"/>
            <a:ext cx="6049010" cy="3282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048" y="5068432"/>
            <a:ext cx="5601903" cy="331182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9525"/>
            <a:ext cx="9144000" cy="1362075"/>
          </a:xfrm>
        </p:spPr>
        <p:txBody>
          <a:bodyPr/>
          <a:lstStyle/>
          <a:p>
            <a:pPr eaLnBrk="1" hangingPunct="1"/>
            <a:r>
              <a:rPr lang="en-US"/>
              <a:t>Balancing Redox Equations: The Half-Reactions Method (a Synopsis)</a:t>
            </a:r>
          </a:p>
        </p:txBody>
      </p:sp>
      <p:sp>
        <p:nvSpPr>
          <p:cNvPr id="9219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-1" y="1371600"/>
            <a:ext cx="7161197" cy="51054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Wingdings" charset="2"/>
              <a:buAutoNum type="arabicParenR"/>
            </a:pPr>
            <a:r>
              <a:rPr lang="en-US" sz="2600"/>
              <a:t>Make two half-reactions </a:t>
            </a:r>
            <a:r>
              <a:rPr lang="en-US" sz="2600" smtClean="0"/>
              <a:t/>
            </a:r>
            <a:br>
              <a:rPr lang="en-US" sz="2600" smtClean="0"/>
            </a:br>
            <a:r>
              <a:rPr lang="en-US" sz="2600" smtClean="0"/>
              <a:t>(</a:t>
            </a:r>
            <a:r>
              <a:rPr lang="en-US" sz="2600"/>
              <a:t>oxidation and reduction).</a:t>
            </a:r>
          </a:p>
          <a:p>
            <a:pPr marL="609600" indent="-609600" eaLnBrk="1" hangingPunct="1">
              <a:lnSpc>
                <a:spcPct val="90000"/>
              </a:lnSpc>
              <a:buFont typeface="Wingdings" charset="2"/>
              <a:buAutoNum type="arabicParenR"/>
            </a:pPr>
            <a:r>
              <a:rPr lang="en-US" sz="2600"/>
              <a:t>Balance atoms other </a:t>
            </a:r>
            <a:r>
              <a:rPr lang="en-US" sz="2600" smtClean="0"/>
              <a:t>than </a:t>
            </a:r>
            <a:r>
              <a:rPr lang="en-US" sz="2600" smtClean="0"/>
              <a:t/>
            </a:r>
            <a:br>
              <a:rPr lang="en-US" sz="2600" smtClean="0"/>
            </a:br>
            <a:r>
              <a:rPr lang="en-US" sz="2600" smtClean="0"/>
              <a:t>O </a:t>
            </a:r>
            <a:r>
              <a:rPr lang="en-US" sz="2600"/>
              <a:t>and </a:t>
            </a:r>
            <a:r>
              <a:rPr lang="en-US" sz="2600" smtClean="0"/>
              <a:t>H</a:t>
            </a:r>
            <a:r>
              <a:rPr lang="en-US" sz="2600"/>
              <a:t>. Then, balance </a:t>
            </a:r>
            <a:r>
              <a:rPr lang="en-US" sz="2600" smtClean="0"/>
              <a:t/>
            </a:r>
            <a:br>
              <a:rPr lang="en-US" sz="2600" smtClean="0"/>
            </a:br>
            <a:r>
              <a:rPr lang="en-US" sz="2600" smtClean="0"/>
              <a:t>O </a:t>
            </a:r>
            <a:r>
              <a:rPr lang="en-US" sz="2600"/>
              <a:t>and H </a:t>
            </a:r>
            <a:r>
              <a:rPr lang="en-US" sz="2600" smtClean="0"/>
              <a:t>using </a:t>
            </a:r>
            <a:r>
              <a:rPr lang="en-US" sz="2600"/>
              <a:t>H</a:t>
            </a:r>
            <a:r>
              <a:rPr lang="en-US" sz="2600" baseline="-25000"/>
              <a:t>2</a:t>
            </a:r>
            <a:r>
              <a:rPr lang="en-US" sz="2600"/>
              <a:t>O/H</a:t>
            </a:r>
            <a:r>
              <a:rPr lang="en-US" sz="2600" baseline="40000"/>
              <a:t>+</a:t>
            </a:r>
            <a:r>
              <a:rPr lang="en-US" sz="2600"/>
              <a:t>.</a:t>
            </a:r>
          </a:p>
          <a:p>
            <a:pPr marL="609600" indent="-609600" eaLnBrk="1" hangingPunct="1">
              <a:lnSpc>
                <a:spcPct val="90000"/>
              </a:lnSpc>
              <a:buFont typeface="Wingdings" charset="2"/>
              <a:buAutoNum type="arabicParenR"/>
            </a:pPr>
            <a:r>
              <a:rPr lang="en-US" sz="2600"/>
              <a:t>Add electrons to balance </a:t>
            </a:r>
            <a:r>
              <a:rPr lang="en-US" sz="2600" smtClean="0"/>
              <a:t>charges</a:t>
            </a:r>
            <a:r>
              <a:rPr lang="en-US" sz="2600"/>
              <a:t>.</a:t>
            </a:r>
          </a:p>
          <a:p>
            <a:pPr marL="609600" indent="-609600" eaLnBrk="1" hangingPunct="1">
              <a:lnSpc>
                <a:spcPct val="90000"/>
              </a:lnSpc>
              <a:buFont typeface="Wingdings" charset="2"/>
              <a:buAutoNum type="arabicParenR"/>
            </a:pPr>
            <a:r>
              <a:rPr lang="en-US" sz="2600"/>
              <a:t>Multiply by common </a:t>
            </a:r>
            <a:r>
              <a:rPr lang="en-US" sz="2600" smtClean="0"/>
              <a:t>factor </a:t>
            </a:r>
            <a:r>
              <a:rPr lang="en-US" sz="2600" smtClean="0"/>
              <a:t/>
            </a:r>
            <a:br>
              <a:rPr lang="en-US" sz="2600" smtClean="0"/>
            </a:br>
            <a:r>
              <a:rPr lang="en-US" sz="2600" smtClean="0"/>
              <a:t>to make </a:t>
            </a:r>
            <a:r>
              <a:rPr lang="en-US" sz="2600"/>
              <a:t>electrons in </a:t>
            </a:r>
            <a:r>
              <a:rPr lang="en-US" sz="2600" smtClean="0"/>
              <a:t>half-</a:t>
            </a:r>
            <a:br>
              <a:rPr lang="en-US" sz="2600" smtClean="0"/>
            </a:br>
            <a:r>
              <a:rPr lang="en-US" sz="2600" smtClean="0"/>
              <a:t>reactions equal</a:t>
            </a:r>
            <a:r>
              <a:rPr lang="en-US" sz="2600"/>
              <a:t>.</a:t>
            </a:r>
          </a:p>
          <a:p>
            <a:pPr marL="609600" indent="-609600" eaLnBrk="1" hangingPunct="1">
              <a:lnSpc>
                <a:spcPct val="90000"/>
              </a:lnSpc>
              <a:buFont typeface="Wingdings" charset="2"/>
              <a:buAutoNum type="arabicParenR"/>
            </a:pPr>
            <a:r>
              <a:rPr lang="en-US" sz="2600"/>
              <a:t>Add the half-reactions.</a:t>
            </a:r>
          </a:p>
          <a:p>
            <a:pPr marL="609600" indent="-609600" eaLnBrk="1" hangingPunct="1">
              <a:lnSpc>
                <a:spcPct val="90000"/>
              </a:lnSpc>
              <a:buFont typeface="Wingdings" charset="2"/>
              <a:buAutoNum type="arabicParenR"/>
            </a:pPr>
            <a:r>
              <a:rPr lang="en-US" sz="2600"/>
              <a:t>Simplify by dividing by common factor or converting H</a:t>
            </a:r>
            <a:r>
              <a:rPr lang="en-US" sz="2600" baseline="30000"/>
              <a:t>+</a:t>
            </a:r>
            <a:r>
              <a:rPr lang="en-US" sz="2600"/>
              <a:t> to OH</a:t>
            </a:r>
            <a:r>
              <a:rPr lang="en-US" sz="2600" baseline="50000"/>
              <a:t>–</a:t>
            </a:r>
            <a:r>
              <a:rPr lang="en-US" sz="2600"/>
              <a:t> if basic.</a:t>
            </a:r>
          </a:p>
          <a:p>
            <a:pPr marL="609600" indent="-609600" eaLnBrk="1" hangingPunct="1">
              <a:lnSpc>
                <a:spcPct val="90000"/>
              </a:lnSpc>
              <a:buFont typeface="Wingdings" charset="2"/>
              <a:buAutoNum type="arabicParenR"/>
            </a:pPr>
            <a:r>
              <a:rPr lang="en-US" sz="2600">
                <a:ea typeface="Arial" charset="0"/>
                <a:cs typeface="Arial" charset="0"/>
              </a:rPr>
              <a:t>Double-check atoms and charges balance!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4"/>
          <a:stretch/>
        </p:blipFill>
        <p:spPr>
          <a:xfrm>
            <a:off x="5979995" y="1645921"/>
            <a:ext cx="2968612" cy="3185962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4288"/>
            <a:ext cx="9144000" cy="1143000"/>
          </a:xfrm>
        </p:spPr>
        <p:txBody>
          <a:bodyPr/>
          <a:lstStyle/>
          <a:p>
            <a:pPr eaLnBrk="1" hangingPunct="1"/>
            <a:r>
              <a:rPr lang="en-US"/>
              <a:t>The Half-Reaction Method</a:t>
            </a:r>
          </a:p>
        </p:txBody>
      </p:sp>
      <p:sp>
        <p:nvSpPr>
          <p:cNvPr id="10243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28600" y="3276600"/>
            <a:ext cx="8343900" cy="3200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/>
              <a:t>Consider the reaction between </a:t>
            </a:r>
            <a:r>
              <a:rPr lang="en-US" sz="2800" smtClean="0"/>
              <a:t>MnO</a:t>
            </a:r>
            <a:r>
              <a:rPr lang="en-US" sz="2800" baseline="-25000" smtClean="0"/>
              <a:t>4</a:t>
            </a:r>
            <a:r>
              <a:rPr lang="en-US" sz="2800" baseline="30000" smtClean="0">
                <a:ea typeface="Arial" charset="0"/>
                <a:cs typeface="Arial" charset="0"/>
                <a:sym typeface="Symbol" charset="2"/>
              </a:rPr>
              <a:t>–</a:t>
            </a:r>
            <a:r>
              <a:rPr lang="en-US" sz="2800" smtClean="0"/>
              <a:t> </a:t>
            </a:r>
            <a:r>
              <a:rPr lang="en-US" sz="2800"/>
              <a:t>and C</a:t>
            </a:r>
            <a:r>
              <a:rPr lang="en-US" sz="2800" baseline="-25000"/>
              <a:t>2</a:t>
            </a:r>
            <a:r>
              <a:rPr lang="en-US" sz="2800"/>
              <a:t>O</a:t>
            </a:r>
            <a:r>
              <a:rPr lang="en-US" sz="2800" baseline="-25000"/>
              <a:t>4</a:t>
            </a:r>
            <a:r>
              <a:rPr lang="en-US" sz="2800" baseline="30000"/>
              <a:t>2</a:t>
            </a:r>
            <a:r>
              <a:rPr lang="en-US" sz="2800" baseline="30000">
                <a:ea typeface="Arial" charset="0"/>
                <a:cs typeface="Arial" charset="0"/>
                <a:sym typeface="Symbol" charset="2"/>
              </a:rPr>
              <a:t>–</a:t>
            </a:r>
            <a:r>
              <a:rPr lang="en-US" sz="2800"/>
              <a:t>:</a:t>
            </a:r>
          </a:p>
          <a:p>
            <a:pPr eaLnBrk="1" hangingPunct="1">
              <a:lnSpc>
                <a:spcPct val="50000"/>
              </a:lnSpc>
              <a:buFontTx/>
              <a:buNone/>
            </a:pPr>
            <a:endParaRPr lang="en-US" sz="2800"/>
          </a:p>
          <a:p>
            <a:pPr algn="ctr" eaLnBrk="1" hangingPunct="1">
              <a:buFontTx/>
              <a:buNone/>
            </a:pPr>
            <a:r>
              <a:rPr lang="en-US" sz="2800"/>
              <a:t>MnO</a:t>
            </a:r>
            <a:r>
              <a:rPr lang="en-US" sz="2800" baseline="-25000"/>
              <a:t>4</a:t>
            </a:r>
            <a:r>
              <a:rPr lang="en-US" sz="2800" baseline="30000">
                <a:ea typeface="Arial" charset="0"/>
                <a:cs typeface="Arial" charset="0"/>
                <a:sym typeface="Symbol" charset="2"/>
              </a:rPr>
              <a:t>–</a:t>
            </a:r>
            <a:r>
              <a:rPr lang="en-US" sz="2800"/>
              <a:t>(</a:t>
            </a:r>
            <a:r>
              <a:rPr lang="en-US" sz="2800" i="1"/>
              <a:t>aq</a:t>
            </a:r>
            <a:r>
              <a:rPr lang="en-US" sz="2800"/>
              <a:t>) + C</a:t>
            </a:r>
            <a:r>
              <a:rPr lang="en-US" sz="2800" baseline="-25000"/>
              <a:t>2</a:t>
            </a:r>
            <a:r>
              <a:rPr lang="en-US" sz="2800"/>
              <a:t>O</a:t>
            </a:r>
            <a:r>
              <a:rPr lang="en-US" sz="2800" baseline="-25000"/>
              <a:t>4</a:t>
            </a:r>
            <a:r>
              <a:rPr lang="en-US" sz="2800" baseline="30000"/>
              <a:t>2</a:t>
            </a:r>
            <a:r>
              <a:rPr lang="en-US" sz="2800" baseline="30000">
                <a:ea typeface="Arial" charset="0"/>
                <a:cs typeface="Arial" charset="0"/>
                <a:sym typeface="Symbol" charset="2"/>
              </a:rPr>
              <a:t>–</a:t>
            </a:r>
            <a:r>
              <a:rPr lang="en-US" sz="2800"/>
              <a:t>(</a:t>
            </a:r>
            <a:r>
              <a:rPr lang="en-US" sz="2800" i="1"/>
              <a:t>aq</a:t>
            </a:r>
            <a:r>
              <a:rPr lang="en-US" sz="2800"/>
              <a:t>) </a:t>
            </a:r>
            <a:r>
              <a:rPr lang="en-US" sz="2800">
                <a:sym typeface="Symbol" charset="2"/>
              </a:rPr>
              <a:t> Mn</a:t>
            </a:r>
            <a:r>
              <a:rPr lang="en-US" sz="2800" baseline="30000">
                <a:sym typeface="Symbol" charset="2"/>
              </a:rPr>
              <a:t>2+</a:t>
            </a:r>
            <a:r>
              <a:rPr lang="en-US" sz="2800">
                <a:sym typeface="Symbol" charset="2"/>
              </a:rPr>
              <a:t>(</a:t>
            </a:r>
            <a:r>
              <a:rPr lang="en-US" sz="2800" i="1">
                <a:sym typeface="Symbol" charset="2"/>
              </a:rPr>
              <a:t>aq</a:t>
            </a:r>
            <a:r>
              <a:rPr lang="en-US" sz="2800">
                <a:sym typeface="Symbol" charset="2"/>
              </a:rPr>
              <a:t>) + CO</a:t>
            </a:r>
            <a:r>
              <a:rPr lang="en-US" sz="2800" baseline="-25000">
                <a:sym typeface="Symbol" charset="2"/>
              </a:rPr>
              <a:t>2</a:t>
            </a:r>
            <a:r>
              <a:rPr lang="en-US" sz="2800">
                <a:sym typeface="Symbol" charset="2"/>
              </a:rPr>
              <a:t>(</a:t>
            </a:r>
            <a:r>
              <a:rPr lang="en-US" sz="2800" i="1">
                <a:sym typeface="Symbol" charset="2"/>
              </a:rPr>
              <a:t>aq</a:t>
            </a:r>
            <a:r>
              <a:rPr lang="en-US" sz="2800">
                <a:sym typeface="Symbol" charset="2"/>
              </a:rPr>
              <a:t>)</a:t>
            </a:r>
          </a:p>
          <a:p>
            <a:pPr eaLnBrk="1" hangingPunct="1">
              <a:buFontTx/>
              <a:buNone/>
            </a:pPr>
            <a:endParaRPr lang="en-US" sz="2800">
              <a:sym typeface="Symbol" charset="2"/>
            </a:endParaRPr>
          </a:p>
          <a:p>
            <a:pPr eaLnBrk="1" hangingPunct="1"/>
            <a:r>
              <a:rPr lang="en-US" sz="2800">
                <a:sym typeface="Symbol" charset="2"/>
              </a:rPr>
              <a:t>Assigning oxidation numbers shows that Mn is reduced (+7  +2) and C is oxidized (+3  +4).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92"/>
          <a:stretch/>
        </p:blipFill>
        <p:spPr>
          <a:xfrm>
            <a:off x="2310054" y="1018995"/>
            <a:ext cx="4504624" cy="2276698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Oxidation Half-Reaction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981200"/>
            <a:ext cx="7772400" cy="38100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/>
              <a:t>C</a:t>
            </a:r>
            <a:r>
              <a:rPr lang="en-US" baseline="-25000"/>
              <a:t>2</a:t>
            </a:r>
            <a:r>
              <a:rPr lang="en-US"/>
              <a:t>O</a:t>
            </a:r>
            <a:r>
              <a:rPr lang="en-US" baseline="-25000"/>
              <a:t>4</a:t>
            </a:r>
            <a:r>
              <a:rPr lang="en-US" baseline="30000"/>
              <a:t>2</a:t>
            </a:r>
            <a:r>
              <a:rPr lang="en-US" baseline="30000">
                <a:ea typeface="Arial" charset="0"/>
                <a:cs typeface="Arial" charset="0"/>
                <a:sym typeface="Symbol" charset="2"/>
              </a:rPr>
              <a:t>–</a:t>
            </a:r>
            <a:r>
              <a:rPr lang="en-US"/>
              <a:t> </a:t>
            </a:r>
            <a:r>
              <a:rPr lang="en-US">
                <a:sym typeface="Symbol" charset="2"/>
              </a:rPr>
              <a:t> CO</a:t>
            </a:r>
            <a:r>
              <a:rPr lang="en-US" baseline="-25000">
                <a:sym typeface="Symbol" charset="2"/>
              </a:rPr>
              <a:t>2</a:t>
            </a:r>
            <a:endParaRPr lang="en-US">
              <a:sym typeface="Symbol" charset="2"/>
            </a:endParaRPr>
          </a:p>
          <a:p>
            <a:pPr eaLnBrk="1" hangingPunct="1">
              <a:buFontTx/>
              <a:buNone/>
            </a:pPr>
            <a:endParaRPr lang="en-US">
              <a:sym typeface="Symbol" charset="2"/>
            </a:endParaRPr>
          </a:p>
          <a:p>
            <a:pPr eaLnBrk="1" hangingPunct="1">
              <a:buFontTx/>
              <a:buNone/>
            </a:pPr>
            <a:r>
              <a:rPr lang="en-US">
                <a:solidFill>
                  <a:srgbClr val="00197D"/>
                </a:solidFill>
                <a:sym typeface="Symbol" charset="2"/>
              </a:rPr>
              <a:t>	</a:t>
            </a:r>
            <a:r>
              <a:rPr lang="en-US">
                <a:sym typeface="Symbol" charset="2"/>
              </a:rPr>
              <a:t>To balance the carbon, we add a coefficient of 2:</a:t>
            </a:r>
          </a:p>
          <a:p>
            <a:pPr eaLnBrk="1" hangingPunct="1">
              <a:buFontTx/>
              <a:buNone/>
            </a:pPr>
            <a:endParaRPr lang="en-US">
              <a:solidFill>
                <a:srgbClr val="00197D"/>
              </a:solidFill>
              <a:sym typeface="Symbol" charset="2"/>
            </a:endParaRPr>
          </a:p>
          <a:p>
            <a:pPr algn="ctr" eaLnBrk="1" hangingPunct="1">
              <a:buFontTx/>
              <a:buNone/>
            </a:pPr>
            <a:r>
              <a:rPr lang="en-US"/>
              <a:t>C</a:t>
            </a:r>
            <a:r>
              <a:rPr lang="en-US" baseline="-25000"/>
              <a:t>2</a:t>
            </a:r>
            <a:r>
              <a:rPr lang="en-US"/>
              <a:t>O</a:t>
            </a:r>
            <a:r>
              <a:rPr lang="en-US" baseline="-25000"/>
              <a:t>4</a:t>
            </a:r>
            <a:r>
              <a:rPr lang="en-US" baseline="30000"/>
              <a:t>2</a:t>
            </a:r>
            <a:r>
              <a:rPr lang="en-US" baseline="30000">
                <a:ea typeface="Arial" charset="0"/>
                <a:cs typeface="Arial" charset="0"/>
                <a:sym typeface="Symbol" charset="2"/>
              </a:rPr>
              <a:t>–</a:t>
            </a:r>
            <a:r>
              <a:rPr lang="en-US"/>
              <a:t> </a:t>
            </a:r>
            <a:r>
              <a:rPr lang="en-US">
                <a:sym typeface="Symbol" charset="2"/>
              </a:rPr>
              <a:t> 2 CO</a:t>
            </a:r>
            <a:r>
              <a:rPr lang="en-US" baseline="-25000">
                <a:sym typeface="Symbol" charset="2"/>
              </a:rPr>
              <a:t>2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Blank Presentation">
  <a:themeElements>
    <a:clrScheme name="1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>
            <a:alpha val="60001"/>
          </a:schemeClr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rgbClr val="C82E32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>
            <a:alpha val="60001"/>
          </a:schemeClr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rgbClr val="C82E32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Blank Presentation">
  <a:themeElements>
    <a:clrScheme name="2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1321</TotalTime>
  <Words>1405</Words>
  <Application>Microsoft Office PowerPoint</Application>
  <PresentationFormat>On-screen Show (4:3)</PresentationFormat>
  <Paragraphs>255</Paragraphs>
  <Slides>42</Slides>
  <Notes>42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44" baseType="lpstr">
      <vt:lpstr>1_Blank Presentation</vt:lpstr>
      <vt:lpstr>2_Blank Presentation</vt:lpstr>
      <vt:lpstr>PowerPoint Presentation</vt:lpstr>
      <vt:lpstr>Electrochemistry</vt:lpstr>
      <vt:lpstr>Synopsis of Assigning Oxidation Numbers (as a Reminder)</vt:lpstr>
      <vt:lpstr>Oxidation Numbers</vt:lpstr>
      <vt:lpstr>Oxidation and Reduction</vt:lpstr>
      <vt:lpstr>Half-Reactions</vt:lpstr>
      <vt:lpstr>Balancing Redox Equations: The Half-Reactions Method (a Synopsis)</vt:lpstr>
      <vt:lpstr>The Half-Reaction Method</vt:lpstr>
      <vt:lpstr>Oxidation Half-Reaction</vt:lpstr>
      <vt:lpstr>Oxidation Half-Reaction</vt:lpstr>
      <vt:lpstr>Reduction Half-Reaction</vt:lpstr>
      <vt:lpstr>Reduction Half-Reaction</vt:lpstr>
      <vt:lpstr>Reduction Half-Reaction</vt:lpstr>
      <vt:lpstr>Combining the Half-Reactions</vt:lpstr>
      <vt:lpstr>Combining the Half-Reactions</vt:lpstr>
      <vt:lpstr>Combining the Half-Reactions</vt:lpstr>
      <vt:lpstr>Balancing in Basic Solution</vt:lpstr>
      <vt:lpstr>Voltaic Cells</vt:lpstr>
      <vt:lpstr>Voltaic Cells</vt:lpstr>
      <vt:lpstr>Voltaic Cells</vt:lpstr>
      <vt:lpstr>Electromotive Force (emf)</vt:lpstr>
      <vt:lpstr>Electromotive Force (emf)</vt:lpstr>
      <vt:lpstr>Standard Reduction Potentials</vt:lpstr>
      <vt:lpstr>Standard Hydrogen Electrode</vt:lpstr>
      <vt:lpstr>Standard Cell Potentials</vt:lpstr>
      <vt:lpstr>Cell Potentials</vt:lpstr>
      <vt:lpstr>Oxidizing and Reducing Agents</vt:lpstr>
      <vt:lpstr>Free Energy and Redox</vt:lpstr>
      <vt:lpstr>Free Energy, Redox, and K</vt:lpstr>
      <vt:lpstr>Nernst Equation</vt:lpstr>
      <vt:lpstr>Concentration Cells</vt:lpstr>
      <vt:lpstr>Some Applications of Cells</vt:lpstr>
      <vt:lpstr>Some Examples of Batteries</vt:lpstr>
      <vt:lpstr>Some Batteries</vt:lpstr>
      <vt:lpstr>Lithium-Ion Battery</vt:lpstr>
      <vt:lpstr>Fuel Cells</vt:lpstr>
      <vt:lpstr>Hydrogen Fuel Cells</vt:lpstr>
      <vt:lpstr>Corrosion</vt:lpstr>
      <vt:lpstr>Preventing Corrosion</vt:lpstr>
      <vt:lpstr>Preventing Corrosion</vt:lpstr>
      <vt:lpstr>Electrolysis</vt:lpstr>
      <vt:lpstr>Electrolysis and “Stoichiometry”</vt:lpstr>
    </vt:vector>
  </TitlesOfParts>
  <Company>John Bookstaver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20 Electrochemistry</dc:title>
  <dc:creator>John Bookstaver</dc:creator>
  <cp:lastModifiedBy>GEX User</cp:lastModifiedBy>
  <cp:revision>169</cp:revision>
  <dcterms:created xsi:type="dcterms:W3CDTF">2014-03-05T03:41:23Z</dcterms:created>
  <dcterms:modified xsi:type="dcterms:W3CDTF">2014-03-06T19:33:30Z</dcterms:modified>
</cp:coreProperties>
</file>