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40"/>
  </p:notesMasterIdLst>
  <p:sldIdLst>
    <p:sldId id="256" r:id="rId3"/>
    <p:sldId id="309" r:id="rId4"/>
    <p:sldId id="258" r:id="rId5"/>
    <p:sldId id="310" r:id="rId6"/>
    <p:sldId id="311" r:id="rId7"/>
    <p:sldId id="263" r:id="rId8"/>
    <p:sldId id="312" r:id="rId9"/>
    <p:sldId id="313" r:id="rId10"/>
    <p:sldId id="314" r:id="rId11"/>
    <p:sldId id="269" r:id="rId12"/>
    <p:sldId id="315" r:id="rId13"/>
    <p:sldId id="271" r:id="rId14"/>
    <p:sldId id="272" r:id="rId15"/>
    <p:sldId id="273" r:id="rId16"/>
    <p:sldId id="275" r:id="rId17"/>
    <p:sldId id="278" r:id="rId18"/>
    <p:sldId id="280" r:id="rId19"/>
    <p:sldId id="316" r:id="rId20"/>
    <p:sldId id="284" r:id="rId21"/>
    <p:sldId id="317" r:id="rId22"/>
    <p:sldId id="318" r:id="rId23"/>
    <p:sldId id="319" r:id="rId24"/>
    <p:sldId id="288" r:id="rId25"/>
    <p:sldId id="320" r:id="rId26"/>
    <p:sldId id="290" r:id="rId27"/>
    <p:sldId id="291" r:id="rId28"/>
    <p:sldId id="321" r:id="rId29"/>
    <p:sldId id="322" r:id="rId30"/>
    <p:sldId id="292" r:id="rId31"/>
    <p:sldId id="323" r:id="rId32"/>
    <p:sldId id="324" r:id="rId33"/>
    <p:sldId id="293" r:id="rId34"/>
    <p:sldId id="294" r:id="rId35"/>
    <p:sldId id="295" r:id="rId36"/>
    <p:sldId id="296" r:id="rId37"/>
    <p:sldId id="297" r:id="rId38"/>
    <p:sldId id="298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2"/>
    <a:srgbClr val="00006C"/>
    <a:srgbClr val="C82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E0418C-8255-7743-8F16-1D02998DC4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26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1FF54-17F6-F34A-95A0-C5D52A10725A}" type="slidenum">
              <a:rPr lang="en-US"/>
              <a:pPr/>
              <a:t>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345DA-910C-4C44-AA11-BC2262015F8A}" type="slidenum">
              <a:rPr lang="en-US"/>
              <a:pPr/>
              <a:t>17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6EE2C-7EF2-3A4A-82F2-75F1DE78A18A}" type="slidenum">
              <a:rPr lang="en-US"/>
              <a:pPr/>
              <a:t>19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33337-539C-C24B-80F5-500F0B029950}" type="slidenum">
              <a:rPr lang="en-US"/>
              <a:pPr/>
              <a:t>23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01D60-15A8-E941-80DA-36B594639D3C}" type="slidenum">
              <a:rPr lang="en-US"/>
              <a:pPr/>
              <a:t>25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A0DE1-86A6-2C46-9F54-4765DA80FE22}" type="slidenum">
              <a:rPr lang="en-US"/>
              <a:pPr/>
              <a:t>26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27060-A192-C14B-AF85-CA7965DAFEB8}" type="slidenum">
              <a:rPr lang="en-US"/>
              <a:pPr/>
              <a:t>29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539B9-7A61-0C4C-95A1-119FF3C3FB81}" type="slidenum">
              <a:rPr lang="en-US"/>
              <a:pPr/>
              <a:t>32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20D5C-B2F2-3641-8FF2-445024D87599}" type="slidenum">
              <a:rPr lang="en-US"/>
              <a:pPr/>
              <a:t>33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517BFA-4F30-0845-AF86-5A5CB255772E}" type="slidenum">
              <a:rPr lang="en-US"/>
              <a:pPr/>
              <a:t>34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50E3F-FAF9-5D41-A8B8-5A8D8863B6E6}" type="slidenum">
              <a:rPr lang="en-US"/>
              <a:pPr/>
              <a:t>35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5E3A5-6270-754D-90A8-F32F1A16EEC8}" type="slidenum">
              <a:rPr lang="en-US"/>
              <a:pPr/>
              <a:t>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9205C-1D86-9948-9D07-6EBE0B9607F9}" type="slidenum">
              <a:rPr lang="en-US"/>
              <a:pPr/>
              <a:t>36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20BE9-08D6-8C43-B3CE-E06F8EAAB6DC}" type="slidenum">
              <a:rPr lang="en-US"/>
              <a:pPr/>
              <a:t>37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61679-7EA5-3644-A0D9-BCC534B9A0A7}" type="slidenum">
              <a:rPr lang="en-US"/>
              <a:pPr/>
              <a:t>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43A10-0A09-084F-B297-600DBE4590B6}" type="slidenum">
              <a:rPr lang="en-US"/>
              <a:pPr/>
              <a:t>10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4BB75-B19F-EA4C-AA82-F53942870C74}" type="slidenum">
              <a:rPr lang="en-US"/>
              <a:pPr/>
              <a:t>12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FE989C-845A-F84D-BC21-C4179A5B42FD}" type="slidenum">
              <a:rPr lang="en-US"/>
              <a:pPr/>
              <a:t>13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78D96-02FE-8B46-AE51-478E218CAC78}" type="slidenum">
              <a:rPr lang="en-US"/>
              <a:pPr/>
              <a:t>14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29158-CAA5-C24B-92D7-F74AED001BBD}" type="slidenum">
              <a:rPr lang="en-US"/>
              <a:pPr/>
              <a:t>15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18BB3-085E-EB46-A27D-3CB08746BDC2}" type="slidenum">
              <a:rPr lang="en-US"/>
              <a:pPr/>
              <a:t>16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58789-A1E5-6D48-BF20-AE330BD13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2811E-9975-A34F-97DA-39CFF5525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A1600-1766-DA4C-905C-21C39F66AE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22C3-DEAF-EA4B-9267-2089DFD664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6E585-0754-7B41-95B7-D01499B428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AB56C-2309-2344-9403-8A496CE80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A46FA-B47D-BB47-ADA3-EE66831274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9BB82-14BB-6549-8EEA-6A6AC721B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4ED1F6-9B76-6648-A92A-D4E78F5A7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76369-C961-7047-81F2-6CDA6C149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F04D8-1EC5-6E4F-8695-3D7A342F2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0877C-A7A8-A041-AC60-00AC32FC0E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6CBD5-E14D-E64E-B3FF-C78FD60B55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514EE-EF30-0D43-B364-A4E4BF74F7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4DC65-5201-B440-8844-57CCCE8C74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47A498-657A-D842-82C2-28EAB7336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BC325-0D16-1946-AB6C-089A7057E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7666D-3090-C241-B3E9-38A93D23C5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CEE8F-919F-D44D-A856-39CBB4CCD7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F9FEE-1539-4B43-B599-78EBE93983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A2B81-1261-2740-AA2D-3CE090B4D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97EE9-AA41-CB43-ADE9-31C3D6CEE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CBF3D-5E58-3D43-B2BE-2391DF13A1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9BF4B-C7FC-694D-AECB-32BEF1EB1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7FE7E-9E30-2348-A1EB-511B0DAC1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4B97A-CCD2-3F4E-A69E-99D67B0BD9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205CC-F8B9-DD4A-AF7C-7230FD444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733510-82B9-834A-8491-BE1D1B52E06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1" name="Picture 7" descr="Triangle--Gray"/>
            <p:cNvPicPr>
              <a:picLocks noChangeAspect="1" noChangeArrowheads="1"/>
            </p:cNvPicPr>
            <p:nvPr userDrawn="1"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5067" y="3739"/>
              <a:ext cx="5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latin typeface="Times New Roman" charset="0"/>
                </a:rPr>
                <a:t>Aqueous</a:t>
              </a:r>
            </a:p>
            <a:p>
              <a:pPr algn="ctr"/>
              <a:r>
                <a:rPr lang="en-US" sz="1400">
                  <a:latin typeface="Times New Roman" charset="0"/>
                </a:rPr>
                <a:t>Equilibria</a:t>
              </a:r>
            </a:p>
          </p:txBody>
        </p:sp>
      </p:grpSp>
      <p:sp>
        <p:nvSpPr>
          <p:cNvPr id="9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8B10D3-DF8D-8E48-8C67-E7CA0BEEE6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400" b="1">
                <a:solidFill>
                  <a:srgbClr val="000000"/>
                </a:solidFill>
              </a:rPr>
              <a:t>Chapter 17</a:t>
            </a:r>
            <a:br>
              <a:rPr lang="en-US" sz="3400" b="1">
                <a:solidFill>
                  <a:srgbClr val="000000"/>
                </a:solidFill>
              </a:rPr>
            </a:br>
            <a:r>
              <a:rPr lang="en-US" sz="3400" b="1">
                <a:solidFill>
                  <a:srgbClr val="000000"/>
                </a:solidFill>
              </a:rPr>
              <a:t/>
            </a:r>
            <a:br>
              <a:rPr lang="en-US" sz="3400" b="1">
                <a:solidFill>
                  <a:srgbClr val="000000"/>
                </a:solidFill>
              </a:rPr>
            </a:br>
            <a:r>
              <a:rPr lang="en-US" sz="3400" b="1">
                <a:solidFill>
                  <a:srgbClr val="000000"/>
                </a:solidFill>
              </a:rPr>
              <a:t>Additional Aspects of Aqueous Equilibria</a:t>
            </a:r>
          </a:p>
        </p:txBody>
      </p:sp>
      <p:sp>
        <p:nvSpPr>
          <p:cNvPr id="3075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ea typeface="Arial" charset="0"/>
                <a:cs typeface="Arial" charset="0"/>
              </a:rPr>
              <a:t>Lecture Presentation</a:t>
            </a: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>
                <a:solidFill>
                  <a:srgbClr val="73738C"/>
                </a:solidFill>
              </a:rPr>
              <a:t>© 2015 Pearson Education, Inc.</a:t>
            </a:r>
            <a:endParaRPr lang="en-US" b="1">
              <a:solidFill>
                <a:srgbClr val="73738C"/>
              </a:solidFill>
            </a:endParaRPr>
          </a:p>
        </p:txBody>
      </p:sp>
      <p:pic>
        <p:nvPicPr>
          <p:cNvPr id="7" name="Picture 1" descr="BROW0417_13_eca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Henderson</a:t>
            </a:r>
            <a:r>
              <a:rPr lang="en-US" sz="4000">
                <a:ea typeface="Arial" charset="0"/>
                <a:cs typeface="Arial" charset="0"/>
              </a:rPr>
              <a:t>–</a:t>
            </a:r>
            <a:r>
              <a:rPr lang="en-US" sz="4000"/>
              <a:t>Hasselbalch Equation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3962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/>
              <a:t>What is the pH of a buffer that is 0.12 </a:t>
            </a:r>
            <a:r>
              <a:rPr lang="en-US" i="1" dirty="0"/>
              <a:t>M</a:t>
            </a:r>
            <a:r>
              <a:rPr lang="en-US" dirty="0"/>
              <a:t> in lactic acid, CH</a:t>
            </a:r>
            <a:r>
              <a:rPr lang="en-US" baseline="-25000" dirty="0"/>
              <a:t>3</a:t>
            </a:r>
            <a:r>
              <a:rPr lang="en-US" dirty="0"/>
              <a:t>CH(OH)COOH, and 0.10 </a:t>
            </a:r>
            <a:r>
              <a:rPr lang="en-US" i="1" dirty="0"/>
              <a:t>M</a:t>
            </a:r>
            <a:r>
              <a:rPr lang="en-US" dirty="0"/>
              <a:t> in sodium lactate? </a:t>
            </a:r>
            <a:r>
              <a:rPr lang="en-US" i="1" dirty="0"/>
              <a:t>K</a:t>
            </a:r>
            <a:r>
              <a:rPr lang="en-US" i="1" baseline="-25000" dirty="0"/>
              <a:t>a</a:t>
            </a:r>
            <a:r>
              <a:rPr lang="en-US" dirty="0"/>
              <a:t> for lactic acid is </a:t>
            </a:r>
            <a:r>
              <a:rPr lang="en-US"/>
              <a:t>1.4 </a:t>
            </a:r>
            <a:r>
              <a:rPr lang="en-US" smtClean="0">
                <a:latin typeface="Arial"/>
                <a:cs typeface="Arial"/>
                <a:sym typeface="Symbol" charset="2"/>
              </a:rPr>
              <a:t>×</a:t>
            </a:r>
            <a:r>
              <a:rPr lang="en-US" smtClean="0">
                <a:sym typeface="Symbol" charset="2"/>
              </a:rPr>
              <a:t> </a:t>
            </a:r>
            <a:r>
              <a:rPr lang="en-US" dirty="0">
                <a:sym typeface="Symbol" charset="2"/>
              </a:rPr>
              <a:t>10</a:t>
            </a:r>
            <a:r>
              <a:rPr lang="en-US" baseline="30000" dirty="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baseline="30000" dirty="0">
                <a:sym typeface="Symbol" charset="2"/>
              </a:rPr>
              <a:t>4</a:t>
            </a:r>
            <a:r>
              <a:rPr lang="en-US" dirty="0">
                <a:sym typeface="Symbol" charset="2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dirty="0">
              <a:sym typeface="Symbol" charset="2"/>
            </a:endParaRPr>
          </a:p>
          <a:p>
            <a:pPr marL="0" indent="0" eaLnBrk="1" hangingPunct="1">
              <a:buFont typeface="Wingdings" charset="2"/>
              <a:buChar char="Ø"/>
            </a:pPr>
            <a:r>
              <a:rPr lang="en-US" dirty="0"/>
              <a:t>pH</a:t>
            </a:r>
            <a:r>
              <a:rPr lang="en-US" dirty="0" smtClean="0"/>
              <a:t> = </a:t>
            </a:r>
            <a:r>
              <a:rPr lang="en-US" dirty="0" err="1" smtClean="0"/>
              <a:t>p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a</a:t>
            </a:r>
            <a:r>
              <a:rPr lang="en-US" dirty="0" smtClean="0"/>
              <a:t> + </a:t>
            </a:r>
            <a:r>
              <a:rPr lang="en-US" dirty="0" err="1"/>
              <a:t>log([A</a:t>
            </a:r>
            <a:r>
              <a:rPr lang="en-US" baseline="40000" dirty="0"/>
              <a:t>–</a:t>
            </a:r>
            <a:r>
              <a:rPr lang="en-US" dirty="0"/>
              <a:t>]/[HA])</a:t>
            </a:r>
          </a:p>
          <a:p>
            <a:pPr marL="0" indent="0" eaLnBrk="1" hangingPunct="1">
              <a:buFontTx/>
              <a:buNone/>
            </a:pPr>
            <a:r>
              <a:rPr lang="en-US" dirty="0"/>
              <a:t>= –log(</a:t>
            </a:r>
            <a:r>
              <a:rPr lang="en-US" dirty="0" smtClean="0"/>
              <a:t>1.4 × 10</a:t>
            </a:r>
            <a:r>
              <a:rPr lang="en-US" baseline="30000" dirty="0"/>
              <a:t>–4</a:t>
            </a:r>
            <a:r>
              <a:rPr lang="en-US" dirty="0"/>
              <a:t>) + log[(0.10 </a:t>
            </a:r>
            <a:r>
              <a:rPr lang="en-US" i="1" dirty="0"/>
              <a:t>M</a:t>
            </a:r>
            <a:r>
              <a:rPr lang="en-US" dirty="0"/>
              <a:t>)/(0.12 </a:t>
            </a:r>
            <a:r>
              <a:rPr lang="en-US" i="1" dirty="0"/>
              <a:t>M</a:t>
            </a:r>
            <a:r>
              <a:rPr lang="en-US" dirty="0"/>
              <a:t>)]</a:t>
            </a:r>
          </a:p>
          <a:p>
            <a:pPr marL="0" indent="0" eaLnBrk="1" hangingPunct="1">
              <a:buFontTx/>
              <a:buNone/>
            </a:pPr>
            <a:r>
              <a:rPr lang="en-US" dirty="0"/>
              <a:t>= 3.85</a:t>
            </a:r>
            <a:r>
              <a:rPr lang="en-US" dirty="0" smtClean="0"/>
              <a:t> + (</a:t>
            </a:r>
            <a:r>
              <a:rPr lang="en-US" dirty="0"/>
              <a:t>–0.08</a:t>
            </a:r>
            <a:r>
              <a:rPr lang="en-US"/>
              <a:t>) </a:t>
            </a:r>
            <a:r>
              <a:rPr lang="en-US" smtClean="0"/>
              <a:t>= </a:t>
            </a:r>
            <a:r>
              <a:rPr lang="en-US" dirty="0"/>
              <a:t>3.77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 Capacity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572000"/>
          </a:xfrm>
        </p:spPr>
        <p:txBody>
          <a:bodyPr/>
          <a:lstStyle/>
          <a:p>
            <a:r>
              <a:rPr lang="en-US" dirty="0"/>
              <a:t>The amount of acid or base the buffer can neutralize before the pH begins to change to an appreciable degree</a:t>
            </a:r>
          </a:p>
          <a:p>
            <a:r>
              <a:rPr lang="en-US" dirty="0"/>
              <a:t>Using the Henderson–</a:t>
            </a:r>
            <a:r>
              <a:rPr lang="en-US" dirty="0" err="1"/>
              <a:t>Hasselbalch</a:t>
            </a:r>
            <a:r>
              <a:rPr lang="en-US" dirty="0"/>
              <a:t> equation, pH will be the same for a conjugate acid–base pair of 1 </a:t>
            </a:r>
            <a:r>
              <a:rPr lang="en-US" i="1" dirty="0"/>
              <a:t>M</a:t>
            </a:r>
            <a:r>
              <a:rPr lang="en-US" dirty="0"/>
              <a:t> each or 0.1 </a:t>
            </a:r>
            <a:r>
              <a:rPr lang="en-US" i="1" dirty="0"/>
              <a:t>M</a:t>
            </a:r>
            <a:r>
              <a:rPr lang="en-US" dirty="0"/>
              <a:t> each; however, the buffer which is 1 </a:t>
            </a:r>
            <a:r>
              <a:rPr lang="en-US" i="1" dirty="0"/>
              <a:t>M</a:t>
            </a:r>
            <a:r>
              <a:rPr lang="en-US" dirty="0"/>
              <a:t> can neutralize more acid or base before the pH changes.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pH Range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924800" cy="4114800"/>
          </a:xfrm>
        </p:spPr>
        <p:txBody>
          <a:bodyPr/>
          <a:lstStyle/>
          <a:p>
            <a:pPr eaLnBrk="1" hangingPunct="1"/>
            <a:r>
              <a:rPr lang="en-US"/>
              <a:t>The range of pH values over which a buffer system works effectively</a:t>
            </a:r>
          </a:p>
          <a:p>
            <a:pPr eaLnBrk="1" hangingPunct="1"/>
            <a:r>
              <a:rPr lang="en-US"/>
              <a:t>Optimal pH: where pH = p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([HA] = [A</a:t>
            </a:r>
            <a:r>
              <a:rPr lang="en-US" baseline="40000"/>
              <a:t>–</a:t>
            </a:r>
            <a:r>
              <a:rPr lang="en-US"/>
              <a:t>])</a:t>
            </a:r>
          </a:p>
          <a:p>
            <a:pPr eaLnBrk="1" hangingPunct="1"/>
            <a:r>
              <a:rPr lang="en-US"/>
              <a:t>If one concentration is more than </a:t>
            </a:r>
            <a:br>
              <a:rPr lang="en-US"/>
            </a:br>
            <a:r>
              <a:rPr lang="en-US"/>
              <a:t>10 times the other, the buffering action is poor; this means that the pH range of a buffer is usually </a:t>
            </a:r>
            <a:r>
              <a:rPr lang="en-US">
                <a:ea typeface="Arial" charset="0"/>
                <a:cs typeface="Arial" charset="0"/>
              </a:rPr>
              <a:t>±1 pH unit from p</a:t>
            </a:r>
            <a:r>
              <a:rPr lang="en-US" i="1">
                <a:ea typeface="Arial" charset="0"/>
                <a:cs typeface="Arial" charset="0"/>
              </a:rPr>
              <a:t>K</a:t>
            </a:r>
            <a:r>
              <a:rPr lang="en-US" i="1" baseline="-25000">
                <a:ea typeface="Arial" charset="0"/>
                <a:cs typeface="Arial" charset="0"/>
              </a:rPr>
              <a:t>a</a:t>
            </a:r>
            <a:r>
              <a:rPr lang="en-US">
                <a:ea typeface="Arial" charset="0"/>
                <a:cs typeface="Arial" charset="0"/>
              </a:rPr>
              <a:t>.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371600"/>
          </a:xfrm>
        </p:spPr>
        <p:txBody>
          <a:bodyPr/>
          <a:lstStyle/>
          <a:p>
            <a:pPr eaLnBrk="1" hangingPunct="1"/>
            <a:r>
              <a:rPr lang="en-US"/>
              <a:t>Addition of a Strong Acid or a Strong Base to a Buffer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8991600" cy="2286000"/>
          </a:xfrm>
        </p:spPr>
        <p:txBody>
          <a:bodyPr/>
          <a:lstStyle/>
          <a:p>
            <a:pPr marL="457200" indent="-457200" eaLnBrk="1" hangingPunct="1">
              <a:buFontTx/>
              <a:buAutoNum type="arabicParenR"/>
            </a:pPr>
            <a:r>
              <a:rPr lang="en-US" sz="2800"/>
              <a:t>Adding of the strong acid or base is a neutralization reaction; calculate like stoichiometry problem to find [HA] and [A</a:t>
            </a:r>
            <a:r>
              <a:rPr lang="en-US" sz="2800" baseline="40000"/>
              <a:t>–</a:t>
            </a:r>
            <a:r>
              <a:rPr lang="en-US" sz="2800"/>
              <a:t>] when </a:t>
            </a:r>
            <a:r>
              <a:rPr lang="en-US" sz="2800" i="1"/>
              <a:t>all </a:t>
            </a:r>
            <a:r>
              <a:rPr lang="en-US" sz="2800"/>
              <a:t>of the added acid or base reacts.</a:t>
            </a:r>
          </a:p>
          <a:p>
            <a:pPr marL="457200" indent="-457200" eaLnBrk="1" hangingPunct="1">
              <a:buFontTx/>
              <a:buAutoNum type="arabicParenR"/>
            </a:pPr>
            <a:r>
              <a:rPr lang="en-US" sz="2800"/>
              <a:t>Use the Henderson–Hasselbalch equation to </a:t>
            </a:r>
            <a:br>
              <a:rPr lang="en-US" sz="2800"/>
            </a:br>
            <a:r>
              <a:rPr lang="en-US" sz="2800"/>
              <a:t>find pH.</a:t>
            </a:r>
          </a:p>
        </p:txBody>
      </p:sp>
      <p:pic>
        <p:nvPicPr>
          <p:cNvPr id="6" name="Picture 5" descr="17_03_Figure.jpg"/>
          <p:cNvPicPr>
            <a:picLocks noChangeAspect="1"/>
          </p:cNvPicPr>
          <p:nvPr/>
        </p:nvPicPr>
        <p:blipFill>
          <a:blip r:embed="rId3"/>
          <a:srcRect b="4246"/>
          <a:stretch>
            <a:fillRect/>
          </a:stretch>
        </p:blipFill>
        <p:spPr>
          <a:xfrm>
            <a:off x="1981200" y="3810000"/>
            <a:ext cx="5709174" cy="2667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2362200" y="990600"/>
            <a:ext cx="6553200" cy="4724400"/>
          </a:xfrm>
        </p:spPr>
        <p:txBody>
          <a:bodyPr/>
          <a:lstStyle/>
          <a:p>
            <a:pPr eaLnBrk="1" hangingPunct="1"/>
            <a:r>
              <a:rPr lang="en-US" sz="2800"/>
              <a:t>A buffer is made by adding 0.300 mol HC</a:t>
            </a:r>
            <a:r>
              <a:rPr lang="en-US" sz="2800" baseline="-25000"/>
              <a:t>2</a:t>
            </a:r>
            <a:r>
              <a:rPr lang="en-US" sz="2800"/>
              <a:t>H</a:t>
            </a:r>
            <a:r>
              <a:rPr lang="en-US" sz="2800" baseline="-25000"/>
              <a:t>3</a:t>
            </a:r>
            <a:r>
              <a:rPr lang="en-US" sz="2800"/>
              <a:t>O</a:t>
            </a:r>
            <a:r>
              <a:rPr lang="en-US" sz="2800" baseline="-25000"/>
              <a:t>2</a:t>
            </a:r>
            <a:r>
              <a:rPr lang="en-US" sz="2800"/>
              <a:t> and 0.300 mol NaC</a:t>
            </a:r>
            <a:r>
              <a:rPr lang="en-US" sz="2800" baseline="-25000"/>
              <a:t>2</a:t>
            </a:r>
            <a:r>
              <a:rPr lang="en-US" sz="2800"/>
              <a:t>H</a:t>
            </a:r>
            <a:r>
              <a:rPr lang="en-US" sz="2800" baseline="-25000"/>
              <a:t>3</a:t>
            </a:r>
            <a:r>
              <a:rPr lang="en-US" sz="2800"/>
              <a:t>O</a:t>
            </a:r>
            <a:r>
              <a:rPr lang="en-US" sz="2800" baseline="-25000"/>
              <a:t>2</a:t>
            </a:r>
            <a:r>
              <a:rPr lang="en-US" sz="2800"/>
              <a:t> to enough water to make 1.00 L of solution. Calculate the pH after </a:t>
            </a:r>
            <a:br>
              <a:rPr lang="en-US" sz="2800"/>
            </a:br>
            <a:r>
              <a:rPr lang="en-US" sz="2800"/>
              <a:t>0.020 mol of NaOH is added.</a:t>
            </a:r>
          </a:p>
          <a:p>
            <a:pPr eaLnBrk="1" hangingPunct="1">
              <a:buFontTx/>
              <a:buAutoNum type="arabicParenR"/>
            </a:pPr>
            <a:r>
              <a:rPr lang="en-US" sz="2800"/>
              <a:t> </a:t>
            </a:r>
          </a:p>
          <a:p>
            <a:pPr eaLnBrk="1" hangingPunct="1"/>
            <a:endParaRPr lang="en-US" sz="2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71800" y="3276600"/>
          <a:ext cx="5562600" cy="2513014"/>
        </p:xfrm>
        <a:graphic>
          <a:graphicData uri="http://schemas.openxmlformats.org/drawingml/2006/table">
            <a:tbl>
              <a:tblPr/>
              <a:tblGrid>
                <a:gridCol w="1570038"/>
                <a:gridCol w="1331912"/>
                <a:gridCol w="1330325"/>
                <a:gridCol w="133032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[CH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COOH]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[OH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–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[CH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COO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–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Before reaction (mol)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0.300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0.020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0.300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Change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(mol)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–0.020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–0.020 (LR)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+0.020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After reaction (mol)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0.280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0.320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16416" name="Rectangle 6"/>
          <p:cNvSpPr>
            <a:spLocks noChangeArrowheads="1"/>
          </p:cNvSpPr>
          <p:nvPr/>
        </p:nvSpPr>
        <p:spPr bwMode="auto">
          <a:xfrm>
            <a:off x="1393825" y="24304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17_04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228600" y="533400"/>
            <a:ext cx="1933199" cy="6019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(completed)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800600"/>
          </a:xfrm>
        </p:spPr>
        <p:txBody>
          <a:bodyPr/>
          <a:lstStyle/>
          <a:p>
            <a:pPr marL="514350" indent="-514350" eaLnBrk="1" hangingPunct="1">
              <a:buFontTx/>
              <a:buAutoNum type="arabicParenR" startAt="2"/>
            </a:pPr>
            <a:r>
              <a:rPr lang="en-US"/>
              <a:t>Use the Henderson–Hasselbalch equation:</a:t>
            </a:r>
          </a:p>
          <a:p>
            <a:pPr marL="514350" indent="-514350" eaLnBrk="1" hangingPunct="1">
              <a:buFontTx/>
              <a:buNone/>
            </a:pPr>
            <a:r>
              <a:rPr lang="en-US"/>
              <a:t>	pH  =  p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  +  log([A</a:t>
            </a:r>
            <a:r>
              <a:rPr lang="en-US" baseline="40000"/>
              <a:t>–</a:t>
            </a:r>
            <a:r>
              <a:rPr lang="en-US"/>
              <a:t>]/[HA)</a:t>
            </a:r>
          </a:p>
          <a:p>
            <a:pPr marL="514350" indent="-514350" eaLnBrk="1" hangingPunct="1">
              <a:buFontTx/>
              <a:buNone/>
            </a:pPr>
            <a:r>
              <a:rPr lang="en-US" smtClean="0"/>
              <a:t>	Since </a:t>
            </a:r>
            <a:r>
              <a:rPr lang="en-US"/>
              <a:t>this is a buffer, the volume for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each </a:t>
            </a:r>
            <a:r>
              <a:rPr lang="en-US"/>
              <a:t>concentration is the same, so the ratio of molarity can be calculated using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 </a:t>
            </a:r>
            <a:r>
              <a:rPr lang="en-US"/>
              <a:t>ratio of moles.</a:t>
            </a:r>
          </a:p>
          <a:p>
            <a:pPr marL="514350" indent="-514350" eaLnBrk="1" hangingPunct="1">
              <a:buFontTx/>
              <a:buNone/>
            </a:pPr>
            <a:r>
              <a:rPr lang="en-US"/>
              <a:t>	pH = p</a:t>
            </a:r>
            <a:r>
              <a:rPr lang="en-US" i="1"/>
              <a:t>K</a:t>
            </a:r>
            <a:r>
              <a:rPr lang="en-US" i="1" baseline="-25000"/>
              <a:t>a</a:t>
            </a:r>
            <a:r>
              <a:rPr lang="en-US"/>
              <a:t> + log (</a:t>
            </a:r>
            <a:r>
              <a:rPr lang="en-US" i="1"/>
              <a:t>n</a:t>
            </a:r>
            <a:r>
              <a:rPr lang="en-US" baseline="-25000"/>
              <a:t>HA</a:t>
            </a:r>
            <a:r>
              <a:rPr lang="en-US"/>
              <a:t>/</a:t>
            </a:r>
            <a:r>
              <a:rPr lang="en-US" i="1"/>
              <a:t>n</a:t>
            </a:r>
            <a:r>
              <a:rPr lang="en-US" baseline="-25000"/>
              <a:t>A</a:t>
            </a:r>
            <a:r>
              <a:rPr lang="en-US" sz="2000" baseline="30000"/>
              <a:t>–</a:t>
            </a:r>
            <a:r>
              <a:rPr lang="en-US"/>
              <a:t>)</a:t>
            </a:r>
          </a:p>
          <a:p>
            <a:pPr marL="514350" indent="-514350" eaLnBrk="1" hangingPunct="1">
              <a:buFontTx/>
              <a:buNone/>
            </a:pPr>
            <a:r>
              <a:rPr lang="en-US"/>
              <a:t>	pH = 4.74 + log(0.320/0.280) = 4.80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Titration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" y="838200"/>
            <a:ext cx="8763000" cy="2971800"/>
          </a:xfrm>
        </p:spPr>
        <p:txBody>
          <a:bodyPr/>
          <a:lstStyle/>
          <a:p>
            <a:pPr eaLnBrk="1" hangingPunct="1"/>
            <a:r>
              <a:rPr lang="en-US" sz="2800" dirty="0"/>
              <a:t>In this technique, an acid (or base) solution of known concentration is slowly added to a base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or acid) solution of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unknown </a:t>
            </a:r>
            <a:r>
              <a:rPr lang="en-US" sz="2800" dirty="0"/>
              <a:t>concentration.</a:t>
            </a:r>
          </a:p>
          <a:p>
            <a:pPr eaLnBrk="1" hangingPunct="1"/>
            <a:r>
              <a:rPr lang="en-US" sz="2800" dirty="0"/>
              <a:t>A pH meter or </a:t>
            </a:r>
            <a:r>
              <a:rPr lang="en-US" sz="2800" dirty="0" smtClean="0"/>
              <a:t>indicators</a:t>
            </a:r>
            <a:br>
              <a:rPr lang="en-US" sz="2800" dirty="0" smtClean="0"/>
            </a:br>
            <a:r>
              <a:rPr lang="en-US" sz="2800" dirty="0" smtClean="0"/>
              <a:t>are </a:t>
            </a:r>
            <a:r>
              <a:rPr lang="en-US" sz="2800" dirty="0"/>
              <a:t>used to determine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when </a:t>
            </a:r>
            <a:r>
              <a:rPr lang="en-US" sz="2800" dirty="0"/>
              <a:t>the solution has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reached </a:t>
            </a:r>
            <a:r>
              <a:rPr lang="en-US" sz="2800" dirty="0"/>
              <a:t>the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b="1" dirty="0" smtClean="0"/>
              <a:t>equivalence </a:t>
            </a:r>
            <a:r>
              <a:rPr lang="en-US" sz="2800" b="1" dirty="0"/>
              <a:t>point</a:t>
            </a:r>
            <a:r>
              <a:rPr lang="en-US" sz="2800" dirty="0"/>
              <a:t>: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amount of acid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equals </a:t>
            </a:r>
            <a:r>
              <a:rPr lang="en-US" sz="2800" dirty="0"/>
              <a:t>that of base.</a:t>
            </a:r>
            <a:endParaRPr lang="en-US" sz="2800" dirty="0" smtClean="0"/>
          </a:p>
          <a:p>
            <a:pPr eaLnBrk="1" hangingPunct="1"/>
            <a:endParaRPr lang="en-US" sz="2800" dirty="0"/>
          </a:p>
        </p:txBody>
      </p:sp>
      <p:pic>
        <p:nvPicPr>
          <p:cNvPr id="7" name="Picture 6" descr="17_06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608743" y="1981200"/>
            <a:ext cx="3343098" cy="45110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8" y="152400"/>
            <a:ext cx="9144001" cy="1143000"/>
          </a:xfrm>
        </p:spPr>
        <p:txBody>
          <a:bodyPr/>
          <a:lstStyle/>
          <a:p>
            <a:pPr eaLnBrk="1" hangingPunct="1"/>
            <a:r>
              <a:rPr lang="en-US"/>
              <a:t>Titration of a Strong Acid with a Strong Base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8229600" cy="4876800"/>
          </a:xfrm>
        </p:spPr>
        <p:txBody>
          <a:bodyPr/>
          <a:lstStyle/>
          <a:p>
            <a:pPr eaLnBrk="1" hangingPunct="1"/>
            <a:r>
              <a:rPr lang="en-US" sz="2800" dirty="0"/>
              <a:t>From the start of the titration to near the equivalence point, the pH goes up slowly.</a:t>
            </a:r>
          </a:p>
          <a:p>
            <a:pPr eaLnBrk="1" hangingPunct="1"/>
            <a:r>
              <a:rPr lang="en-US" sz="2800" dirty="0"/>
              <a:t>Just before (and after) the equivalence point,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pH rises rapidly.</a:t>
            </a:r>
          </a:p>
          <a:p>
            <a:pPr eaLnBrk="1" hangingPunct="1"/>
            <a:r>
              <a:rPr lang="en-US" sz="2800" dirty="0"/>
              <a:t>At the equivalence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point</a:t>
            </a:r>
            <a:r>
              <a:rPr lang="en-US" sz="2800" dirty="0"/>
              <a:t>, pH = 7.</a:t>
            </a:r>
          </a:p>
          <a:p>
            <a:pPr eaLnBrk="1" hangingPunct="1"/>
            <a:r>
              <a:rPr lang="en-US" sz="2800" dirty="0"/>
              <a:t>As more base is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added</a:t>
            </a:r>
            <a:r>
              <a:rPr lang="en-US" sz="2800" dirty="0"/>
              <a:t>, the pH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again </a:t>
            </a:r>
            <a:r>
              <a:rPr lang="en-US" sz="2800" dirty="0"/>
              <a:t>levels off.</a:t>
            </a:r>
          </a:p>
        </p:txBody>
      </p:sp>
      <p:pic>
        <p:nvPicPr>
          <p:cNvPr id="6" name="Picture 5" descr="17_07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3962400" y="2895600"/>
            <a:ext cx="4026408" cy="340111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/>
              <a:t>Titration of a Strong Base with a Strong Acid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>
          <a:xfrm>
            <a:off x="4038600" y="1447800"/>
            <a:ext cx="4876800" cy="4267200"/>
          </a:xfrm>
        </p:spPr>
        <p:txBody>
          <a:bodyPr/>
          <a:lstStyle/>
          <a:p>
            <a:r>
              <a:rPr lang="en-US"/>
              <a:t>It looks like you “flipped over” the strong acid being titrated by a strong base.</a:t>
            </a:r>
          </a:p>
          <a:p>
            <a:r>
              <a:rPr lang="en-US"/>
              <a:t>Start with a high pH (basic solution); the pH = 7 at the equivalence point; low pH to end.</a:t>
            </a:r>
          </a:p>
        </p:txBody>
      </p:sp>
      <p:pic>
        <p:nvPicPr>
          <p:cNvPr id="5" name="Picture 4" descr="17_08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152400" y="2185246"/>
            <a:ext cx="3733800" cy="349317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Titration of a Weak Acid with a Strong Base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5410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Use </a:t>
            </a:r>
            <a:r>
              <a:rPr lang="en-US" sz="2800" i="1"/>
              <a:t>K</a:t>
            </a:r>
            <a:r>
              <a:rPr lang="en-US" sz="2800" i="1" baseline="-25000"/>
              <a:t>a</a:t>
            </a:r>
            <a:r>
              <a:rPr lang="en-US" sz="2800"/>
              <a:t> to find initial pH.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Find the pH in the “buffer region” using stoichiometry followed by the Henderson–Hasselbalch equation.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At the equivalence point the pH is &gt;7. </a:t>
            </a:r>
            <a:r>
              <a:rPr lang="en-US" sz="2800" smtClean="0"/>
              <a:t>Use </a:t>
            </a:r>
            <a:r>
              <a:rPr lang="en-US" sz="2800"/>
              <a:t>the conjugate base of the weak acid to determine the pH.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As more base is added, the pH levels off. This is exactly the same as for strong acids.</a:t>
            </a:r>
          </a:p>
        </p:txBody>
      </p:sp>
      <p:pic>
        <p:nvPicPr>
          <p:cNvPr id="6" name="Picture 5" descr="17_09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916438" y="1620487"/>
            <a:ext cx="4075162" cy="371351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/>
              <a:t>Effect of Acetate on the Acetic Acid Equilibrium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3962400"/>
          </a:xfrm>
        </p:spPr>
        <p:txBody>
          <a:bodyPr/>
          <a:lstStyle/>
          <a:p>
            <a:r>
              <a:rPr lang="en-US" sz="2800"/>
              <a:t>Acetic acid is a weak acid:</a:t>
            </a:r>
          </a:p>
          <a:p>
            <a:pPr>
              <a:buFont typeface="Wingdings" charset="2"/>
              <a:buChar char="Ø"/>
            </a:pPr>
            <a:r>
              <a:rPr lang="en-US" sz="2800"/>
              <a:t>CH</a:t>
            </a:r>
            <a:r>
              <a:rPr lang="en-US" sz="2800" baseline="-25000"/>
              <a:t>3</a:t>
            </a:r>
            <a:r>
              <a:rPr lang="en-US" sz="2800"/>
              <a:t>COOH(</a:t>
            </a:r>
            <a:r>
              <a:rPr lang="en-US" sz="2800" i="1"/>
              <a:t>aq</a:t>
            </a:r>
            <a:r>
              <a:rPr lang="en-US" sz="2800"/>
              <a:t>) ⇌ H</a:t>
            </a:r>
            <a:r>
              <a:rPr lang="en-US" sz="2800" baseline="30000"/>
              <a:t>+</a:t>
            </a:r>
            <a:r>
              <a:rPr lang="en-US" sz="2800"/>
              <a:t>(</a:t>
            </a:r>
            <a:r>
              <a:rPr lang="en-US" sz="2800" i="1"/>
              <a:t>aq</a:t>
            </a:r>
            <a:r>
              <a:rPr lang="en-US" sz="2800"/>
              <a:t>) + CH</a:t>
            </a:r>
            <a:r>
              <a:rPr lang="en-US" sz="2800" baseline="-25000"/>
              <a:t>3</a:t>
            </a:r>
            <a:r>
              <a:rPr lang="en-US" sz="2800"/>
              <a:t>COO</a:t>
            </a:r>
            <a:r>
              <a:rPr lang="en-US" sz="2800" baseline="40000"/>
              <a:t>–</a:t>
            </a:r>
            <a:r>
              <a:rPr lang="en-US" sz="2800"/>
              <a:t>(</a:t>
            </a:r>
            <a:r>
              <a:rPr lang="en-US" sz="2800" i="1"/>
              <a:t>aq</a:t>
            </a:r>
            <a:r>
              <a:rPr lang="en-US" sz="2800"/>
              <a:t>)</a:t>
            </a:r>
          </a:p>
          <a:p>
            <a:r>
              <a:rPr lang="en-US" sz="2800"/>
              <a:t>Sodium acetate is a strong electrolyte:</a:t>
            </a:r>
          </a:p>
          <a:p>
            <a:pPr>
              <a:buFont typeface="Wingdings" charset="2"/>
              <a:buChar char="Ø"/>
            </a:pPr>
            <a:r>
              <a:rPr lang="en-US" sz="2800"/>
              <a:t>NaCH</a:t>
            </a:r>
            <a:r>
              <a:rPr lang="en-US" sz="2800" baseline="-25000"/>
              <a:t>3</a:t>
            </a:r>
            <a:r>
              <a:rPr lang="en-US" sz="2800"/>
              <a:t>COO(</a:t>
            </a:r>
            <a:r>
              <a:rPr lang="en-US" sz="2800" i="1"/>
              <a:t>aq</a:t>
            </a:r>
            <a:r>
              <a:rPr lang="en-US" sz="2800"/>
              <a:t>) </a:t>
            </a:r>
            <a:r>
              <a:rPr lang="en-US" sz="2800">
                <a:ea typeface="Arial" charset="0"/>
                <a:cs typeface="Arial" charset="0"/>
              </a:rPr>
              <a:t>→ Na</a:t>
            </a:r>
            <a:r>
              <a:rPr lang="en-US" sz="2800" baseline="30000">
                <a:ea typeface="Arial" charset="0"/>
                <a:cs typeface="Arial" charset="0"/>
              </a:rPr>
              <a:t>+</a:t>
            </a:r>
            <a:r>
              <a:rPr lang="en-US" sz="2800">
                <a:ea typeface="Arial" charset="0"/>
                <a:cs typeface="Arial" charset="0"/>
              </a:rPr>
              <a:t>(</a:t>
            </a:r>
            <a:r>
              <a:rPr lang="en-US" sz="2800" i="1">
                <a:ea typeface="Arial" charset="0"/>
                <a:cs typeface="Arial" charset="0"/>
              </a:rPr>
              <a:t>aq</a:t>
            </a:r>
            <a:r>
              <a:rPr lang="en-US" sz="2800">
                <a:ea typeface="Arial" charset="0"/>
                <a:cs typeface="Arial" charset="0"/>
              </a:rPr>
              <a:t>) + </a:t>
            </a:r>
            <a:r>
              <a:rPr lang="en-US" sz="2800"/>
              <a:t>CH</a:t>
            </a:r>
            <a:r>
              <a:rPr lang="en-US" sz="2800" baseline="-25000"/>
              <a:t>3</a:t>
            </a:r>
            <a:r>
              <a:rPr lang="en-US" sz="2800"/>
              <a:t>COO</a:t>
            </a:r>
            <a:r>
              <a:rPr lang="en-US" sz="2800" baseline="40000"/>
              <a:t>–</a:t>
            </a:r>
            <a:r>
              <a:rPr lang="en-US" sz="2800"/>
              <a:t>(</a:t>
            </a:r>
            <a:r>
              <a:rPr lang="en-US" sz="2800" i="1"/>
              <a:t>aq</a:t>
            </a:r>
            <a:r>
              <a:rPr lang="en-US" sz="2800"/>
              <a:t>)</a:t>
            </a:r>
          </a:p>
          <a:p>
            <a:r>
              <a:rPr lang="en-US" sz="2800"/>
              <a:t>The presence of acetate from sodium acetate in an acetic acid solution will shift the equilibrium, according to LeChâtelier’s Principle:</a:t>
            </a:r>
          </a:p>
          <a:p>
            <a:pPr>
              <a:buFont typeface="Wingdings" charset="2"/>
              <a:buChar char="Ø"/>
            </a:pPr>
            <a:r>
              <a:rPr lang="en-US" sz="2800"/>
              <a:t>CH</a:t>
            </a:r>
            <a:r>
              <a:rPr lang="en-US" sz="2800" baseline="-25000"/>
              <a:t>3</a:t>
            </a:r>
            <a:r>
              <a:rPr lang="en-US" sz="2800"/>
              <a:t>COOH(</a:t>
            </a:r>
            <a:r>
              <a:rPr lang="en-US" sz="2800" i="1"/>
              <a:t>aq</a:t>
            </a:r>
            <a:r>
              <a:rPr lang="en-US" sz="2800"/>
              <a:t>) ⇌ H</a:t>
            </a:r>
            <a:r>
              <a:rPr lang="en-US" sz="2800" baseline="30000"/>
              <a:t>+</a:t>
            </a:r>
            <a:r>
              <a:rPr lang="en-US" sz="2800"/>
              <a:t>(</a:t>
            </a:r>
            <a:r>
              <a:rPr lang="en-US" sz="2800" i="1"/>
              <a:t>aq</a:t>
            </a:r>
            <a:r>
              <a:rPr lang="en-US" sz="2800"/>
              <a:t>) + CH</a:t>
            </a:r>
            <a:r>
              <a:rPr lang="en-US" sz="2800" baseline="-25000"/>
              <a:t>3</a:t>
            </a:r>
            <a:r>
              <a:rPr lang="en-US" sz="2800"/>
              <a:t>COO</a:t>
            </a:r>
            <a:r>
              <a:rPr lang="en-US" sz="2800" baseline="40000"/>
              <a:t>–</a:t>
            </a:r>
            <a:r>
              <a:rPr lang="en-US" sz="2800"/>
              <a:t>(</a:t>
            </a:r>
            <a:r>
              <a:rPr lang="en-US" sz="2800" i="1"/>
              <a:t>aq</a:t>
            </a:r>
            <a:r>
              <a:rPr lang="en-US" sz="280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26612"/>
          <a:stretch/>
        </p:blipFill>
        <p:spPr>
          <a:xfrm>
            <a:off x="2428568" y="5334000"/>
            <a:ext cx="4385938" cy="143582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3175" y="152400"/>
            <a:ext cx="9144000" cy="1524000"/>
          </a:xfrm>
        </p:spPr>
        <p:txBody>
          <a:bodyPr/>
          <a:lstStyle/>
          <a:p>
            <a:r>
              <a:rPr lang="en-US"/>
              <a:t>Ways That a Weak Acid Titration Differs from a Strong Acid Titration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80962" y="1524000"/>
            <a:ext cx="5100638" cy="49530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sz="2800" dirty="0"/>
              <a:t>A solution of weak acid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has </a:t>
            </a:r>
            <a:r>
              <a:rPr lang="en-US" sz="2800" dirty="0"/>
              <a:t>a higher initial pH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than </a:t>
            </a:r>
            <a:r>
              <a:rPr lang="en-US" sz="2800" dirty="0"/>
              <a:t>a strong acid.</a:t>
            </a:r>
          </a:p>
          <a:p>
            <a:pPr marL="514350" indent="-514350">
              <a:buFontTx/>
              <a:buAutoNum type="arabicParenR"/>
            </a:pPr>
            <a:r>
              <a:rPr lang="en-US" sz="2800" dirty="0"/>
              <a:t>The pH change near the equivalence point is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smaller </a:t>
            </a:r>
            <a:r>
              <a:rPr lang="en-US" sz="2800" dirty="0"/>
              <a:t>for a weak acid. (This is at least partly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due </a:t>
            </a:r>
            <a:r>
              <a:rPr lang="en-US" sz="2800" dirty="0"/>
              <a:t>to the buffer region.)</a:t>
            </a:r>
          </a:p>
          <a:p>
            <a:pPr marL="514350" indent="-514350">
              <a:buFontTx/>
              <a:buAutoNum type="arabicParenR"/>
            </a:pPr>
            <a:r>
              <a:rPr lang="en-US" sz="2800" dirty="0"/>
              <a:t>The pH at the equivalence point is greater than 7 for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dirty="0"/>
              <a:t>weak acid.</a:t>
            </a:r>
          </a:p>
        </p:txBody>
      </p:sp>
      <p:pic>
        <p:nvPicPr>
          <p:cNvPr id="5" name="Picture 4" descr="17_11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4876800" y="1752600"/>
            <a:ext cx="4045644" cy="36424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-3175" y="22225"/>
            <a:ext cx="9144000" cy="1143000"/>
          </a:xfrm>
        </p:spPr>
        <p:txBody>
          <a:bodyPr/>
          <a:lstStyle/>
          <a:p>
            <a:r>
              <a:rPr lang="en-US"/>
              <a:t>Use of Indicators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20650" y="914400"/>
            <a:ext cx="8991600" cy="3276600"/>
          </a:xfrm>
        </p:spPr>
        <p:txBody>
          <a:bodyPr/>
          <a:lstStyle/>
          <a:p>
            <a:r>
              <a:rPr lang="en-US" sz="2800"/>
              <a:t>Indicators are weak acids that have a different color than their conjugate base form.</a:t>
            </a:r>
          </a:p>
          <a:p>
            <a:r>
              <a:rPr lang="en-US" sz="2800"/>
              <a:t>Each indicator has its own pH range over which it changes color.</a:t>
            </a:r>
          </a:p>
          <a:p>
            <a:r>
              <a:rPr lang="en-US" sz="2800"/>
              <a:t>An indicator can be used to find the equivalence point in a titration as long as it changes color in the small volume change region where the pH rapidly changes.</a:t>
            </a:r>
          </a:p>
        </p:txBody>
      </p:sp>
      <p:pic>
        <p:nvPicPr>
          <p:cNvPr id="6" name="Picture 5" descr="17_12_Figure.jpg"/>
          <p:cNvPicPr>
            <a:picLocks noChangeAspect="1"/>
          </p:cNvPicPr>
          <p:nvPr/>
        </p:nvPicPr>
        <p:blipFill>
          <a:blip r:embed="rId2"/>
          <a:srcRect b="2393"/>
          <a:stretch>
            <a:fillRect/>
          </a:stretch>
        </p:blipFill>
        <p:spPr>
          <a:xfrm>
            <a:off x="381000" y="4191000"/>
            <a:ext cx="3124200" cy="2230456"/>
          </a:xfrm>
          <a:prstGeom prst="rect">
            <a:avLst/>
          </a:prstGeom>
        </p:spPr>
      </p:pic>
      <p:pic>
        <p:nvPicPr>
          <p:cNvPr id="7" name="Picture 6" descr="17_13_Figure.jpg"/>
          <p:cNvPicPr>
            <a:picLocks noChangeAspect="1"/>
          </p:cNvPicPr>
          <p:nvPr/>
        </p:nvPicPr>
        <p:blipFill>
          <a:blip r:embed="rId3"/>
          <a:srcRect b="3519"/>
          <a:stretch>
            <a:fillRect/>
          </a:stretch>
        </p:blipFill>
        <p:spPr>
          <a:xfrm>
            <a:off x="3621047" y="4190999"/>
            <a:ext cx="4303753" cy="223334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Indicator Choice Can Be Critical!</a:t>
            </a:r>
          </a:p>
        </p:txBody>
      </p:sp>
      <p:pic>
        <p:nvPicPr>
          <p:cNvPr id="5" name="Picture 4" descr="17_14_Figure.jpg"/>
          <p:cNvPicPr>
            <a:picLocks noChangeAspect="1"/>
          </p:cNvPicPr>
          <p:nvPr/>
        </p:nvPicPr>
        <p:blipFill>
          <a:blip r:embed="rId2"/>
          <a:srcRect b="4068"/>
          <a:stretch>
            <a:fillRect/>
          </a:stretch>
        </p:blipFill>
        <p:spPr>
          <a:xfrm>
            <a:off x="457200" y="1447800"/>
            <a:ext cx="8229600" cy="429702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Titrations of Polyprotic Acids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95400"/>
            <a:ext cx="5410200" cy="4114800"/>
          </a:xfrm>
        </p:spPr>
        <p:txBody>
          <a:bodyPr/>
          <a:lstStyle/>
          <a:p>
            <a:pPr marL="515938" indent="-457200" eaLnBrk="1" hangingPunct="1"/>
            <a:r>
              <a:rPr lang="en-US" sz="2800" dirty="0"/>
              <a:t>When a </a:t>
            </a:r>
            <a:r>
              <a:rPr lang="en-US" sz="2800" dirty="0" err="1"/>
              <a:t>polyprotic</a:t>
            </a:r>
            <a:r>
              <a:rPr lang="en-US" sz="2800" dirty="0"/>
              <a:t> acid is titrated with a base, there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is </a:t>
            </a:r>
            <a:r>
              <a:rPr lang="en-US" sz="2800" dirty="0"/>
              <a:t>an equivalence point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for </a:t>
            </a:r>
            <a:r>
              <a:rPr lang="en-US" sz="2800" dirty="0"/>
              <a:t>each dissociation.</a:t>
            </a:r>
          </a:p>
          <a:p>
            <a:pPr marL="515938" indent="-457200" eaLnBrk="1" hangingPunct="1"/>
            <a:r>
              <a:rPr lang="en-US" sz="2800" dirty="0"/>
              <a:t>Using the Henderson–</a:t>
            </a:r>
            <a:r>
              <a:rPr lang="en-US" sz="2800" dirty="0" err="1"/>
              <a:t>Hasselbalch</a:t>
            </a:r>
            <a:r>
              <a:rPr lang="en-US" sz="2800" dirty="0"/>
              <a:t> equation,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we </a:t>
            </a:r>
            <a:r>
              <a:rPr lang="en-US" sz="2800" dirty="0"/>
              <a:t>can see that </a:t>
            </a:r>
            <a:r>
              <a:rPr lang="en-US" sz="2800" i="1" dirty="0"/>
              <a:t>half </a:t>
            </a:r>
            <a:r>
              <a:rPr lang="en-US" sz="2800" dirty="0"/>
              <a:t>way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to </a:t>
            </a:r>
            <a:r>
              <a:rPr lang="en-US" sz="2800" dirty="0"/>
              <a:t>each equivalence point gives us the </a:t>
            </a:r>
            <a:r>
              <a:rPr lang="en-US" sz="2800" dirty="0" err="1"/>
              <a:t>p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a</a:t>
            </a:r>
            <a:r>
              <a:rPr lang="en-US" sz="2800" dirty="0"/>
              <a:t> for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that step</a:t>
            </a:r>
            <a:r>
              <a:rPr lang="en-US" sz="2800" dirty="0"/>
              <a:t>.</a:t>
            </a:r>
          </a:p>
        </p:txBody>
      </p:sp>
      <p:pic>
        <p:nvPicPr>
          <p:cNvPr id="6" name="Picture 5" descr="17_15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4953000" y="1295400"/>
            <a:ext cx="3987921" cy="446519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Solubility Equilibria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724400"/>
          </a:xfrm>
        </p:spPr>
        <p:txBody>
          <a:bodyPr/>
          <a:lstStyle/>
          <a:p>
            <a:r>
              <a:rPr lang="en-US"/>
              <a:t>Because ionic compounds are strong electrolytes, they dissociate completely to the extent that they dissolve.</a:t>
            </a:r>
          </a:p>
          <a:p>
            <a:r>
              <a:rPr lang="en-US"/>
              <a:t>When an equilibrium equation is written, the solid is the reactant and the ions in solution are the products.</a:t>
            </a:r>
          </a:p>
          <a:p>
            <a:r>
              <a:rPr lang="en-US"/>
              <a:t>The equilibrium constant expression is called the </a:t>
            </a:r>
            <a:r>
              <a:rPr lang="en-US" b="1"/>
              <a:t>solubility-product constant</a:t>
            </a:r>
            <a:r>
              <a:rPr lang="en-US"/>
              <a:t>. It is represented as </a:t>
            </a:r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Solubility Product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 typeface="Wingdings" charset="2"/>
              <a:buChar char="Ø"/>
            </a:pPr>
            <a:r>
              <a:rPr lang="en-US" dirty="0"/>
              <a:t>For example:</a:t>
            </a:r>
          </a:p>
          <a:p>
            <a:pPr eaLnBrk="1" hangingPunct="1">
              <a:buFontTx/>
              <a:buNone/>
            </a:pPr>
            <a:r>
              <a:rPr lang="en-US" dirty="0"/>
              <a:t>	BaSO</a:t>
            </a:r>
            <a:r>
              <a:rPr lang="en-US" baseline="-25000" dirty="0"/>
              <a:t>4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⇌</a:t>
            </a:r>
            <a:r>
              <a:rPr lang="en-US" dirty="0" smtClean="0"/>
              <a:t> Ba</a:t>
            </a:r>
            <a:r>
              <a:rPr lang="en-US" baseline="30000" dirty="0" smtClean="0"/>
              <a:t>2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i="1" dirty="0"/>
              <a:t>aq</a:t>
            </a:r>
            <a:r>
              <a:rPr lang="en-US" dirty="0"/>
              <a:t>)</a:t>
            </a:r>
            <a:r>
              <a:rPr lang="en-US" dirty="0" smtClean="0"/>
              <a:t> + 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</a:t>
            </a:r>
            <a:r>
              <a:rPr lang="en-US" baseline="30000" dirty="0"/>
              <a:t>–</a:t>
            </a:r>
            <a:r>
              <a:rPr lang="en-US" dirty="0"/>
              <a:t>(</a:t>
            </a:r>
            <a:r>
              <a:rPr lang="en-US" i="1" dirty="0" err="1"/>
              <a:t>aq</a:t>
            </a:r>
            <a:r>
              <a:rPr lang="en-US" dirty="0"/>
              <a:t>)</a:t>
            </a:r>
          </a:p>
          <a:p>
            <a:pPr eaLnBrk="1" hangingPunct="1">
              <a:buFont typeface="Wingdings" charset="2"/>
              <a:buChar char="Ø"/>
            </a:pPr>
            <a:r>
              <a:rPr lang="en-US" dirty="0"/>
              <a:t>The equilibrium constant expression is </a:t>
            </a:r>
          </a:p>
          <a:p>
            <a:pPr algn="ctr" eaLnBrk="1" hangingPunct="1">
              <a:buFontTx/>
              <a:buNone/>
            </a:pPr>
            <a:r>
              <a:rPr lang="en-US" i="1" dirty="0" err="1"/>
              <a:t>K</a:t>
            </a:r>
            <a:r>
              <a:rPr lang="en-US" i="1" baseline="-25000" dirty="0" err="1"/>
              <a:t>sp</a:t>
            </a:r>
            <a:r>
              <a:rPr lang="en-US" dirty="0"/>
              <a:t> = [Ba</a:t>
            </a:r>
            <a:r>
              <a:rPr lang="en-US" baseline="30000" dirty="0"/>
              <a:t>2+</a:t>
            </a:r>
            <a:r>
              <a:rPr lang="en-US" dirty="0"/>
              <a:t>][SO</a:t>
            </a:r>
            <a:r>
              <a:rPr lang="en-US" baseline="-25000" dirty="0"/>
              <a:t>4</a:t>
            </a:r>
            <a:r>
              <a:rPr lang="en-US" baseline="30000" dirty="0"/>
              <a:t>2</a:t>
            </a:r>
            <a:r>
              <a:rPr lang="en-US" baseline="30000" dirty="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dirty="0"/>
              <a:t>]</a:t>
            </a:r>
          </a:p>
          <a:p>
            <a:pPr eaLnBrk="1" hangingPunct="1">
              <a:buFont typeface="Wingdings" charset="2"/>
              <a:buChar char="Ø"/>
            </a:pPr>
            <a:r>
              <a:rPr lang="en-US" dirty="0"/>
              <a:t>Another example:</a:t>
            </a:r>
          </a:p>
          <a:p>
            <a:pPr eaLnBrk="1" hangingPunct="1">
              <a:buFontTx/>
              <a:buNone/>
            </a:pPr>
            <a:r>
              <a:rPr lang="en-US" dirty="0"/>
              <a:t>Ba</a:t>
            </a:r>
            <a:r>
              <a:rPr lang="en-US" baseline="-25000" dirty="0"/>
              <a:t>3</a:t>
            </a:r>
            <a:r>
              <a:rPr lang="en-US" dirty="0"/>
              <a:t>(PO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⇌ 3 Ba</a:t>
            </a:r>
            <a:r>
              <a:rPr lang="en-US" baseline="30000" dirty="0"/>
              <a:t>2+</a:t>
            </a:r>
            <a:r>
              <a:rPr lang="en-US" dirty="0"/>
              <a:t>(</a:t>
            </a:r>
            <a:r>
              <a:rPr lang="en-US" i="1" dirty="0"/>
              <a:t>aq</a:t>
            </a:r>
            <a:r>
              <a:rPr lang="en-US" dirty="0"/>
              <a:t>) + 2 PO</a:t>
            </a:r>
            <a:r>
              <a:rPr lang="en-US" baseline="-25000" dirty="0"/>
              <a:t>4</a:t>
            </a:r>
            <a:r>
              <a:rPr lang="en-US" baseline="30000" dirty="0"/>
              <a:t>3–</a:t>
            </a:r>
            <a:r>
              <a:rPr lang="en-US" dirty="0"/>
              <a:t>(</a:t>
            </a:r>
            <a:r>
              <a:rPr lang="en-US" i="1" dirty="0" err="1"/>
              <a:t>aq</a:t>
            </a:r>
            <a:r>
              <a:rPr lang="en-US" dirty="0"/>
              <a:t>)</a:t>
            </a:r>
          </a:p>
          <a:p>
            <a:pPr eaLnBrk="1" hangingPunct="1">
              <a:buFont typeface="Wingdings" charset="2"/>
              <a:buChar char="Ø"/>
            </a:pPr>
            <a:r>
              <a:rPr lang="en-US" dirty="0"/>
              <a:t>The equilibrium constant expression is </a:t>
            </a:r>
          </a:p>
          <a:p>
            <a:pPr algn="ctr" eaLnBrk="1" hangingPunct="1">
              <a:buFontTx/>
              <a:buNone/>
            </a:pPr>
            <a:r>
              <a:rPr lang="en-US" i="1" dirty="0" err="1"/>
              <a:t>K</a:t>
            </a:r>
            <a:r>
              <a:rPr lang="en-US" i="1" baseline="-25000" dirty="0" err="1"/>
              <a:t>sp</a:t>
            </a:r>
            <a:r>
              <a:rPr lang="en-US" dirty="0"/>
              <a:t> = [Ba</a:t>
            </a:r>
            <a:r>
              <a:rPr lang="en-US" baseline="30000" dirty="0"/>
              <a:t>2+</a:t>
            </a:r>
            <a:r>
              <a:rPr lang="en-US" dirty="0"/>
              <a:t>]</a:t>
            </a:r>
            <a:r>
              <a:rPr lang="en-US" baseline="30000" dirty="0"/>
              <a:t>3</a:t>
            </a:r>
            <a:r>
              <a:rPr lang="en-US" dirty="0"/>
              <a:t>[PO</a:t>
            </a:r>
            <a:r>
              <a:rPr lang="en-US" baseline="-25000" dirty="0"/>
              <a:t>4</a:t>
            </a:r>
            <a:r>
              <a:rPr lang="en-US" baseline="30000" dirty="0"/>
              <a:t>3</a:t>
            </a:r>
            <a:r>
              <a:rPr lang="en-US" baseline="30000" dirty="0">
                <a:ea typeface="Arial" charset="0"/>
                <a:cs typeface="Arial" charset="0"/>
                <a:sym typeface="Symbol" charset="2"/>
              </a:rPr>
              <a:t></a:t>
            </a:r>
            <a:r>
              <a:rPr lang="en-US" dirty="0"/>
              <a:t>]</a:t>
            </a:r>
            <a:r>
              <a:rPr lang="en-US" baseline="30000" dirty="0"/>
              <a:t>2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Solubility vs. Solubility Product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dirty="0" err="1"/>
              <a:t>K</a:t>
            </a:r>
            <a:r>
              <a:rPr lang="en-US" sz="2800" i="1" baseline="-25000" dirty="0" err="1"/>
              <a:t>sp</a:t>
            </a:r>
            <a:r>
              <a:rPr lang="en-US" sz="2800" dirty="0"/>
              <a:t> is </a:t>
            </a:r>
            <a:r>
              <a:rPr lang="en-US" sz="2800" i="1" dirty="0"/>
              <a:t>not</a:t>
            </a:r>
            <a:r>
              <a:rPr lang="en-US" sz="2800" dirty="0"/>
              <a:t> the same as solubility.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Solubility is the quantity of a substance that dissolves to form a  saturated solution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Common units for solubility: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2800" dirty="0"/>
              <a:t>Grams per liter (</a:t>
            </a:r>
            <a:r>
              <a:rPr lang="en-US" sz="2800" dirty="0" err="1"/>
              <a:t>g</a:t>
            </a:r>
            <a:r>
              <a:rPr lang="en-US" sz="2800" dirty="0"/>
              <a:t>/L)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sz="2800" dirty="0"/>
              <a:t>Moles per liter (mol/L)</a:t>
            </a:r>
          </a:p>
        </p:txBody>
      </p:sp>
      <p:pic>
        <p:nvPicPr>
          <p:cNvPr id="5" name="Picture 4" descr="17_16_Figure.jpg"/>
          <p:cNvPicPr>
            <a:picLocks noChangeAspect="1"/>
          </p:cNvPicPr>
          <p:nvPr/>
        </p:nvPicPr>
        <p:blipFill>
          <a:blip r:embed="rId3"/>
          <a:srcRect b="4290"/>
          <a:stretch>
            <a:fillRect/>
          </a:stretch>
        </p:blipFill>
        <p:spPr>
          <a:xfrm>
            <a:off x="2743200" y="4343400"/>
            <a:ext cx="4859779" cy="2362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1143000"/>
          </a:xfrm>
        </p:spPr>
        <p:txBody>
          <a:bodyPr/>
          <a:lstStyle/>
          <a:p>
            <a:r>
              <a:rPr lang="en-US"/>
              <a:t>Calculating Solubility from </a:t>
            </a:r>
            <a:r>
              <a:rPr lang="en-US" i="1"/>
              <a:t>K</a:t>
            </a:r>
            <a:r>
              <a:rPr lang="en-US" i="1" baseline="-25000"/>
              <a:t>sp</a:t>
            </a:r>
            <a:endParaRPr lang="en-US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 err="1"/>
              <a:t>K</a:t>
            </a:r>
            <a:r>
              <a:rPr lang="en-US" i="1" baseline="-25000" dirty="0" err="1"/>
              <a:t>sp</a:t>
            </a:r>
            <a:r>
              <a:rPr lang="en-US" dirty="0"/>
              <a:t> for CaF</a:t>
            </a:r>
            <a:r>
              <a:rPr lang="en-US" baseline="-25000" dirty="0"/>
              <a:t>2</a:t>
            </a:r>
            <a:r>
              <a:rPr lang="en-US" dirty="0"/>
              <a:t> is </a:t>
            </a:r>
            <a:r>
              <a:rPr lang="en-US" dirty="0" smtClean="0"/>
              <a:t>3.9 × 10</a:t>
            </a:r>
            <a:r>
              <a:rPr lang="en-US" baseline="30000" dirty="0"/>
              <a:t>–11</a:t>
            </a:r>
            <a:r>
              <a:rPr lang="en-US" dirty="0"/>
              <a:t> at 25 </a:t>
            </a:r>
            <a:r>
              <a:rPr lang="en-US" dirty="0">
                <a:ea typeface="Arial" charset="0"/>
                <a:cs typeface="Arial" charset="0"/>
              </a:rPr>
              <a:t>°C. What is its molar solubility?</a:t>
            </a:r>
            <a:endParaRPr lang="en-US" dirty="0"/>
          </a:p>
          <a:p>
            <a:r>
              <a:rPr lang="en-US" dirty="0"/>
              <a:t>Follow the same format as before:</a:t>
            </a:r>
          </a:p>
          <a:p>
            <a:pPr eaLnBrk="1" hangingPunct="1">
              <a:buFont typeface="Arial" charset="0"/>
              <a:buAutoNum type="arabicParenR"/>
            </a:pPr>
            <a:r>
              <a:rPr lang="en-US" dirty="0"/>
              <a:t>CaF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⇌ Ca</a:t>
            </a:r>
            <a:r>
              <a:rPr lang="en-US" baseline="30000" dirty="0"/>
              <a:t>2+</a:t>
            </a:r>
            <a:r>
              <a:rPr lang="en-US" dirty="0"/>
              <a:t>(</a:t>
            </a:r>
            <a:r>
              <a:rPr lang="en-US" i="1" dirty="0"/>
              <a:t>aq</a:t>
            </a:r>
            <a:r>
              <a:rPr lang="en-US" dirty="0"/>
              <a:t>) + 2 F</a:t>
            </a:r>
            <a:r>
              <a:rPr lang="en-US" baseline="40000" dirty="0"/>
              <a:t>–</a:t>
            </a:r>
            <a:r>
              <a:rPr lang="en-US" dirty="0"/>
              <a:t>(</a:t>
            </a:r>
            <a:r>
              <a:rPr lang="en-US" i="1" dirty="0" err="1"/>
              <a:t>aq</a:t>
            </a:r>
            <a:r>
              <a:rPr lang="en-US" dirty="0"/>
              <a:t>)</a:t>
            </a:r>
            <a:endParaRPr lang="en-US" dirty="0" smtClean="0"/>
          </a:p>
          <a:p>
            <a:pPr eaLnBrk="1" hangingPunct="1">
              <a:buFont typeface="Arial" charset="0"/>
              <a:buAutoNum type="arabicParenR"/>
            </a:pPr>
            <a:r>
              <a:rPr lang="en-US" i="1" dirty="0" smtClean="0"/>
              <a:t>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sp</a:t>
            </a:r>
            <a:r>
              <a:rPr lang="en-US" dirty="0" smtClean="0"/>
              <a:t> </a:t>
            </a:r>
            <a:r>
              <a:rPr lang="en-US" dirty="0"/>
              <a:t>= [Ca</a:t>
            </a:r>
            <a:r>
              <a:rPr lang="en-US" baseline="30000" dirty="0"/>
              <a:t>2+</a:t>
            </a:r>
            <a:r>
              <a:rPr lang="en-US" dirty="0"/>
              <a:t>][F</a:t>
            </a:r>
            <a:r>
              <a:rPr lang="en-US" baseline="40000" dirty="0"/>
              <a:t>–</a:t>
            </a:r>
            <a:r>
              <a:rPr lang="en-US" dirty="0"/>
              <a:t>]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/>
              <a:t>= </a:t>
            </a:r>
            <a:r>
              <a:rPr lang="en-US" smtClean="0"/>
              <a:t>3.9 × 10</a:t>
            </a:r>
            <a:r>
              <a:rPr lang="en-US" baseline="30000" smtClean="0"/>
              <a:t>–11</a:t>
            </a:r>
            <a:endParaRPr lang="en-US" dirty="0"/>
          </a:p>
          <a:p>
            <a:pPr eaLnBrk="1" hangingPunct="1">
              <a:buFont typeface="Arial" charset="0"/>
              <a:buAutoNum type="arabicParenR"/>
            </a:pPr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4038600"/>
          <a:ext cx="5091112" cy="2348225"/>
        </p:xfrm>
        <a:graphic>
          <a:graphicData uri="http://schemas.openxmlformats.org/drawingml/2006/table">
            <a:tbl>
              <a:tblPr/>
              <a:tblGrid>
                <a:gridCol w="1540225"/>
                <a:gridCol w="1004667"/>
                <a:gridCol w="1273110"/>
                <a:gridCol w="1273110"/>
              </a:tblGrid>
              <a:tr h="23522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CaF</a:t>
                      </a:r>
                      <a:r>
                        <a:rPr kumimoji="0" lang="en-US" sz="13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[Ca</a:t>
                      </a:r>
                      <a:r>
                        <a:rPr kumimoji="0" lang="en-US" sz="13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2+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](</a:t>
                      </a: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[F</a:t>
                      </a:r>
                      <a:r>
                        <a:rPr kumimoji="0" lang="en-US" sz="13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–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](</a:t>
                      </a:r>
                      <a:r>
                        <a:rPr kumimoji="0" 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43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Initial concentration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---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43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Change in concentration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---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9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+2</a:t>
                      </a: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9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43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Equilibrium concentration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---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9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3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9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57419" marR="5741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29727" name="Rectangle 1"/>
          <p:cNvSpPr>
            <a:spLocks noChangeArrowheads="1"/>
          </p:cNvSpPr>
          <p:nvPr/>
        </p:nvSpPr>
        <p:spPr bwMode="auto">
          <a:xfrm>
            <a:off x="1531938" y="23955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(completed)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114800"/>
          </a:xfrm>
        </p:spPr>
        <p:txBody>
          <a:bodyPr/>
          <a:lstStyle/>
          <a:p>
            <a:pPr marL="514350" indent="-514350">
              <a:buFontTx/>
              <a:buAutoNum type="arabicParenR" startAt="4"/>
            </a:pPr>
            <a:r>
              <a:rPr lang="en-US" dirty="0"/>
              <a:t>Solve: Substitute the equilibrium concentration values from the table into the solubility-product equation:</a:t>
            </a:r>
          </a:p>
          <a:p>
            <a:pPr marL="514350" indent="-514350"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3.9 × 10</a:t>
            </a:r>
            <a:r>
              <a:rPr lang="en-US" baseline="30000" dirty="0"/>
              <a:t>–11</a:t>
            </a:r>
            <a:r>
              <a:rPr lang="en-US" dirty="0" smtClean="0"/>
              <a:t>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/>
              <a:t>) (2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 smtClean="0"/>
              <a:t> = 4</a:t>
            </a:r>
            <a:r>
              <a:rPr lang="en-US" i="1" dirty="0" smtClean="0"/>
              <a:t>x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pPr marL="514350" indent="-514350">
              <a:buFontTx/>
              <a:buNone/>
            </a:pPr>
            <a:r>
              <a:rPr lang="en-US" baseline="30000" dirty="0"/>
              <a:t>	</a:t>
            </a:r>
            <a:r>
              <a:rPr lang="en-US" i="1" dirty="0" err="1"/>
              <a:t>x</a:t>
            </a:r>
            <a:r>
              <a:rPr lang="en-US" dirty="0" smtClean="0"/>
              <a:t> = 2.1 × 10</a:t>
            </a:r>
            <a:r>
              <a:rPr lang="en-US" baseline="30000" dirty="0"/>
              <a:t>–4</a:t>
            </a:r>
            <a:r>
              <a:rPr lang="en-US" dirty="0"/>
              <a:t> </a:t>
            </a:r>
            <a:r>
              <a:rPr lang="en-US" i="1" dirty="0"/>
              <a:t>M</a:t>
            </a:r>
            <a:endParaRPr lang="en-US" i="1" dirty="0" smtClean="0"/>
          </a:p>
          <a:p>
            <a:pPr marL="514350" indent="-514350">
              <a:buFontTx/>
              <a:buNone/>
            </a:pPr>
            <a:r>
              <a:rPr lang="en-US" dirty="0" smtClean="0"/>
              <a:t>	(</a:t>
            </a:r>
            <a:r>
              <a:rPr lang="en-US" dirty="0"/>
              <a:t>If you want the answer in </a:t>
            </a:r>
            <a:r>
              <a:rPr lang="en-US" dirty="0" err="1"/>
              <a:t>g</a:t>
            </a:r>
            <a:r>
              <a:rPr lang="en-US" dirty="0"/>
              <a:t>/L, multiply by molar mass; this would give 0.016 </a:t>
            </a:r>
            <a:r>
              <a:rPr lang="en-US" dirty="0" err="1"/>
              <a:t>g</a:t>
            </a:r>
            <a:r>
              <a:rPr lang="en-US" dirty="0"/>
              <a:t>/L.)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Factors Affecting Solubility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5791200" cy="4572000"/>
          </a:xfrm>
        </p:spPr>
        <p:txBody>
          <a:bodyPr/>
          <a:lstStyle/>
          <a:p>
            <a:pPr eaLnBrk="1" hangingPunct="1"/>
            <a:r>
              <a:rPr lang="en-US" sz="2800" dirty="0"/>
              <a:t>The Common-Ion Effect</a:t>
            </a:r>
          </a:p>
          <a:p>
            <a:pPr marL="914400" lvl="1" indent="-457200" eaLnBrk="1" hangingPunct="1"/>
            <a:r>
              <a:rPr lang="en-US" dirty="0"/>
              <a:t>If one of the ions in 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solution </a:t>
            </a:r>
            <a:r>
              <a:rPr lang="en-US" dirty="0"/>
              <a:t>equilibrium is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already </a:t>
            </a:r>
            <a:r>
              <a:rPr lang="en-US" dirty="0"/>
              <a:t>dissolved in the solution, the solubility of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salt will decrease.</a:t>
            </a:r>
          </a:p>
          <a:p>
            <a:pPr marL="914400" lvl="1" indent="-457200" eaLnBrk="1" hangingPunct="1"/>
            <a:r>
              <a:rPr lang="en-US" dirty="0"/>
              <a:t>If either calcium ions or fluoride ions are present, then calcium fluoride will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less soluble.</a:t>
            </a:r>
          </a:p>
        </p:txBody>
      </p:sp>
      <p:grpSp>
        <p:nvGrpSpPr>
          <p:cNvPr id="31748" name="Group 12"/>
          <p:cNvGrpSpPr>
            <a:grpSpLocks/>
          </p:cNvGrpSpPr>
          <p:nvPr/>
        </p:nvGrpSpPr>
        <p:grpSpPr bwMode="auto">
          <a:xfrm>
            <a:off x="577850" y="4724400"/>
            <a:ext cx="4146550" cy="584200"/>
            <a:chOff x="364" y="2976"/>
            <a:chExt cx="2612" cy="368"/>
          </a:xfrm>
        </p:grpSpPr>
        <p:sp>
          <p:nvSpPr>
            <p:cNvPr id="31751" name="Rectangle 5"/>
            <p:cNvSpPr>
              <a:spLocks noChangeArrowheads="1"/>
            </p:cNvSpPr>
            <p:nvPr/>
          </p:nvSpPr>
          <p:spPr bwMode="auto">
            <a:xfrm>
              <a:off x="364" y="2976"/>
              <a:ext cx="1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3200"/>
            </a:p>
          </p:txBody>
        </p:sp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>
              <a:off x="2860" y="2976"/>
              <a:ext cx="11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3200"/>
            </a:p>
          </p:txBody>
        </p:sp>
      </p:grpSp>
      <p:pic>
        <p:nvPicPr>
          <p:cNvPr id="8" name="Picture 7" descr="17_17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5943600" y="1219200"/>
            <a:ext cx="2902188" cy="46634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Common-Ion Effect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600200"/>
            <a:ext cx="7543800" cy="4191000"/>
          </a:xfrm>
        </p:spPr>
        <p:txBody>
          <a:bodyPr/>
          <a:lstStyle/>
          <a:p>
            <a:pPr eaLnBrk="1" hangingPunct="1"/>
            <a:r>
              <a:rPr lang="en-US"/>
              <a:t>“Whenever a weak electrolyte and a strong electrolyte containing a common ion are together in solution, the weak electrolyte ionizes less than it would if it were alone in solution.”</a:t>
            </a:r>
          </a:p>
          <a:p>
            <a:pPr eaLnBrk="1" hangingPunct="1"/>
            <a:r>
              <a:rPr lang="en-US"/>
              <a:t>This affects acid–base equilibria.</a:t>
            </a:r>
          </a:p>
          <a:p>
            <a:pPr eaLnBrk="1" hangingPunct="1"/>
            <a:r>
              <a:rPr lang="en-US"/>
              <a:t>We will also see (later in the chapter) how it affects solubility.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1371600"/>
          </a:xfrm>
        </p:spPr>
        <p:txBody>
          <a:bodyPr/>
          <a:lstStyle/>
          <a:p>
            <a:r>
              <a:rPr lang="en-US"/>
              <a:t>Calculating Solubility with a Common 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696200" cy="4343400"/>
          </a:xfrm>
        </p:spPr>
        <p:txBody>
          <a:bodyPr/>
          <a:lstStyle/>
          <a:p>
            <a:r>
              <a:rPr lang="en-US" sz="2800" dirty="0">
                <a:ea typeface="Arial" charset="0"/>
                <a:cs typeface="Arial" charset="0"/>
              </a:rPr>
              <a:t>What is the molar solubility of CaF</a:t>
            </a:r>
            <a:r>
              <a:rPr lang="en-US" sz="2800" baseline="-25000" dirty="0">
                <a:ea typeface="Arial" charset="0"/>
                <a:cs typeface="Arial" charset="0"/>
              </a:rPr>
              <a:t>2</a:t>
            </a:r>
            <a:r>
              <a:rPr lang="en-US" sz="2800" dirty="0">
                <a:ea typeface="Arial" charset="0"/>
                <a:cs typeface="Arial" charset="0"/>
              </a:rPr>
              <a:t> in        0.010 </a:t>
            </a:r>
            <a:r>
              <a:rPr lang="en-US" sz="2800" i="1" dirty="0">
                <a:ea typeface="Arial" charset="0"/>
                <a:cs typeface="Arial" charset="0"/>
              </a:rPr>
              <a:t>M</a:t>
            </a:r>
            <a:r>
              <a:rPr lang="en-US" sz="2800" dirty="0">
                <a:ea typeface="Arial" charset="0"/>
                <a:cs typeface="Arial" charset="0"/>
              </a:rPr>
              <a:t> Ca(NO</a:t>
            </a:r>
            <a:r>
              <a:rPr lang="en-US" sz="2800" baseline="-25000" dirty="0">
                <a:ea typeface="Arial" charset="0"/>
                <a:cs typeface="Arial" charset="0"/>
              </a:rPr>
              <a:t>3</a:t>
            </a:r>
            <a:r>
              <a:rPr lang="en-US" sz="2800" dirty="0">
                <a:ea typeface="Arial" charset="0"/>
                <a:cs typeface="Arial" charset="0"/>
              </a:rPr>
              <a:t>)</a:t>
            </a:r>
            <a:r>
              <a:rPr lang="en-US" sz="2800" baseline="-25000" dirty="0">
                <a:ea typeface="Arial" charset="0"/>
                <a:cs typeface="Arial" charset="0"/>
              </a:rPr>
              <a:t>2</a:t>
            </a:r>
            <a:r>
              <a:rPr lang="en-US" sz="2800" dirty="0">
                <a:ea typeface="Arial" charset="0"/>
                <a:cs typeface="Arial" charset="0"/>
              </a:rPr>
              <a:t>?</a:t>
            </a:r>
            <a:endParaRPr lang="en-US" sz="2800" dirty="0"/>
          </a:p>
          <a:p>
            <a:r>
              <a:rPr lang="en-US" sz="2800" dirty="0"/>
              <a:t>Follow the same format as before:</a:t>
            </a:r>
          </a:p>
          <a:p>
            <a:pPr eaLnBrk="1" hangingPunct="1">
              <a:buFont typeface="Arial" charset="0"/>
              <a:buAutoNum type="arabicParenR"/>
            </a:pPr>
            <a:r>
              <a:rPr lang="en-US" sz="2800" dirty="0"/>
              <a:t>CaF</a:t>
            </a:r>
            <a:r>
              <a:rPr lang="en-US" sz="2800" baseline="-25000" dirty="0"/>
              <a:t>2</a:t>
            </a:r>
            <a:r>
              <a:rPr lang="en-US" sz="2800" dirty="0"/>
              <a:t>(</a:t>
            </a:r>
            <a:r>
              <a:rPr lang="en-US" sz="2800" i="1" dirty="0"/>
              <a:t>s</a:t>
            </a:r>
            <a:r>
              <a:rPr lang="en-US" sz="2800" dirty="0"/>
              <a:t>)  ⇌</a:t>
            </a:r>
            <a:r>
              <a:rPr lang="en-US" sz="2800" dirty="0" smtClean="0"/>
              <a:t> Ca</a:t>
            </a:r>
            <a:r>
              <a:rPr lang="en-US" sz="2800" baseline="30000" dirty="0" smtClean="0"/>
              <a:t>2</a:t>
            </a:r>
            <a:r>
              <a:rPr lang="en-US" sz="2800" baseline="30000" dirty="0"/>
              <a:t>+</a:t>
            </a:r>
            <a:r>
              <a:rPr lang="en-US" sz="2800" dirty="0"/>
              <a:t>(</a:t>
            </a:r>
            <a:r>
              <a:rPr lang="en-US" sz="2800" i="1" dirty="0"/>
              <a:t>aq</a:t>
            </a:r>
            <a:r>
              <a:rPr lang="en-US" sz="2800" dirty="0"/>
              <a:t>) + 2 F</a:t>
            </a:r>
            <a:r>
              <a:rPr lang="en-US" sz="2800" baseline="40000" dirty="0"/>
              <a:t>–</a:t>
            </a:r>
            <a:r>
              <a:rPr lang="en-US" sz="2800" dirty="0"/>
              <a:t>(</a:t>
            </a:r>
            <a:r>
              <a:rPr lang="en-US" sz="2800" i="1" err="1"/>
              <a:t>aq</a:t>
            </a:r>
            <a:r>
              <a:rPr lang="en-US" sz="2800" smtClean="0"/>
              <a:t>)</a:t>
            </a:r>
          </a:p>
          <a:p>
            <a:pPr marL="0" indent="0" eaLnBrk="1" hangingPunct="1">
              <a:buNone/>
            </a:pPr>
            <a:r>
              <a:rPr lang="en-US" sz="2800" smtClean="0"/>
              <a:t>2) </a:t>
            </a:r>
            <a:r>
              <a:rPr lang="en-US" sz="2800" i="1" smtClean="0"/>
              <a:t>K</a:t>
            </a:r>
            <a:r>
              <a:rPr lang="en-US" sz="2800" i="1" baseline="-25000" smtClean="0"/>
              <a:t>sp</a:t>
            </a:r>
            <a:r>
              <a:rPr lang="en-US" sz="2800" smtClean="0"/>
              <a:t> </a:t>
            </a:r>
            <a:r>
              <a:rPr lang="en-US" sz="2800" dirty="0"/>
              <a:t>= [Ca</a:t>
            </a:r>
            <a:r>
              <a:rPr lang="en-US" sz="2800" baseline="30000" dirty="0"/>
              <a:t>2+</a:t>
            </a:r>
            <a:r>
              <a:rPr lang="en-US" sz="2800" dirty="0"/>
              <a:t>][F</a:t>
            </a:r>
            <a:r>
              <a:rPr lang="en-US" sz="2800" baseline="40000" dirty="0"/>
              <a:t>–</a:t>
            </a:r>
            <a:r>
              <a:rPr lang="en-US" sz="2800" dirty="0"/>
              <a:t>]</a:t>
            </a:r>
            <a:r>
              <a:rPr lang="en-US" sz="2800" baseline="30000" dirty="0"/>
              <a:t>2</a:t>
            </a:r>
            <a:r>
              <a:rPr lang="en-US" sz="2800" dirty="0"/>
              <a:t> = </a:t>
            </a:r>
            <a:r>
              <a:rPr lang="en-US" sz="2800" dirty="0" smtClean="0"/>
              <a:t>3.9 × 10</a:t>
            </a:r>
            <a:r>
              <a:rPr lang="en-US" sz="2800" baseline="30000" dirty="0"/>
              <a:t>–11</a:t>
            </a:r>
            <a:endParaRPr lang="en-US" sz="2800" dirty="0"/>
          </a:p>
          <a:p>
            <a:pPr marL="0" indent="0" eaLnBrk="1" hangingPunct="1">
              <a:buNone/>
            </a:pPr>
            <a:r>
              <a:rPr lang="en-US" sz="2800" smtClean="0"/>
              <a:t>3)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268646"/>
              </p:ext>
            </p:extLst>
          </p:nvPr>
        </p:nvGraphicFramePr>
        <p:xfrm>
          <a:off x="1143000" y="4038600"/>
          <a:ext cx="5451474" cy="2522986"/>
        </p:xfrm>
        <a:graphic>
          <a:graphicData uri="http://schemas.openxmlformats.org/drawingml/2006/table">
            <a:tbl>
              <a:tblPr/>
              <a:tblGrid>
                <a:gridCol w="1637727"/>
                <a:gridCol w="1079443"/>
                <a:gridCol w="1366438"/>
                <a:gridCol w="1367866"/>
              </a:tblGrid>
              <a:tr h="25272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CaF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[Ca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2+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](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[F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–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](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67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Initial concentration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---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0.010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567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Change in concentration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---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0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+2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0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5675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Equilibrium concentration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---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0.010 + 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0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1681" marR="6168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32799" name="Rectangle 1"/>
          <p:cNvSpPr>
            <a:spLocks noChangeArrowheads="1"/>
          </p:cNvSpPr>
          <p:nvPr/>
        </p:nvSpPr>
        <p:spPr bwMode="auto">
          <a:xfrm>
            <a:off x="1531938" y="23955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875" y="76200"/>
            <a:ext cx="9144000" cy="1143000"/>
          </a:xfrm>
        </p:spPr>
        <p:txBody>
          <a:bodyPr/>
          <a:lstStyle/>
          <a:p>
            <a:r>
              <a:rPr lang="en-US"/>
              <a:t>Example (completed)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724400"/>
          </a:xfrm>
        </p:spPr>
        <p:txBody>
          <a:bodyPr/>
          <a:lstStyle/>
          <a:p>
            <a:pPr marL="514350" indent="-514350">
              <a:buFontTx/>
              <a:buAutoNum type="arabicParenR" startAt="4"/>
            </a:pPr>
            <a:r>
              <a:rPr lang="en-US" dirty="0"/>
              <a:t>Solve: Substitute the equilibrium concentration values from the table into the solubility-product equation:</a:t>
            </a:r>
          </a:p>
          <a:p>
            <a:pPr marL="514350" indent="-514350"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3.9 × 10</a:t>
            </a:r>
            <a:r>
              <a:rPr lang="en-US" baseline="30000" dirty="0"/>
              <a:t>–11</a:t>
            </a:r>
            <a:r>
              <a:rPr lang="en-US" dirty="0" smtClean="0"/>
              <a:t> = (</a:t>
            </a:r>
            <a:r>
              <a:rPr lang="en-US" dirty="0"/>
              <a:t>0.010 + </a:t>
            </a:r>
            <a:r>
              <a:rPr lang="en-US" i="1" dirty="0"/>
              <a:t>x</a:t>
            </a:r>
            <a:r>
              <a:rPr lang="en-US" dirty="0"/>
              <a:t>)(2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Tx/>
              <a:buNone/>
            </a:pPr>
            <a:r>
              <a:rPr lang="en-US" dirty="0" smtClean="0"/>
              <a:t>	(</a:t>
            </a:r>
            <a:r>
              <a:rPr lang="en-US" dirty="0"/>
              <a:t>We assume that </a:t>
            </a:r>
            <a:r>
              <a:rPr lang="en-US" i="1" dirty="0" err="1"/>
              <a:t>x</a:t>
            </a:r>
            <a:r>
              <a:rPr lang="en-US" dirty="0"/>
              <a:t> &lt;&lt; 0.010, so that 0.010 + </a:t>
            </a:r>
            <a:r>
              <a:rPr lang="en-US" i="1" dirty="0" err="1"/>
              <a:t>x</a:t>
            </a:r>
            <a:r>
              <a:rPr lang="en-US" dirty="0"/>
              <a:t> = 0.010!)</a:t>
            </a:r>
          </a:p>
          <a:p>
            <a:pPr marL="514350" indent="-514350"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3.9 × 10</a:t>
            </a:r>
            <a:r>
              <a:rPr lang="en-US" baseline="30000" dirty="0"/>
              <a:t>–</a:t>
            </a:r>
            <a:r>
              <a:rPr lang="en-US" baseline="30000" dirty="0" smtClean="0"/>
              <a:t>11</a:t>
            </a:r>
            <a:r>
              <a:rPr lang="en-US" dirty="0" smtClean="0"/>
              <a:t> = </a:t>
            </a:r>
            <a:r>
              <a:rPr lang="en-US" dirty="0"/>
              <a:t>(0.010)(2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marL="514350" indent="-514350">
              <a:buFontTx/>
              <a:buNone/>
            </a:pPr>
            <a:r>
              <a:rPr lang="en-US" dirty="0"/>
              <a:t>	</a:t>
            </a:r>
            <a:r>
              <a:rPr lang="en-US" i="1" dirty="0" err="1"/>
              <a:t>x</a:t>
            </a:r>
            <a:r>
              <a:rPr lang="en-US" dirty="0" smtClean="0"/>
              <a:t> = 3.1 × 10</a:t>
            </a:r>
            <a:r>
              <a:rPr lang="en-US" baseline="30000" dirty="0"/>
              <a:t>–5</a:t>
            </a:r>
            <a:r>
              <a:rPr lang="en-US" dirty="0"/>
              <a:t> </a:t>
            </a:r>
            <a:r>
              <a:rPr lang="en-US" i="1" dirty="0"/>
              <a:t>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Factors Affecting Solubility</a:t>
            </a: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772400" cy="2209800"/>
          </a:xfrm>
        </p:spPr>
        <p:txBody>
          <a:bodyPr/>
          <a:lstStyle/>
          <a:p>
            <a:pPr eaLnBrk="1" hangingPunct="1"/>
            <a:r>
              <a:rPr lang="en-US" sz="2800"/>
              <a:t>pH: If a substance has a basic anion, it will be more soluble in an acidic solution.</a:t>
            </a:r>
          </a:p>
          <a:p>
            <a:pPr eaLnBrk="1" hangingPunct="1"/>
            <a:r>
              <a:rPr lang="en-US" sz="2800"/>
              <a:t>Remember that buffers control pH. When a buffer is used, there is </a:t>
            </a:r>
            <a:r>
              <a:rPr lang="en-US" sz="2800" i="1"/>
              <a:t>no change </a:t>
            </a:r>
            <a:r>
              <a:rPr lang="en-US" sz="2800"/>
              <a:t>in concentration of hydroxide ion!</a:t>
            </a:r>
          </a:p>
        </p:txBody>
      </p:sp>
      <p:pic>
        <p:nvPicPr>
          <p:cNvPr id="6" name="Picture 5" descr="17_19_Figure.jpg"/>
          <p:cNvPicPr>
            <a:picLocks noChangeAspect="1"/>
          </p:cNvPicPr>
          <p:nvPr/>
        </p:nvPicPr>
        <p:blipFill rotWithShape="1">
          <a:blip r:embed="rId3"/>
          <a:srcRect b="5551"/>
          <a:stretch/>
        </p:blipFill>
        <p:spPr>
          <a:xfrm>
            <a:off x="838200" y="3810000"/>
            <a:ext cx="6916386" cy="25336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Complex Ion 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8515350" cy="1676400"/>
          </a:xfrm>
        </p:spPr>
        <p:txBody>
          <a:bodyPr/>
          <a:lstStyle/>
          <a:p>
            <a:pPr lvl="1" eaLnBrk="1" hangingPunct="1">
              <a:buFont typeface="Wingdings" charset="2"/>
              <a:buChar char="Ø"/>
            </a:pPr>
            <a:r>
              <a:rPr lang="en-US"/>
              <a:t>Metal ions can act as Lewis acids and form complex ions with Lewis bases in the solvent.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/>
              <a:t>The formation of these complex ions increases the solubility of these salts.</a:t>
            </a:r>
          </a:p>
          <a:p>
            <a:pPr lvl="1" eaLnBrk="1" hangingPunct="1">
              <a:buFont typeface="Wingdings" charset="2"/>
              <a:buChar char="Ø"/>
            </a:pPr>
            <a:endParaRPr lang="en-US"/>
          </a:p>
        </p:txBody>
      </p:sp>
      <p:pic>
        <p:nvPicPr>
          <p:cNvPr id="6" name="Picture 5" descr="17_01_Table.jpg"/>
          <p:cNvPicPr>
            <a:picLocks noChangeAspect="1"/>
          </p:cNvPicPr>
          <p:nvPr/>
        </p:nvPicPr>
        <p:blipFill>
          <a:blip r:embed="rId3"/>
          <a:srcRect b="2957"/>
          <a:stretch>
            <a:fillRect/>
          </a:stretch>
        </p:blipFill>
        <p:spPr>
          <a:xfrm>
            <a:off x="914400" y="2819400"/>
            <a:ext cx="5555634" cy="3581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en-US"/>
              <a:t>How Complex Ion Formation Affects Solubility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5575" y="4876800"/>
            <a:ext cx="8991600" cy="1371600"/>
          </a:xfrm>
        </p:spPr>
        <p:txBody>
          <a:bodyPr/>
          <a:lstStyle/>
          <a:p>
            <a:pPr eaLnBrk="1" hangingPunct="1"/>
            <a:r>
              <a:rPr lang="en-US" sz="2400" dirty="0"/>
              <a:t>Silver chloride is insoluble. It has a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sp</a:t>
            </a:r>
            <a:r>
              <a:rPr lang="en-US" sz="2400" dirty="0"/>
              <a:t> of </a:t>
            </a:r>
            <a:r>
              <a:rPr lang="en-US" sz="2400" dirty="0" smtClean="0"/>
              <a:t>1.6 × 10</a:t>
            </a:r>
            <a:r>
              <a:rPr lang="en-US" sz="2400" baseline="30000" dirty="0"/>
              <a:t>–10</a:t>
            </a:r>
            <a:r>
              <a:rPr lang="en-US" sz="2400" dirty="0"/>
              <a:t>.</a:t>
            </a:r>
          </a:p>
          <a:p>
            <a:pPr eaLnBrk="1" hangingPunct="1"/>
            <a:r>
              <a:rPr lang="en-US" sz="2400" dirty="0"/>
              <a:t>In the presence of NH</a:t>
            </a:r>
            <a:r>
              <a:rPr lang="en-US" sz="2400" baseline="-25000" dirty="0"/>
              <a:t>3</a:t>
            </a:r>
            <a:r>
              <a:rPr lang="en-US" sz="2400" dirty="0"/>
              <a:t>, the solubility greatly increases because Ag</a:t>
            </a:r>
            <a:r>
              <a:rPr lang="en-US" sz="2400" baseline="30000" dirty="0"/>
              <a:t>+</a:t>
            </a:r>
            <a:r>
              <a:rPr lang="en-US" sz="2400" dirty="0"/>
              <a:t> will form complex ions with NH</a:t>
            </a:r>
            <a:r>
              <a:rPr lang="en-US" sz="2400" baseline="-25000" dirty="0"/>
              <a:t>3</a:t>
            </a:r>
            <a:r>
              <a:rPr lang="en-US" sz="2400" dirty="0"/>
              <a:t>.</a:t>
            </a:r>
          </a:p>
        </p:txBody>
      </p:sp>
      <p:pic>
        <p:nvPicPr>
          <p:cNvPr id="6" name="Picture 5" descr="17_20_Figure.jpg"/>
          <p:cNvPicPr>
            <a:picLocks noChangeAspect="1"/>
          </p:cNvPicPr>
          <p:nvPr/>
        </p:nvPicPr>
        <p:blipFill>
          <a:blip r:embed="rId3"/>
          <a:srcRect b="2856"/>
          <a:stretch>
            <a:fillRect/>
          </a:stretch>
        </p:blipFill>
        <p:spPr>
          <a:xfrm>
            <a:off x="1981200" y="1524000"/>
            <a:ext cx="5105400" cy="328751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Amphoterism and Solubility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1295400"/>
            <a:ext cx="9220200" cy="2286000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b="1"/>
              <a:t>Amphoteric oxides and hydroxides </a:t>
            </a:r>
            <a:r>
              <a:rPr lang="en-US"/>
              <a:t>are soluble in strong acids or base, because they can act either as acids or bases.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/>
              <a:t>Examples are oxides and hydroxides of Al</a:t>
            </a:r>
            <a:r>
              <a:rPr lang="en-US" baseline="30000"/>
              <a:t>3+</a:t>
            </a:r>
            <a:r>
              <a:rPr lang="en-US"/>
              <a:t>, Cr</a:t>
            </a:r>
            <a:r>
              <a:rPr lang="en-US" baseline="30000"/>
              <a:t>3+</a:t>
            </a:r>
            <a:r>
              <a:rPr lang="en-US"/>
              <a:t>, Zn</a:t>
            </a:r>
            <a:r>
              <a:rPr lang="en-US" baseline="30000"/>
              <a:t>2+</a:t>
            </a:r>
            <a:r>
              <a:rPr lang="en-US"/>
              <a:t>, and Sn</a:t>
            </a:r>
            <a:r>
              <a:rPr lang="en-US" baseline="30000"/>
              <a:t>2+</a:t>
            </a:r>
            <a:r>
              <a:rPr lang="en-US"/>
              <a:t>.</a:t>
            </a:r>
          </a:p>
        </p:txBody>
      </p:sp>
      <p:pic>
        <p:nvPicPr>
          <p:cNvPr id="6" name="Picture 5" descr="17_21_Figure.jpg"/>
          <p:cNvPicPr>
            <a:picLocks noChangeAspect="1"/>
          </p:cNvPicPr>
          <p:nvPr/>
        </p:nvPicPr>
        <p:blipFill>
          <a:blip r:embed="rId3"/>
          <a:srcRect b="4198"/>
          <a:stretch>
            <a:fillRect/>
          </a:stretch>
        </p:blipFill>
        <p:spPr>
          <a:xfrm>
            <a:off x="1148768" y="3686855"/>
            <a:ext cx="6395032" cy="286634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Will a Precipitate Form?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534400" cy="4343400"/>
          </a:xfrm>
        </p:spPr>
        <p:txBody>
          <a:bodyPr/>
          <a:lstStyle/>
          <a:p>
            <a:pPr eaLnBrk="1" hangingPunct="1"/>
            <a:r>
              <a:rPr lang="en-US"/>
              <a:t>To decide, we calculate the reaction quotient, </a:t>
            </a:r>
            <a:r>
              <a:rPr lang="en-US" i="1"/>
              <a:t>Q</a:t>
            </a:r>
            <a:r>
              <a:rPr lang="en-US"/>
              <a:t>, and compare it to the solubility product constant, </a:t>
            </a:r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/>
              <a:t>.</a:t>
            </a:r>
          </a:p>
          <a:p>
            <a:pPr eaLnBrk="1" hangingPunct="1">
              <a:buFont typeface="Wingdings" charset="2"/>
              <a:buChar char="Ø"/>
            </a:pPr>
            <a:r>
              <a:rPr lang="en-US"/>
              <a:t>If </a:t>
            </a:r>
            <a:r>
              <a:rPr lang="en-US" i="1"/>
              <a:t>Q</a:t>
            </a:r>
            <a:r>
              <a:rPr lang="en-US"/>
              <a:t> = </a:t>
            </a:r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/>
              <a:t>, the system is at equilibrium and the solution is saturated.</a:t>
            </a:r>
          </a:p>
          <a:p>
            <a:pPr eaLnBrk="1" hangingPunct="1">
              <a:buFont typeface="Wingdings" charset="2"/>
              <a:buChar char="Ø"/>
            </a:pPr>
            <a:r>
              <a:rPr lang="en-US"/>
              <a:t>If </a:t>
            </a:r>
            <a:r>
              <a:rPr lang="en-US" i="1"/>
              <a:t>Q</a:t>
            </a:r>
            <a:r>
              <a:rPr lang="en-US"/>
              <a:t> &lt; </a:t>
            </a:r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/>
              <a:t>, more solid can dissolve, so no precipitate forms.</a:t>
            </a:r>
          </a:p>
          <a:p>
            <a:pPr eaLnBrk="1" hangingPunct="1">
              <a:buFont typeface="Wingdings" charset="2"/>
              <a:buChar char="Ø"/>
            </a:pPr>
            <a:r>
              <a:rPr lang="en-US"/>
              <a:t>If </a:t>
            </a:r>
            <a:r>
              <a:rPr lang="en-US" i="1"/>
              <a:t>Q</a:t>
            </a:r>
            <a:r>
              <a:rPr lang="en-US"/>
              <a:t> &gt; </a:t>
            </a:r>
            <a:r>
              <a:rPr lang="en-US" i="1"/>
              <a:t>K</a:t>
            </a:r>
            <a:r>
              <a:rPr lang="en-US" i="1" baseline="-25000"/>
              <a:t>sp</a:t>
            </a:r>
            <a:r>
              <a:rPr lang="en-US"/>
              <a:t>, a precipitate will form.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Selective Precipitation of 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962400" cy="4114800"/>
          </a:xfrm>
        </p:spPr>
        <p:txBody>
          <a:bodyPr/>
          <a:lstStyle/>
          <a:p>
            <a:pPr marL="290513" indent="-290513" eaLnBrk="1" hangingPunct="1">
              <a:buFontTx/>
              <a:buNone/>
            </a:pPr>
            <a:r>
              <a:rPr lang="en-US" sz="2800" dirty="0"/>
              <a:t>	One can </a:t>
            </a:r>
            <a:r>
              <a:rPr lang="en-US" sz="2800" dirty="0" smtClean="0"/>
              <a:t>use differences in </a:t>
            </a:r>
            <a:r>
              <a:rPr lang="en-US" sz="2800" dirty="0" err="1" smtClean="0"/>
              <a:t>solubilities</a:t>
            </a:r>
            <a:r>
              <a:rPr lang="en-US" sz="2800" dirty="0" smtClean="0"/>
              <a:t> </a:t>
            </a:r>
            <a:r>
              <a:rPr lang="en-US" sz="2800" dirty="0"/>
              <a:t>of salts to separate ions in a mixture. This has been used for qualitative analysis of the presence of ions in a solution.</a:t>
            </a:r>
          </a:p>
        </p:txBody>
      </p:sp>
      <p:pic>
        <p:nvPicPr>
          <p:cNvPr id="6" name="Picture 5" descr="17_23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381000" y="1295400"/>
            <a:ext cx="4495800" cy="504459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1143000"/>
          </a:xfrm>
        </p:spPr>
        <p:txBody>
          <a:bodyPr/>
          <a:lstStyle/>
          <a:p>
            <a:r>
              <a:rPr lang="en-US"/>
              <a:t>An Acid–Base Example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3276600"/>
          </a:xfrm>
        </p:spPr>
        <p:txBody>
          <a:bodyPr/>
          <a:lstStyle/>
          <a:p>
            <a:r>
              <a:rPr lang="en-US" sz="2800" dirty="0"/>
              <a:t>What is the pH of a solution made by adding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0.30 </a:t>
            </a:r>
            <a:r>
              <a:rPr lang="en-US" sz="2800" dirty="0"/>
              <a:t>mol of acetic acid and 0.30 mol of sodium acetate to enough water to make 1.0 L of solution?</a:t>
            </a:r>
          </a:p>
          <a:p>
            <a:pPr>
              <a:buFontTx/>
              <a:buAutoNum type="arabicParenR"/>
            </a:pPr>
            <a:r>
              <a:rPr lang="en-US" sz="2800" dirty="0"/>
              <a:t> CH</a:t>
            </a:r>
            <a:r>
              <a:rPr lang="en-US" sz="2800" baseline="-25000" dirty="0"/>
              <a:t>3</a:t>
            </a:r>
            <a:r>
              <a:rPr lang="en-US" sz="2800" dirty="0"/>
              <a:t>COOH(</a:t>
            </a:r>
            <a:r>
              <a:rPr lang="en-US" sz="2800" i="1" dirty="0"/>
              <a:t>aq</a:t>
            </a:r>
            <a:r>
              <a:rPr lang="en-US" sz="2800" dirty="0"/>
              <a:t>) ⇌ </a:t>
            </a:r>
            <a:r>
              <a:rPr lang="en-US" sz="2800" dirty="0" err="1"/>
              <a:t>H</a:t>
            </a:r>
            <a:r>
              <a:rPr lang="en-US" sz="2800" baseline="30000" dirty="0" err="1"/>
              <a:t>+</a:t>
            </a:r>
            <a:r>
              <a:rPr lang="en-US" sz="2800" dirty="0" err="1"/>
              <a:t>(</a:t>
            </a:r>
            <a:r>
              <a:rPr lang="en-US" sz="2800" i="1" dirty="0" err="1"/>
              <a:t>aq</a:t>
            </a:r>
            <a:r>
              <a:rPr lang="en-US" sz="2800" dirty="0"/>
              <a:t>) + CH</a:t>
            </a:r>
            <a:r>
              <a:rPr lang="en-US" sz="2800" baseline="-25000" dirty="0"/>
              <a:t>3</a:t>
            </a:r>
            <a:r>
              <a:rPr lang="en-US" sz="2800" dirty="0"/>
              <a:t>COO</a:t>
            </a:r>
            <a:r>
              <a:rPr lang="en-US" sz="2800" baseline="40000" dirty="0"/>
              <a:t>–</a:t>
            </a:r>
            <a:r>
              <a:rPr lang="en-US" sz="2800" dirty="0"/>
              <a:t>(</a:t>
            </a:r>
            <a:r>
              <a:rPr lang="en-US" sz="2800" i="1" dirty="0" err="1"/>
              <a:t>aq</a:t>
            </a:r>
            <a:r>
              <a:rPr lang="en-US" sz="2800" dirty="0"/>
              <a:t>)</a:t>
            </a:r>
          </a:p>
          <a:p>
            <a:pPr>
              <a:buFontTx/>
              <a:buAutoNum type="arabicParenR"/>
            </a:pPr>
            <a:r>
              <a:rPr lang="en-US" sz="2800" dirty="0"/>
              <a:t> </a:t>
            </a:r>
            <a:r>
              <a:rPr lang="en-US" sz="2800" i="1" dirty="0"/>
              <a:t>K</a:t>
            </a:r>
            <a:r>
              <a:rPr lang="en-US" sz="2800" i="1" baseline="-25000" dirty="0"/>
              <a:t>a</a:t>
            </a:r>
            <a:r>
              <a:rPr lang="en-US" sz="2800" dirty="0"/>
              <a:t> = [H</a:t>
            </a:r>
            <a:r>
              <a:rPr lang="en-US" sz="2800" baseline="30000" dirty="0"/>
              <a:t>+</a:t>
            </a:r>
            <a:r>
              <a:rPr lang="en-US" sz="2800" dirty="0"/>
              <a:t>][CH</a:t>
            </a:r>
            <a:r>
              <a:rPr lang="en-US" sz="2800" baseline="-25000" dirty="0"/>
              <a:t>3</a:t>
            </a:r>
            <a:r>
              <a:rPr lang="en-US" sz="2800" dirty="0"/>
              <a:t>COO</a:t>
            </a:r>
            <a:r>
              <a:rPr lang="en-US" sz="2800" baseline="40000" dirty="0"/>
              <a:t>–</a:t>
            </a:r>
            <a:r>
              <a:rPr lang="en-US" sz="2800" dirty="0"/>
              <a:t>]/[CH</a:t>
            </a:r>
            <a:r>
              <a:rPr lang="en-US" sz="2800" baseline="-25000" dirty="0"/>
              <a:t>3</a:t>
            </a:r>
            <a:r>
              <a:rPr lang="en-US" sz="2800" dirty="0"/>
              <a:t>COOH] = </a:t>
            </a:r>
            <a:r>
              <a:rPr lang="en-US" sz="2800" dirty="0" smtClean="0"/>
              <a:t>1.8 × 10</a:t>
            </a:r>
            <a:r>
              <a:rPr lang="en-US" sz="2800" baseline="30000" dirty="0"/>
              <a:t>–5</a:t>
            </a:r>
            <a:endParaRPr lang="en-US" sz="2800" dirty="0"/>
          </a:p>
          <a:p>
            <a:pPr>
              <a:buFontTx/>
              <a:buAutoNum type="arabicParenR"/>
            </a:pPr>
            <a:r>
              <a:rPr lang="en-US" sz="2800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3581400"/>
          <a:ext cx="6080125" cy="2490788"/>
        </p:xfrm>
        <a:graphic>
          <a:graphicData uri="http://schemas.openxmlformats.org/drawingml/2006/table">
            <a:tbl>
              <a:tblPr/>
              <a:tblGrid>
                <a:gridCol w="1519238"/>
                <a:gridCol w="1520825"/>
                <a:gridCol w="1519237"/>
                <a:gridCol w="1520825"/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[CH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COOH] (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[H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 (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[CH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COO</a:t>
                      </a:r>
                      <a:r>
                        <a:rPr kumimoji="0" lang="en-US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–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 (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Initial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Concentration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0.30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Change in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Concentration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–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6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6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6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Equilibrium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Concentration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</a:t>
                      </a: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0.30 – 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6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6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 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0.30 + 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6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charset="0"/>
                      </a:endParaRPr>
                    </a:p>
                  </a:txBody>
                  <a:tcPr marL="68573" marR="6857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6175" name="Rectangle 1"/>
          <p:cNvSpPr>
            <a:spLocks noChangeArrowheads="1"/>
          </p:cNvSpPr>
          <p:nvPr/>
        </p:nvSpPr>
        <p:spPr bwMode="auto">
          <a:xfrm>
            <a:off x="-7162800" y="2667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(completed)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pPr marL="514350" indent="-514350">
              <a:buFontTx/>
              <a:buAutoNum type="arabicParenR" startAt="4"/>
            </a:pPr>
            <a:r>
              <a:rPr lang="en-US" dirty="0" smtClean="0"/>
              <a:t>1.8 × </a:t>
            </a:r>
            <a:r>
              <a:rPr lang="en-US" smtClean="0"/>
              <a:t>10</a:t>
            </a:r>
            <a:r>
              <a:rPr lang="en-US" baseline="30000"/>
              <a:t>–5</a:t>
            </a:r>
            <a:r>
              <a:rPr lang="en-US"/>
              <a:t> </a:t>
            </a:r>
            <a:r>
              <a:rPr lang="en-US" smtClean="0"/>
              <a:t>= (</a:t>
            </a:r>
            <a:r>
              <a:rPr lang="en-US" i="1" dirty="0"/>
              <a:t>x</a:t>
            </a:r>
            <a:r>
              <a:rPr lang="en-US" dirty="0"/>
              <a:t>)(0.30 + </a:t>
            </a:r>
            <a:r>
              <a:rPr lang="en-US" i="1" dirty="0"/>
              <a:t>x</a:t>
            </a:r>
            <a:r>
              <a:rPr lang="en-US" dirty="0"/>
              <a:t>)/(0.30 – </a:t>
            </a:r>
            <a:r>
              <a:rPr lang="en-US" i="1" dirty="0" err="1"/>
              <a:t>x</a:t>
            </a:r>
            <a:r>
              <a:rPr lang="en-US" dirty="0"/>
              <a:t>)</a:t>
            </a:r>
          </a:p>
          <a:p>
            <a:pPr marL="514350" indent="-514350">
              <a:buFontTx/>
              <a:buNone/>
            </a:pPr>
            <a:endParaRPr lang="en-US" sz="800" dirty="0"/>
          </a:p>
          <a:p>
            <a:pPr marL="0" indent="0">
              <a:buFontTx/>
              <a:buNone/>
            </a:pPr>
            <a:r>
              <a:rPr lang="en-US" dirty="0"/>
              <a:t>Assume that adding or subtracting </a:t>
            </a:r>
            <a:r>
              <a:rPr lang="en-US" i="1" dirty="0" err="1"/>
              <a:t>x</a:t>
            </a:r>
            <a:r>
              <a:rPr lang="en-US" dirty="0"/>
              <a:t> from 0.30 will not change 0.30 enough to matter and the equation becomes</a:t>
            </a:r>
          </a:p>
          <a:p>
            <a:pPr marL="514350" indent="-514350">
              <a:buFontTx/>
              <a:buNone/>
            </a:pPr>
            <a:endParaRPr lang="en-US" sz="800" dirty="0"/>
          </a:p>
          <a:p>
            <a:pPr marL="514350" indent="-514350">
              <a:buFontTx/>
              <a:buNone/>
            </a:pPr>
            <a:r>
              <a:rPr lang="en-US" dirty="0" smtClean="0"/>
              <a:t>1.8 </a:t>
            </a:r>
            <a:r>
              <a:rPr lang="en-US" smtClean="0"/>
              <a:t>× 10</a:t>
            </a:r>
            <a:r>
              <a:rPr lang="en-US" baseline="30000" smtClean="0"/>
              <a:t>–5</a:t>
            </a:r>
            <a:r>
              <a:rPr lang="en-US" smtClean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)(0.30)/(0.30)</a:t>
            </a:r>
          </a:p>
          <a:p>
            <a:pPr marL="514350" indent="-514350">
              <a:buFontTx/>
              <a:buNone/>
            </a:pPr>
            <a:endParaRPr lang="en-US" sz="800" dirty="0"/>
          </a:p>
          <a:p>
            <a:pPr marL="514350" indent="-514350">
              <a:buFontTx/>
              <a:buNone/>
            </a:pPr>
            <a:r>
              <a:rPr lang="en-US" dirty="0"/>
              <a:t>which results in: </a:t>
            </a:r>
            <a:r>
              <a:rPr lang="en-US" i="1" dirty="0" err="1"/>
              <a:t>x</a:t>
            </a:r>
            <a:r>
              <a:rPr lang="en-US" dirty="0"/>
              <a:t> = </a:t>
            </a:r>
            <a:r>
              <a:rPr lang="en-US" dirty="0" smtClean="0"/>
              <a:t>1.8 × 10</a:t>
            </a:r>
            <a:r>
              <a:rPr lang="en-US" baseline="30000" dirty="0"/>
              <a:t>–5</a:t>
            </a:r>
            <a:r>
              <a:rPr lang="en-US" dirty="0"/>
              <a:t> = [H</a:t>
            </a:r>
            <a:r>
              <a:rPr lang="en-US" baseline="30000" dirty="0"/>
              <a:t>+</a:t>
            </a:r>
            <a:r>
              <a:rPr lang="en-US" dirty="0"/>
              <a:t>]</a:t>
            </a:r>
          </a:p>
          <a:p>
            <a:pPr marL="514350" indent="-514350">
              <a:buFontTx/>
              <a:buNone/>
            </a:pPr>
            <a:endParaRPr lang="en-US" sz="800" dirty="0"/>
          </a:p>
          <a:p>
            <a:pPr marL="514350" indent="-514350">
              <a:buFontTx/>
              <a:buNone/>
            </a:pPr>
            <a:r>
              <a:rPr lang="en-US" dirty="0"/>
              <a:t>So: pH = –</a:t>
            </a:r>
            <a:r>
              <a:rPr lang="en-US" dirty="0" err="1"/>
              <a:t>log[H</a:t>
            </a:r>
            <a:r>
              <a:rPr lang="en-US" baseline="30000" dirty="0"/>
              <a:t>+</a:t>
            </a:r>
            <a:r>
              <a:rPr lang="en-US" dirty="0"/>
              <a:t>] = 4.74</a:t>
            </a:r>
          </a:p>
          <a:p>
            <a:pPr marL="514350" indent="-514350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Buffers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idx="1"/>
          </p:nvPr>
        </p:nvSpPr>
        <p:spPr>
          <a:xfrm>
            <a:off x="4343400" y="1371600"/>
            <a:ext cx="4800600" cy="4876800"/>
          </a:xfrm>
        </p:spPr>
        <p:txBody>
          <a:bodyPr/>
          <a:lstStyle/>
          <a:p>
            <a:pPr eaLnBrk="1" hangingPunct="1"/>
            <a:r>
              <a:rPr lang="en-US" sz="2800"/>
              <a:t>Solutions of a weak conjugate acid–base pair that resist drastic changes in pH are called </a:t>
            </a:r>
            <a:r>
              <a:rPr lang="en-US" sz="2800" b="1"/>
              <a:t>buffers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These solutions contain relatively high concentrations (10</a:t>
            </a:r>
            <a:r>
              <a:rPr lang="en-US" sz="2800" baseline="30000"/>
              <a:t>–3</a:t>
            </a:r>
            <a:r>
              <a:rPr lang="en-US" sz="2800"/>
              <a:t> </a:t>
            </a:r>
            <a:r>
              <a:rPr lang="en-US" sz="2800" i="1"/>
              <a:t>M</a:t>
            </a:r>
            <a:r>
              <a:rPr lang="en-US" sz="2800"/>
              <a:t> or more) of both the acid and base. Their concentrations are approximately equal.</a:t>
            </a:r>
          </a:p>
        </p:txBody>
      </p:sp>
      <p:pic>
        <p:nvPicPr>
          <p:cNvPr id="5" name="Picture 4" descr="17_01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152400" y="1524000"/>
            <a:ext cx="3944735" cy="411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Make a Buffer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dirty="0"/>
              <a:t>Mix a weak acid and a salt of its conjugate base or a weak base and a salt of its conjugate acid.</a:t>
            </a:r>
          </a:p>
          <a:p>
            <a:pPr marL="514350" indent="-514350">
              <a:buFontTx/>
              <a:buAutoNum type="arabicParenR"/>
            </a:pPr>
            <a:r>
              <a:rPr lang="en-US" dirty="0"/>
              <a:t>Add strong acid and partially neutralize a weak base or add strong base and partially neutralize a weak acid.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25413"/>
            <a:ext cx="9144000" cy="1143000"/>
          </a:xfrm>
        </p:spPr>
        <p:txBody>
          <a:bodyPr/>
          <a:lstStyle/>
          <a:p>
            <a:r>
              <a:rPr lang="en-US"/>
              <a:t>How a Buffer Works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4191000"/>
            <a:ext cx="7772400" cy="2133600"/>
          </a:xfrm>
        </p:spPr>
        <p:txBody>
          <a:bodyPr/>
          <a:lstStyle/>
          <a:p>
            <a:r>
              <a:rPr lang="en-US"/>
              <a:t>Adding a small amount of acid or base only slightly neutralizes one component of the buffer, so the pH doesn’t </a:t>
            </a:r>
            <a:br>
              <a:rPr lang="en-US"/>
            </a:br>
            <a:r>
              <a:rPr lang="en-US"/>
              <a:t>change much.</a:t>
            </a:r>
          </a:p>
        </p:txBody>
      </p:sp>
      <p:pic>
        <p:nvPicPr>
          <p:cNvPr id="5" name="Picture 4" descr="17_02_Figure.jpg"/>
          <p:cNvPicPr>
            <a:picLocks noChangeAspect="1"/>
          </p:cNvPicPr>
          <p:nvPr/>
        </p:nvPicPr>
        <p:blipFill>
          <a:blip r:embed="rId2"/>
          <a:srcRect b="3495"/>
          <a:stretch>
            <a:fillRect/>
          </a:stretch>
        </p:blipFill>
        <p:spPr>
          <a:xfrm>
            <a:off x="2057400" y="1066800"/>
            <a:ext cx="5105400" cy="312158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987425"/>
          </a:xfrm>
        </p:spPr>
        <p:txBody>
          <a:bodyPr/>
          <a:lstStyle/>
          <a:p>
            <a:r>
              <a:rPr lang="en-US"/>
              <a:t>Calculating the pH of a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5334000"/>
          </a:xfrm>
        </p:spPr>
        <p:txBody>
          <a:bodyPr/>
          <a:lstStyle/>
          <a:p>
            <a:r>
              <a:rPr lang="en-US" dirty="0"/>
              <a:t>For a weak acid: </a:t>
            </a:r>
            <a:r>
              <a:rPr lang="en-US" i="1" dirty="0"/>
              <a:t>K</a:t>
            </a:r>
            <a:r>
              <a:rPr lang="en-US" i="1" baseline="-25000" dirty="0"/>
              <a:t>a</a:t>
            </a:r>
            <a:r>
              <a:rPr lang="en-US" dirty="0"/>
              <a:t> = [H</a:t>
            </a:r>
            <a:r>
              <a:rPr lang="en-US" baseline="30000" dirty="0"/>
              <a:t>+</a:t>
            </a:r>
            <a:r>
              <a:rPr lang="en-US" dirty="0"/>
              <a:t>][A</a:t>
            </a:r>
            <a:r>
              <a:rPr lang="en-US" baseline="40000" dirty="0"/>
              <a:t>–</a:t>
            </a:r>
            <a:r>
              <a:rPr lang="en-US" dirty="0"/>
              <a:t>]/[HA]</a:t>
            </a:r>
          </a:p>
          <a:p>
            <a:r>
              <a:rPr lang="en-US" dirty="0"/>
              <a:t>Take</a:t>
            </a:r>
            <a:r>
              <a:rPr lang="en-US" dirty="0" smtClean="0"/>
              <a:t> –log </a:t>
            </a:r>
            <a:r>
              <a:rPr lang="en-US" dirty="0"/>
              <a:t>of both sides:</a:t>
            </a:r>
          </a:p>
          <a:p>
            <a:pPr>
              <a:buFontTx/>
              <a:buNone/>
            </a:pPr>
            <a:r>
              <a:rPr lang="en-US" dirty="0"/>
              <a:t>	–log </a:t>
            </a:r>
            <a:r>
              <a:rPr lang="en-US" i="1" dirty="0"/>
              <a:t>K</a:t>
            </a:r>
            <a:r>
              <a:rPr lang="en-US" i="1" baseline="-25000" dirty="0"/>
              <a:t>a</a:t>
            </a:r>
            <a:r>
              <a:rPr lang="en-US" dirty="0"/>
              <a:t> = –</a:t>
            </a:r>
            <a:r>
              <a:rPr lang="en-US" dirty="0" err="1"/>
              <a:t>log[H</a:t>
            </a:r>
            <a:r>
              <a:rPr lang="en-US" baseline="30000" dirty="0"/>
              <a:t>+</a:t>
            </a:r>
            <a:r>
              <a:rPr lang="en-US" dirty="0"/>
              <a:t>] + –</a:t>
            </a:r>
            <a:r>
              <a:rPr lang="en-US" dirty="0" err="1"/>
              <a:t>log([A</a:t>
            </a:r>
            <a:r>
              <a:rPr lang="en-US" baseline="40000" dirty="0"/>
              <a:t>–</a:t>
            </a:r>
            <a:r>
              <a:rPr lang="en-US" dirty="0"/>
              <a:t>]/[HA])</a:t>
            </a:r>
          </a:p>
          <a:p>
            <a:r>
              <a:rPr lang="en-US" dirty="0"/>
              <a:t>Rearrange:</a:t>
            </a:r>
          </a:p>
          <a:p>
            <a:pPr>
              <a:buFontTx/>
              <a:buNone/>
            </a:pPr>
            <a:r>
              <a:rPr lang="en-US" dirty="0"/>
              <a:t>	–</a:t>
            </a:r>
            <a:r>
              <a:rPr lang="en-US" dirty="0" err="1"/>
              <a:t>log[H</a:t>
            </a:r>
            <a:r>
              <a:rPr lang="en-US" baseline="30000" dirty="0"/>
              <a:t>+</a:t>
            </a:r>
            <a:r>
              <a:rPr lang="en-US" dirty="0"/>
              <a:t>]  = –</a:t>
            </a:r>
            <a:r>
              <a:rPr lang="en-US"/>
              <a:t>log </a:t>
            </a:r>
            <a:r>
              <a:rPr lang="en-US" i="1" smtClean="0"/>
              <a:t>K</a:t>
            </a:r>
            <a:r>
              <a:rPr lang="en-US" i="1" baseline="-25000" smtClean="0"/>
              <a:t>a</a:t>
            </a:r>
            <a:r>
              <a:rPr lang="en-US" smtClean="0"/>
              <a:t> +log</a:t>
            </a:r>
            <a:r>
              <a:rPr lang="en-US" dirty="0" err="1"/>
              <a:t>([A</a:t>
            </a:r>
            <a:r>
              <a:rPr lang="en-US" baseline="40000" dirty="0"/>
              <a:t>–</a:t>
            </a:r>
            <a:r>
              <a:rPr lang="en-US" dirty="0"/>
              <a:t>]/[HA])</a:t>
            </a:r>
          </a:p>
          <a:p>
            <a:r>
              <a:rPr lang="en-US" dirty="0"/>
              <a:t>Which is:</a:t>
            </a:r>
          </a:p>
          <a:p>
            <a:pPr>
              <a:buFontTx/>
              <a:buNone/>
            </a:pPr>
            <a:r>
              <a:rPr lang="en-US" dirty="0"/>
              <a:t>	pH  =  </a:t>
            </a:r>
            <a:r>
              <a:rPr lang="en-US" err="1"/>
              <a:t>p</a:t>
            </a:r>
            <a:r>
              <a:rPr lang="en-US" i="1" err="1"/>
              <a:t>K</a:t>
            </a:r>
            <a:r>
              <a:rPr lang="en-US" i="1" baseline="-25000" err="1"/>
              <a:t>a</a:t>
            </a:r>
            <a:r>
              <a:rPr lang="en-US"/>
              <a:t> </a:t>
            </a:r>
            <a:r>
              <a:rPr lang="en-US" smtClean="0"/>
              <a:t>+ log</a:t>
            </a:r>
            <a:r>
              <a:rPr lang="en-US" dirty="0" err="1"/>
              <a:t>([A</a:t>
            </a:r>
            <a:r>
              <a:rPr lang="en-US" baseline="40000" dirty="0"/>
              <a:t>–</a:t>
            </a:r>
            <a:r>
              <a:rPr lang="en-US" dirty="0"/>
              <a:t>]/[HA])</a:t>
            </a:r>
          </a:p>
          <a:p>
            <a:r>
              <a:rPr lang="en-US" dirty="0"/>
              <a:t>This equation is known as the </a:t>
            </a:r>
            <a:r>
              <a:rPr lang="en-US" b="1" dirty="0"/>
              <a:t>Henderson–</a:t>
            </a:r>
            <a:r>
              <a:rPr lang="en-US" b="1" dirty="0" err="1"/>
              <a:t>Hasselbalch</a:t>
            </a:r>
            <a:r>
              <a:rPr lang="en-US" b="1" dirty="0"/>
              <a:t> equation</a:t>
            </a:r>
            <a:r>
              <a:rPr lang="en-US" dirty="0"/>
              <a:t>.   This applies only to buffers.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4999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4999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4146</TotalTime>
  <Words>1561</Words>
  <Application>Microsoft Office PowerPoint</Application>
  <PresentationFormat>On-screen Show (4:3)</PresentationFormat>
  <Paragraphs>301</Paragraphs>
  <Slides>37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Blank Presentation</vt:lpstr>
      <vt:lpstr>1_Blank Presentation</vt:lpstr>
      <vt:lpstr>PowerPoint Presentation</vt:lpstr>
      <vt:lpstr>Effect of Acetate on the Acetic Acid Equilibrium</vt:lpstr>
      <vt:lpstr>The Common-Ion Effect</vt:lpstr>
      <vt:lpstr>An Acid–Base Example</vt:lpstr>
      <vt:lpstr>Example (completed)</vt:lpstr>
      <vt:lpstr>Buffers</vt:lpstr>
      <vt:lpstr>Ways to Make a Buffer</vt:lpstr>
      <vt:lpstr>How a Buffer Works</vt:lpstr>
      <vt:lpstr>Calculating the pH of a Buffer</vt:lpstr>
      <vt:lpstr>Henderson–Hasselbalch Equation</vt:lpstr>
      <vt:lpstr>Buffer Capacity</vt:lpstr>
      <vt:lpstr>pH Range</vt:lpstr>
      <vt:lpstr>Addition of a Strong Acid or a Strong Base to a Buffer</vt:lpstr>
      <vt:lpstr>Example</vt:lpstr>
      <vt:lpstr>Example (completed)</vt:lpstr>
      <vt:lpstr>Titration</vt:lpstr>
      <vt:lpstr>Titration of a Strong Acid with a Strong Base</vt:lpstr>
      <vt:lpstr>Titration of a Strong Base with a Strong Acid</vt:lpstr>
      <vt:lpstr>Titration of a Weak Acid with a Strong Base</vt:lpstr>
      <vt:lpstr>Ways That a Weak Acid Titration Differs from a Strong Acid Titration</vt:lpstr>
      <vt:lpstr>Use of Indicators</vt:lpstr>
      <vt:lpstr>Indicator Choice Can Be Critical!</vt:lpstr>
      <vt:lpstr>Titrations of Polyprotic Acids</vt:lpstr>
      <vt:lpstr>Solubility Equilibria</vt:lpstr>
      <vt:lpstr>Solubility Product</vt:lpstr>
      <vt:lpstr>Solubility vs. Solubility Product</vt:lpstr>
      <vt:lpstr>Calculating Solubility from Ksp</vt:lpstr>
      <vt:lpstr>Example (completed)</vt:lpstr>
      <vt:lpstr>Factors Affecting Solubility</vt:lpstr>
      <vt:lpstr>Calculating Solubility with a Common Ion</vt:lpstr>
      <vt:lpstr>Example (completed)</vt:lpstr>
      <vt:lpstr>Factors Affecting Solubility</vt:lpstr>
      <vt:lpstr>Complex Ion Formation</vt:lpstr>
      <vt:lpstr>How Complex Ion Formation Affects Solubility</vt:lpstr>
      <vt:lpstr>Amphoterism and Solubility</vt:lpstr>
      <vt:lpstr>Will a Precipitate Form?</vt:lpstr>
      <vt:lpstr>Selective Precipitation of Ions</vt:lpstr>
    </vt:vector>
  </TitlesOfParts>
  <Company>John Bookstaver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 Additional Aspects of Aqueous Equilibria</dc:title>
  <dc:creator>John Bookstaver</dc:creator>
  <cp:lastModifiedBy>GEX User</cp:lastModifiedBy>
  <cp:revision>256</cp:revision>
  <dcterms:created xsi:type="dcterms:W3CDTF">2014-02-18T00:41:55Z</dcterms:created>
  <dcterms:modified xsi:type="dcterms:W3CDTF">2014-02-21T21:11:57Z</dcterms:modified>
</cp:coreProperties>
</file>