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</p:sldMasterIdLst>
  <p:notesMasterIdLst>
    <p:notesMasterId r:id="rId40"/>
  </p:notesMasterIdLst>
  <p:sldIdLst>
    <p:sldId id="256" r:id="rId3"/>
    <p:sldId id="257" r:id="rId4"/>
    <p:sldId id="259" r:id="rId5"/>
    <p:sldId id="262" r:id="rId6"/>
    <p:sldId id="263" r:id="rId7"/>
    <p:sldId id="265" r:id="rId8"/>
    <p:sldId id="335" r:id="rId9"/>
    <p:sldId id="267" r:id="rId10"/>
    <p:sldId id="331" r:id="rId11"/>
    <p:sldId id="270" r:id="rId12"/>
    <p:sldId id="318" r:id="rId13"/>
    <p:sldId id="280" r:id="rId14"/>
    <p:sldId id="327" r:id="rId15"/>
    <p:sldId id="332" r:id="rId16"/>
    <p:sldId id="333" r:id="rId17"/>
    <p:sldId id="334" r:id="rId18"/>
    <p:sldId id="336" r:id="rId19"/>
    <p:sldId id="288" r:id="rId20"/>
    <p:sldId id="289" r:id="rId21"/>
    <p:sldId id="292" r:id="rId22"/>
    <p:sldId id="309" r:id="rId23"/>
    <p:sldId id="308" r:id="rId24"/>
    <p:sldId id="293" r:id="rId25"/>
    <p:sldId id="311" r:id="rId26"/>
    <p:sldId id="337" r:id="rId27"/>
    <p:sldId id="338" r:id="rId28"/>
    <p:sldId id="339" r:id="rId29"/>
    <p:sldId id="340" r:id="rId30"/>
    <p:sldId id="341" r:id="rId31"/>
    <p:sldId id="296" r:id="rId32"/>
    <p:sldId id="342" r:id="rId33"/>
    <p:sldId id="343" r:id="rId34"/>
    <p:sldId id="344" r:id="rId35"/>
    <p:sldId id="345" r:id="rId36"/>
    <p:sldId id="346" r:id="rId37"/>
    <p:sldId id="347" r:id="rId38"/>
    <p:sldId id="323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B2"/>
    <a:srgbClr val="C82E32"/>
    <a:srgbClr val="0000A4"/>
    <a:srgbClr val="0000C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258" y="-102"/>
      </p:cViewPr>
      <p:guideLst>
        <p:guide orient="horz" pos="2160"/>
        <p:guide pos="960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8F88C66-8169-A84A-AA1E-1354A78181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E8582-A8B6-8240-B3D6-17B18DE04258}" type="slidenum">
              <a:rPr lang="en-US"/>
              <a:pPr/>
              <a:t>1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D54B68-6DC7-8543-B0BD-813FC5FAD501}" type="slidenum">
              <a:rPr lang="en-US"/>
              <a:pPr/>
              <a:t>12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66DD9D-36D1-E549-B12E-9E5A884B9847}" type="slidenum">
              <a:rPr lang="en-US"/>
              <a:pPr/>
              <a:t>13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90B3C-863E-4B4E-B033-3BE537BEE41E}" type="slidenum">
              <a:rPr lang="en-US"/>
              <a:pPr/>
              <a:t>18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C56AF-E351-7349-8153-60C5A11FD112}" type="slidenum">
              <a:rPr lang="en-US"/>
              <a:pPr/>
              <a:t>19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63A89E-B6F9-6B44-9A98-C01FA2E4817E}" type="slidenum">
              <a:rPr lang="en-US"/>
              <a:pPr/>
              <a:t>20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E49D79-C0E2-4E41-8543-91012794D407}" type="slidenum">
              <a:rPr lang="en-US"/>
              <a:pPr/>
              <a:t>21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065FF2-4BB2-394B-90E3-165751D8C8B5}" type="slidenum">
              <a:rPr lang="en-US"/>
              <a:pPr/>
              <a:t>22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A3E0A-0484-9C4F-B210-556BBEEC32DC}" type="slidenum">
              <a:rPr lang="en-US"/>
              <a:pPr/>
              <a:t>23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6074F-808E-8046-B589-D9078703D3F3}" type="slidenum">
              <a:rPr lang="en-US"/>
              <a:pPr/>
              <a:t>24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078B0-5E82-6443-A12A-0007CEB4E867}" type="slidenum">
              <a:rPr lang="en-US"/>
              <a:pPr/>
              <a:t>30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B4EFC3-F863-5C4F-ADC0-3591F875B01F}" type="slidenum">
              <a:rPr lang="en-US"/>
              <a:pPr/>
              <a:t>2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F7E2F-B465-7A46-916F-3BFB74939969}" type="slidenum">
              <a:rPr lang="en-US"/>
              <a:pPr/>
              <a:t>37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54082A-0232-1E4C-8804-07906CFA27C7}" type="slidenum">
              <a:rPr lang="en-US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C380F-42ED-B044-B648-13DC10A6F9BF}" type="slidenum">
              <a:rPr lang="en-US"/>
              <a:pPr/>
              <a:t>4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3CFE36-8C86-F048-8799-0B7CFA4BB2FB}" type="slidenum">
              <a:rPr lang="en-US"/>
              <a:pPr/>
              <a:t>5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55BB0-97F4-374F-A71F-161373DB5CE4}" type="slidenum">
              <a:rPr lang="en-US"/>
              <a:pPr/>
              <a:t>6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761D3-C0E3-794E-BA87-7D37EF3F8F2F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8C0CAF-F7E7-4846-9064-9C5BD768C67B}" type="slidenum">
              <a:rPr lang="en-US"/>
              <a:pPr/>
              <a:t>10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DF148-F892-564E-A223-AD5303618BE3}" type="slidenum">
              <a:rPr lang="en-US"/>
              <a:pPr/>
              <a:t>11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3E29B-3A40-A748-871D-4DD8AC748A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BF26B-E5C7-E44E-B06D-69C9A74374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4E31C2-5451-624E-B4C7-ABAFCC3CB6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F5370D-9467-0848-A61B-F98147FB3A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F4F063-C73A-494F-A98B-FC7B245214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C4366-6997-1B4E-B624-FE016B4BB3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B163DB-E388-1C46-955A-21DBAFC3DF0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37BA25-6912-7E48-8691-BB4CD42FFF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088B8-1A38-7948-B961-263A64551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0A789-9497-F043-B956-F3A571C697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0CD59-5D82-6B4C-95E3-206E0862B1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F55C5-D6BD-9548-BCB3-D74F398F65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905D14-F51C-7B4F-A325-FEB3ED945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E1B44-4858-FA42-A9BE-3113AC53A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36D87-4D70-AA46-AE59-6DACD3AD1F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4D9B1A-0C6D-7846-8C60-3A1749246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B6AAF-8272-CE44-9BC6-26C13A2054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DF4000-81A5-8A4E-BE7B-39BF712F9D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9759F-1606-BA49-A67A-0DC90ADAA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58CA0-B1AC-B24A-8DD5-90962B6166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5CA06-86FB-9F49-BDD8-AC63FC74E3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3C545-D4AA-8344-B5D0-42588FA7FE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CE68F-74CE-0D41-BA5F-EE3D30A8D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17A4E-4209-AA44-AB43-E08EEC3712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536B1A-BB7A-E646-B6C0-389C35545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68532-CBF1-F749-9CB9-8BDF4DC30B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00591B-01BC-2946-9BD6-2EDBFF71E4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0BD04C-F37B-F149-AB84-A95348B3ABB7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0"/>
          <p:cNvGrpSpPr>
            <a:grpSpLocks/>
          </p:cNvGrpSpPr>
          <p:nvPr userDrawn="1"/>
        </p:nvGrpSpPr>
        <p:grpSpPr bwMode="auto">
          <a:xfrm>
            <a:off x="7772400" y="5486400"/>
            <a:ext cx="1371600" cy="1371600"/>
            <a:chOff x="4896" y="3456"/>
            <a:chExt cx="864" cy="864"/>
          </a:xfrm>
        </p:grpSpPr>
        <p:pic>
          <p:nvPicPr>
            <p:cNvPr id="1031" name="Picture 11" descr="Triangle--Gray"/>
            <p:cNvPicPr>
              <a:picLocks noChangeAspect="1" noChangeArrowheads="1"/>
            </p:cNvPicPr>
            <p:nvPr userDrawn="1"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4896" y="3456"/>
              <a:ext cx="864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Rectangle 12"/>
            <p:cNvSpPr>
              <a:spLocks noChangeArrowheads="1"/>
            </p:cNvSpPr>
            <p:nvPr userDrawn="1"/>
          </p:nvSpPr>
          <p:spPr bwMode="auto">
            <a:xfrm>
              <a:off x="5006" y="3840"/>
              <a:ext cx="65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>
                  <a:latin typeface="Times New Roman" charset="0"/>
                </a:rPr>
                <a:t>Equilibrium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705838-EB24-8F43-8E3A-2FCC88B812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Text Box 2"/>
          <p:cNvSpPr txBox="1">
            <a:spLocks noChangeArrowheads="1"/>
          </p:cNvSpPr>
          <p:nvPr userDrawn="1"/>
        </p:nvSpPr>
        <p:spPr bwMode="auto">
          <a:xfrm>
            <a:off x="365125" y="6580188"/>
            <a:ext cx="822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rgbClr val="73738C"/>
                </a:solidFill>
              </a:rPr>
              <a:t>© 2015 Pearson Education, Inc.</a:t>
            </a:r>
            <a:endParaRPr lang="en-US" b="1" smtClean="0">
              <a:solidFill>
                <a:srgbClr val="73738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/>
          </p:cNvSpPr>
          <p:nvPr/>
        </p:nvSpPr>
        <p:spPr bwMode="auto">
          <a:xfrm>
            <a:off x="4495800" y="1676400"/>
            <a:ext cx="4572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400" b="1">
                <a:solidFill>
                  <a:srgbClr val="000000"/>
                </a:solidFill>
              </a:rPr>
              <a:t>Chapter 15</a:t>
            </a:r>
            <a:br>
              <a:rPr lang="en-US" sz="3400" b="1">
                <a:solidFill>
                  <a:srgbClr val="000000"/>
                </a:solidFill>
              </a:rPr>
            </a:br>
            <a:r>
              <a:rPr lang="en-US" sz="3400" b="1">
                <a:solidFill>
                  <a:srgbClr val="000000"/>
                </a:solidFill>
              </a:rPr>
              <a:t/>
            </a:r>
            <a:br>
              <a:rPr lang="en-US" sz="3400" b="1">
                <a:solidFill>
                  <a:srgbClr val="000000"/>
                </a:solidFill>
              </a:rPr>
            </a:br>
            <a:r>
              <a:rPr lang="en-US" sz="3600" b="1"/>
              <a:t>Chemical Equilibrium</a:t>
            </a:r>
            <a:endParaRPr lang="en-US" sz="3400" b="1">
              <a:solidFill>
                <a:srgbClr val="000000"/>
              </a:solidFill>
            </a:endParaRPr>
          </a:p>
        </p:txBody>
      </p:sp>
      <p:sp>
        <p:nvSpPr>
          <p:cNvPr id="3075" name="Subtitle 2"/>
          <p:cNvSpPr>
            <a:spLocks/>
          </p:cNvSpPr>
          <p:nvPr/>
        </p:nvSpPr>
        <p:spPr bwMode="auto">
          <a:xfrm>
            <a:off x="4495800" y="5791200"/>
            <a:ext cx="4572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James F. Kirby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Quinnipiac University</a:t>
            </a:r>
          </a:p>
          <a:p>
            <a:pPr algn="ctr" eaLnBrk="1" hangingPunct="1"/>
            <a:r>
              <a:rPr lang="en-US" sz="1800">
                <a:solidFill>
                  <a:srgbClr val="0D0D0D"/>
                </a:solidFill>
              </a:rPr>
              <a:t>Hamden, CT</a:t>
            </a:r>
          </a:p>
        </p:txBody>
      </p:sp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4495800" y="700088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2800">
                <a:solidFill>
                  <a:srgbClr val="000000"/>
                </a:solidFill>
                <a:ea typeface="Arial" charset="0"/>
                <a:cs typeface="Arial" charset="0"/>
              </a:rPr>
              <a:t>Lecture Presentation</a:t>
            </a:r>
          </a:p>
        </p:txBody>
      </p:sp>
      <p:pic>
        <p:nvPicPr>
          <p:cNvPr id="7" name="Picture 1" descr="BROW0417_13_eca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422751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295400"/>
          </a:xfrm>
        </p:spPr>
        <p:txBody>
          <a:bodyPr/>
          <a:lstStyle/>
          <a:p>
            <a:pPr eaLnBrk="1" hangingPunct="1"/>
            <a:r>
              <a:rPr lang="en-US"/>
              <a:t>Equilibrium Can Be Reached from Either Direction</a:t>
            </a:r>
          </a:p>
        </p:txBody>
      </p:sp>
      <p:sp>
        <p:nvSpPr>
          <p:cNvPr id="12291" name="Content Placeholder 1"/>
          <p:cNvSpPr>
            <a:spLocks noGrp="1"/>
          </p:cNvSpPr>
          <p:nvPr>
            <p:ph idx="1"/>
          </p:nvPr>
        </p:nvSpPr>
        <p:spPr>
          <a:xfrm>
            <a:off x="190500" y="1447800"/>
            <a:ext cx="8763000" cy="1981200"/>
          </a:xfrm>
        </p:spPr>
        <p:txBody>
          <a:bodyPr/>
          <a:lstStyle/>
          <a:p>
            <a:r>
              <a:rPr lang="en-US" sz="2800"/>
              <a:t>As you can see, the ratio of [NO</a:t>
            </a:r>
            <a:r>
              <a:rPr lang="en-US" sz="2800" baseline="-25000"/>
              <a:t>2</a:t>
            </a:r>
            <a:r>
              <a:rPr lang="en-US" sz="2800"/>
              <a:t>]</a:t>
            </a:r>
            <a:r>
              <a:rPr lang="en-US" sz="2800" baseline="30000"/>
              <a:t>2</a:t>
            </a:r>
            <a:r>
              <a:rPr lang="en-US" sz="2800"/>
              <a:t> to [N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4</a:t>
            </a:r>
            <a:r>
              <a:rPr lang="en-US" sz="2800"/>
              <a:t>] remains constant at this temperature no matter what the initial concentrations of NO</a:t>
            </a:r>
            <a:r>
              <a:rPr lang="en-US" sz="2800" baseline="-25000"/>
              <a:t>2</a:t>
            </a:r>
            <a:r>
              <a:rPr lang="en-US" sz="2800"/>
              <a:t> and N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4</a:t>
            </a:r>
            <a:r>
              <a:rPr lang="en-US" sz="2800"/>
              <a:t> are.</a:t>
            </a:r>
          </a:p>
        </p:txBody>
      </p:sp>
      <p:pic>
        <p:nvPicPr>
          <p:cNvPr id="6" name="Picture 5" descr="15_01_Table.jpg"/>
          <p:cNvPicPr>
            <a:picLocks noChangeAspect="1"/>
          </p:cNvPicPr>
          <p:nvPr/>
        </p:nvPicPr>
        <p:blipFill>
          <a:blip r:embed="rId3"/>
          <a:srcRect b="6140"/>
          <a:stretch>
            <a:fillRect/>
          </a:stretch>
        </p:blipFill>
        <p:spPr>
          <a:xfrm>
            <a:off x="304800" y="3124200"/>
            <a:ext cx="5317384" cy="1828800"/>
          </a:xfrm>
          <a:prstGeom prst="rect">
            <a:avLst/>
          </a:prstGeom>
        </p:spPr>
      </p:pic>
      <p:pic>
        <p:nvPicPr>
          <p:cNvPr id="7" name="Picture 6" descr="15_05_Figure.jpg"/>
          <p:cNvPicPr>
            <a:picLocks noChangeAspect="1"/>
          </p:cNvPicPr>
          <p:nvPr/>
        </p:nvPicPr>
        <p:blipFill>
          <a:blip r:embed="rId4"/>
          <a:srcRect b="2546"/>
          <a:stretch>
            <a:fillRect/>
          </a:stretch>
        </p:blipFill>
        <p:spPr>
          <a:xfrm>
            <a:off x="5867400" y="2971800"/>
            <a:ext cx="3043366" cy="28346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Magnitude of </a:t>
            </a:r>
            <a:r>
              <a:rPr lang="en-US" i="1"/>
              <a:t>K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371600"/>
            <a:ext cx="4724400" cy="4267200"/>
          </a:xfrm>
        </p:spPr>
        <p:txBody>
          <a:bodyPr/>
          <a:lstStyle/>
          <a:p>
            <a:pPr eaLnBrk="1" hangingPunct="1"/>
            <a:r>
              <a:rPr lang="en-US"/>
              <a:t>If </a:t>
            </a:r>
            <a:r>
              <a:rPr lang="en-US" i="1"/>
              <a:t>K</a:t>
            </a:r>
            <a:r>
              <a:rPr lang="en-US"/>
              <a:t>&gt;&gt;1, the reaction favors products; products predominate at equilibrium.</a:t>
            </a:r>
          </a:p>
          <a:p>
            <a:pPr eaLnBrk="1" hangingPunct="1"/>
            <a:r>
              <a:rPr lang="en-US"/>
              <a:t>If </a:t>
            </a:r>
            <a:r>
              <a:rPr lang="en-US" i="1"/>
              <a:t>K</a:t>
            </a:r>
            <a:r>
              <a:rPr lang="en-US"/>
              <a:t>&lt;&lt;1, the reaction favors reactants; reactants predominate at equilibrium.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0" y="4114800"/>
            <a:ext cx="434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2800"/>
          </a:p>
        </p:txBody>
      </p:sp>
      <p:pic>
        <p:nvPicPr>
          <p:cNvPr id="6" name="Picture 5" descr="15_06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239605" y="1447800"/>
            <a:ext cx="3951395" cy="4419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113"/>
            <a:ext cx="9144000" cy="1371600"/>
          </a:xfrm>
        </p:spPr>
        <p:txBody>
          <a:bodyPr/>
          <a:lstStyle/>
          <a:p>
            <a:pPr eaLnBrk="1" hangingPunct="1"/>
            <a:r>
              <a:rPr lang="en-US"/>
              <a:t>The Direction of the Chemical Equation and </a:t>
            </a:r>
            <a:r>
              <a:rPr lang="en-US" i="1"/>
              <a:t>K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The equilibrium constant of a reaction in the reverse reaction is the reciprocal of the equilibrium constant of the forward reaction:</a:t>
            </a:r>
          </a:p>
        </p:txBody>
      </p:sp>
      <p:grpSp>
        <p:nvGrpSpPr>
          <p:cNvPr id="14340" name="Group 69"/>
          <p:cNvGrpSpPr>
            <a:grpSpLocks/>
          </p:cNvGrpSpPr>
          <p:nvPr/>
        </p:nvGrpSpPr>
        <p:grpSpPr bwMode="auto">
          <a:xfrm>
            <a:off x="4271963" y="3671888"/>
            <a:ext cx="4714875" cy="822325"/>
            <a:chOff x="2836" y="2314"/>
            <a:chExt cx="2970" cy="518"/>
          </a:xfrm>
        </p:grpSpPr>
        <p:sp>
          <p:nvSpPr>
            <p:cNvPr id="14355" name="Rectangle 11"/>
            <p:cNvSpPr>
              <a:spLocks noChangeArrowheads="1"/>
            </p:cNvSpPr>
            <p:nvPr/>
          </p:nvSpPr>
          <p:spPr bwMode="auto">
            <a:xfrm>
              <a:off x="2836" y="2429"/>
              <a:ext cx="29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c</a:t>
              </a:r>
              <a:r>
                <a:rPr lang="en-US" i="1"/>
                <a:t> </a:t>
              </a:r>
              <a:r>
                <a:rPr lang="en-US"/>
                <a:t>= 		  = 0.212 at 100 </a:t>
              </a:r>
              <a:r>
                <a:rPr lang="en-US">
                  <a:sym typeface="Symbol" charset="2"/>
                </a:rPr>
                <a:t>C</a:t>
              </a:r>
              <a:endParaRPr lang="en-US"/>
            </a:p>
          </p:txBody>
        </p:sp>
        <p:grpSp>
          <p:nvGrpSpPr>
            <p:cNvPr id="14356" name="Group 68"/>
            <p:cNvGrpSpPr>
              <a:grpSpLocks/>
            </p:cNvGrpSpPr>
            <p:nvPr/>
          </p:nvGrpSpPr>
          <p:grpSpPr bwMode="auto">
            <a:xfrm>
              <a:off x="3370" y="2314"/>
              <a:ext cx="768" cy="518"/>
              <a:chOff x="3370" y="2314"/>
              <a:chExt cx="768" cy="518"/>
            </a:xfrm>
          </p:grpSpPr>
          <p:sp>
            <p:nvSpPr>
              <p:cNvPr id="14357" name="Rectangle 12"/>
              <p:cNvSpPr>
                <a:spLocks noChangeArrowheads="1"/>
              </p:cNvSpPr>
              <p:nvPr/>
            </p:nvSpPr>
            <p:spPr bwMode="auto">
              <a:xfrm>
                <a:off x="3393" y="2314"/>
                <a:ext cx="65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/>
                  <a:t>[NO</a:t>
                </a:r>
                <a:r>
                  <a:rPr lang="en-US" baseline="-25000"/>
                  <a:t>2</a:t>
                </a:r>
                <a:r>
                  <a:rPr lang="en-US"/>
                  <a:t>]</a:t>
                </a:r>
                <a:r>
                  <a:rPr lang="en-US" baseline="30000"/>
                  <a:t>2</a:t>
                </a:r>
                <a:endParaRPr lang="en-US"/>
              </a:p>
              <a:p>
                <a:pPr algn="ctr"/>
                <a:r>
                  <a:rPr lang="en-US"/>
                  <a:t>[N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4</a:t>
                </a:r>
                <a:r>
                  <a:rPr lang="en-US"/>
                  <a:t>]</a:t>
                </a:r>
              </a:p>
            </p:txBody>
          </p:sp>
          <p:sp>
            <p:nvSpPr>
              <p:cNvPr id="14358" name="Line 13"/>
              <p:cNvSpPr>
                <a:spLocks noChangeShapeType="1"/>
              </p:cNvSpPr>
              <p:nvPr/>
            </p:nvSpPr>
            <p:spPr bwMode="auto">
              <a:xfrm>
                <a:off x="3370" y="2594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341" name="Group 71"/>
          <p:cNvGrpSpPr>
            <a:grpSpLocks/>
          </p:cNvGrpSpPr>
          <p:nvPr/>
        </p:nvGrpSpPr>
        <p:grpSpPr bwMode="auto">
          <a:xfrm>
            <a:off x="4356100" y="4676775"/>
            <a:ext cx="4545013" cy="822325"/>
            <a:chOff x="2928" y="2928"/>
            <a:chExt cx="2863" cy="518"/>
          </a:xfrm>
        </p:grpSpPr>
        <p:sp>
          <p:nvSpPr>
            <p:cNvPr id="14351" name="Rectangle 18"/>
            <p:cNvSpPr>
              <a:spLocks noChangeArrowheads="1"/>
            </p:cNvSpPr>
            <p:nvPr/>
          </p:nvSpPr>
          <p:spPr bwMode="auto">
            <a:xfrm>
              <a:off x="2928" y="3043"/>
              <a:ext cx="286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c</a:t>
              </a:r>
              <a:r>
                <a:rPr lang="en-US"/>
                <a:t> = 		  = 4.72 at 100 </a:t>
              </a:r>
              <a:r>
                <a:rPr lang="en-US">
                  <a:sym typeface="Symbol" charset="2"/>
                </a:rPr>
                <a:t>C</a:t>
              </a:r>
              <a:endParaRPr lang="en-US"/>
            </a:p>
          </p:txBody>
        </p:sp>
        <p:grpSp>
          <p:nvGrpSpPr>
            <p:cNvPr id="14352" name="Group 70"/>
            <p:cNvGrpSpPr>
              <a:grpSpLocks/>
            </p:cNvGrpSpPr>
            <p:nvPr/>
          </p:nvGrpSpPr>
          <p:grpSpPr bwMode="auto">
            <a:xfrm>
              <a:off x="3408" y="2928"/>
              <a:ext cx="768" cy="518"/>
              <a:chOff x="3408" y="2928"/>
              <a:chExt cx="768" cy="518"/>
            </a:xfrm>
          </p:grpSpPr>
          <p:sp>
            <p:nvSpPr>
              <p:cNvPr id="14353" name="Rectangle 20"/>
              <p:cNvSpPr>
                <a:spLocks noChangeArrowheads="1"/>
              </p:cNvSpPr>
              <p:nvPr/>
            </p:nvSpPr>
            <p:spPr bwMode="auto">
              <a:xfrm>
                <a:off x="3485" y="2928"/>
                <a:ext cx="65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/>
                  <a:t>[N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4</a:t>
                </a:r>
                <a:r>
                  <a:rPr lang="en-US"/>
                  <a:t>]</a:t>
                </a:r>
              </a:p>
              <a:p>
                <a:pPr algn="ctr"/>
                <a:r>
                  <a:rPr lang="en-US"/>
                  <a:t>[NO</a:t>
                </a:r>
                <a:r>
                  <a:rPr lang="en-US" baseline="-25000"/>
                  <a:t>2</a:t>
                </a:r>
                <a:r>
                  <a:rPr lang="en-US"/>
                  <a:t>]</a:t>
                </a:r>
                <a:r>
                  <a:rPr lang="en-US" baseline="30000"/>
                  <a:t>2</a:t>
                </a:r>
                <a:endParaRPr lang="en-US"/>
              </a:p>
            </p:txBody>
          </p:sp>
          <p:sp>
            <p:nvSpPr>
              <p:cNvPr id="14354" name="Line 21"/>
              <p:cNvSpPr>
                <a:spLocks noChangeShapeType="1"/>
              </p:cNvSpPr>
              <p:nvPr/>
            </p:nvSpPr>
            <p:spPr bwMode="auto">
              <a:xfrm>
                <a:off x="3408" y="3205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342" name="Group 65"/>
          <p:cNvGrpSpPr>
            <a:grpSpLocks/>
          </p:cNvGrpSpPr>
          <p:nvPr/>
        </p:nvGrpSpPr>
        <p:grpSpPr bwMode="auto">
          <a:xfrm>
            <a:off x="457200" y="4800600"/>
            <a:ext cx="3200400" cy="519113"/>
            <a:chOff x="-6" y="3024"/>
            <a:chExt cx="2775" cy="327"/>
          </a:xfrm>
        </p:grpSpPr>
        <p:sp>
          <p:nvSpPr>
            <p:cNvPr id="14349" name="Rectangle 56"/>
            <p:cNvSpPr>
              <a:spLocks noChangeArrowheads="1"/>
            </p:cNvSpPr>
            <p:nvPr/>
          </p:nvSpPr>
          <p:spPr bwMode="auto">
            <a:xfrm>
              <a:off x="1872" y="3024"/>
              <a:ext cx="89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N</a:t>
              </a:r>
              <a:r>
                <a:rPr lang="en-US" sz="2800" baseline="-25000"/>
                <a:t>2</a:t>
              </a:r>
              <a:r>
                <a:rPr lang="en-US" sz="2800"/>
                <a:t>O</a:t>
              </a:r>
              <a:r>
                <a:rPr lang="en-US" sz="2800" baseline="-25000"/>
                <a:t>4</a:t>
              </a:r>
              <a:r>
                <a:rPr lang="en-US" sz="2800"/>
                <a:t>(</a:t>
              </a:r>
              <a:r>
                <a:rPr lang="en-US" sz="2800" i="1"/>
                <a:t>g</a:t>
              </a:r>
              <a:r>
                <a:rPr lang="en-US" sz="2800"/>
                <a:t>)</a:t>
              </a:r>
            </a:p>
          </p:txBody>
        </p:sp>
        <p:sp>
          <p:nvSpPr>
            <p:cNvPr id="14350" name="Rectangle 58"/>
            <p:cNvSpPr>
              <a:spLocks noChangeArrowheads="1"/>
            </p:cNvSpPr>
            <p:nvPr/>
          </p:nvSpPr>
          <p:spPr bwMode="auto">
            <a:xfrm>
              <a:off x="-6" y="3024"/>
              <a:ext cx="150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2 NO</a:t>
              </a:r>
              <a:r>
                <a:rPr lang="en-US" sz="2800" baseline="-25000"/>
                <a:t>2</a:t>
              </a:r>
              <a:r>
                <a:rPr lang="en-US" sz="2800"/>
                <a:t>(</a:t>
              </a:r>
              <a:r>
                <a:rPr lang="en-US" sz="2800" i="1"/>
                <a:t>g</a:t>
              </a:r>
              <a:r>
                <a:rPr lang="en-US" sz="2800"/>
                <a:t>)  </a:t>
              </a:r>
            </a:p>
          </p:txBody>
        </p:sp>
      </p:grpSp>
      <p:grpSp>
        <p:nvGrpSpPr>
          <p:cNvPr id="14343" name="Group 67"/>
          <p:cNvGrpSpPr>
            <a:grpSpLocks/>
          </p:cNvGrpSpPr>
          <p:nvPr/>
        </p:nvGrpSpPr>
        <p:grpSpPr bwMode="auto">
          <a:xfrm>
            <a:off x="457200" y="3824288"/>
            <a:ext cx="3578225" cy="525462"/>
            <a:chOff x="288" y="2409"/>
            <a:chExt cx="2254" cy="331"/>
          </a:xfrm>
        </p:grpSpPr>
        <p:sp>
          <p:nvSpPr>
            <p:cNvPr id="14347" name="Rectangle 50"/>
            <p:cNvSpPr>
              <a:spLocks noChangeArrowheads="1"/>
            </p:cNvSpPr>
            <p:nvPr/>
          </p:nvSpPr>
          <p:spPr bwMode="auto">
            <a:xfrm>
              <a:off x="288" y="2409"/>
              <a:ext cx="1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N</a:t>
              </a:r>
              <a:r>
                <a:rPr lang="en-US" sz="2800" baseline="-25000"/>
                <a:t>2</a:t>
              </a:r>
              <a:r>
                <a:rPr lang="en-US" sz="2800"/>
                <a:t>O</a:t>
              </a:r>
              <a:r>
                <a:rPr lang="en-US" sz="2800" baseline="-25000"/>
                <a:t>4</a:t>
              </a:r>
              <a:r>
                <a:rPr lang="en-US" sz="2800"/>
                <a:t>(</a:t>
              </a:r>
              <a:r>
                <a:rPr lang="en-US" sz="2800" i="1"/>
                <a:t>g</a:t>
              </a:r>
              <a:r>
                <a:rPr lang="en-US" sz="2800"/>
                <a:t>)  </a:t>
              </a:r>
            </a:p>
          </p:txBody>
        </p:sp>
        <p:sp>
          <p:nvSpPr>
            <p:cNvPr id="14348" name="Rectangle 52"/>
            <p:cNvSpPr>
              <a:spLocks noChangeArrowheads="1"/>
            </p:cNvSpPr>
            <p:nvPr/>
          </p:nvSpPr>
          <p:spPr bwMode="auto">
            <a:xfrm>
              <a:off x="1536" y="2410"/>
              <a:ext cx="100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2 NO</a:t>
              </a:r>
              <a:r>
                <a:rPr lang="en-US" sz="2800" baseline="-25000"/>
                <a:t>2</a:t>
              </a:r>
              <a:r>
                <a:rPr lang="en-US" sz="2800"/>
                <a:t>(</a:t>
              </a:r>
              <a:r>
                <a:rPr lang="en-US" sz="2800" i="1"/>
                <a:t>g</a:t>
              </a:r>
              <a:r>
                <a:rPr lang="en-US" sz="2800"/>
                <a:t>)</a:t>
              </a:r>
            </a:p>
          </p:txBody>
        </p:sp>
      </p:grpSp>
      <p:sp>
        <p:nvSpPr>
          <p:cNvPr id="14345" name="Rectangle 1"/>
          <p:cNvSpPr>
            <a:spLocks noChangeArrowheads="1"/>
          </p:cNvSpPr>
          <p:nvPr/>
        </p:nvSpPr>
        <p:spPr bwMode="auto">
          <a:xfrm>
            <a:off x="1957388" y="3881438"/>
            <a:ext cx="442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⇌</a:t>
            </a:r>
          </a:p>
        </p:txBody>
      </p:sp>
      <p:sp>
        <p:nvSpPr>
          <p:cNvPr id="14346" name="Rectangle 2"/>
          <p:cNvSpPr>
            <a:spLocks noChangeArrowheads="1"/>
          </p:cNvSpPr>
          <p:nvPr/>
        </p:nvSpPr>
        <p:spPr bwMode="auto">
          <a:xfrm>
            <a:off x="2097088" y="4800600"/>
            <a:ext cx="442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413" y="0"/>
            <a:ext cx="7418387" cy="1295400"/>
          </a:xfrm>
        </p:spPr>
        <p:txBody>
          <a:bodyPr/>
          <a:lstStyle/>
          <a:p>
            <a:pPr eaLnBrk="1" hangingPunct="1"/>
            <a:r>
              <a:rPr lang="en-US"/>
              <a:t>Stoichiometry and Equilibrium Constants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43975" cy="213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To find the new equilibrium constant of a reaction when the equation has been multiplied by a number, simply raise the original equilibrium constant to that power. Here, the stoichiometry is doubled; the constant is the squared!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4044950" y="4384675"/>
            <a:ext cx="4714875" cy="822325"/>
            <a:chOff x="2836" y="2314"/>
            <a:chExt cx="2970" cy="518"/>
          </a:xfrm>
        </p:grpSpPr>
        <p:sp>
          <p:nvSpPr>
            <p:cNvPr id="15379" name="Rectangle 5"/>
            <p:cNvSpPr>
              <a:spLocks noChangeArrowheads="1"/>
            </p:cNvSpPr>
            <p:nvPr/>
          </p:nvSpPr>
          <p:spPr bwMode="auto">
            <a:xfrm>
              <a:off x="2836" y="2429"/>
              <a:ext cx="297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c</a:t>
              </a:r>
              <a:r>
                <a:rPr lang="en-US"/>
                <a:t> = 		  = 0.212 at 100 </a:t>
              </a:r>
              <a:r>
                <a:rPr lang="en-US">
                  <a:sym typeface="Symbol" charset="2"/>
                </a:rPr>
                <a:t>C</a:t>
              </a:r>
              <a:endParaRPr lang="en-US"/>
            </a:p>
          </p:txBody>
        </p:sp>
        <p:grpSp>
          <p:nvGrpSpPr>
            <p:cNvPr id="15380" name="Group 6"/>
            <p:cNvGrpSpPr>
              <a:grpSpLocks/>
            </p:cNvGrpSpPr>
            <p:nvPr/>
          </p:nvGrpSpPr>
          <p:grpSpPr bwMode="auto">
            <a:xfrm>
              <a:off x="3316" y="2314"/>
              <a:ext cx="768" cy="518"/>
              <a:chOff x="3316" y="2314"/>
              <a:chExt cx="768" cy="518"/>
            </a:xfrm>
          </p:grpSpPr>
          <p:sp>
            <p:nvSpPr>
              <p:cNvPr id="15381" name="Rectangle 7"/>
              <p:cNvSpPr>
                <a:spLocks noChangeArrowheads="1"/>
              </p:cNvSpPr>
              <p:nvPr/>
            </p:nvSpPr>
            <p:spPr bwMode="auto">
              <a:xfrm>
                <a:off x="3393" y="2314"/>
                <a:ext cx="653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/>
                  <a:t>[NO</a:t>
                </a:r>
                <a:r>
                  <a:rPr lang="en-US" baseline="-25000"/>
                  <a:t>2</a:t>
                </a:r>
                <a:r>
                  <a:rPr lang="en-US"/>
                  <a:t>]</a:t>
                </a:r>
                <a:r>
                  <a:rPr lang="en-US" baseline="30000"/>
                  <a:t>2</a:t>
                </a:r>
                <a:endParaRPr lang="en-US"/>
              </a:p>
              <a:p>
                <a:pPr algn="ctr"/>
                <a:r>
                  <a:rPr lang="en-US"/>
                  <a:t>[N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4</a:t>
                </a:r>
                <a:r>
                  <a:rPr lang="en-US"/>
                  <a:t>]</a:t>
                </a:r>
              </a:p>
            </p:txBody>
          </p:sp>
          <p:sp>
            <p:nvSpPr>
              <p:cNvPr id="15382" name="Line 8"/>
              <p:cNvSpPr>
                <a:spLocks noChangeShapeType="1"/>
              </p:cNvSpPr>
              <p:nvPr/>
            </p:nvSpPr>
            <p:spPr bwMode="auto">
              <a:xfrm>
                <a:off x="3316" y="2591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365" name="Group 9"/>
          <p:cNvGrpSpPr>
            <a:grpSpLocks/>
          </p:cNvGrpSpPr>
          <p:nvPr/>
        </p:nvGrpSpPr>
        <p:grpSpPr bwMode="auto">
          <a:xfrm>
            <a:off x="4059238" y="5224463"/>
            <a:ext cx="5030787" cy="822325"/>
            <a:chOff x="2928" y="2928"/>
            <a:chExt cx="3117" cy="518"/>
          </a:xfrm>
        </p:grpSpPr>
        <p:sp>
          <p:nvSpPr>
            <p:cNvPr id="15375" name="Rectangle 10"/>
            <p:cNvSpPr>
              <a:spLocks noChangeArrowheads="1"/>
            </p:cNvSpPr>
            <p:nvPr/>
          </p:nvSpPr>
          <p:spPr bwMode="auto">
            <a:xfrm>
              <a:off x="2928" y="3043"/>
              <a:ext cx="31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i="1"/>
                <a:t>K</a:t>
              </a:r>
              <a:r>
                <a:rPr lang="en-US" i="1" baseline="-25000"/>
                <a:t>c</a:t>
              </a:r>
              <a:r>
                <a:rPr lang="en-US"/>
                <a:t> = 		  = (0.212)</a:t>
              </a:r>
              <a:r>
                <a:rPr lang="en-US" baseline="30000"/>
                <a:t>2</a:t>
              </a:r>
              <a:r>
                <a:rPr lang="en-US"/>
                <a:t> at 100 </a:t>
              </a:r>
              <a:r>
                <a:rPr lang="en-US">
                  <a:sym typeface="Symbol" charset="2"/>
                </a:rPr>
                <a:t>C</a:t>
              </a:r>
              <a:endParaRPr lang="en-US"/>
            </a:p>
          </p:txBody>
        </p:sp>
        <p:grpSp>
          <p:nvGrpSpPr>
            <p:cNvPr id="15376" name="Group 11"/>
            <p:cNvGrpSpPr>
              <a:grpSpLocks/>
            </p:cNvGrpSpPr>
            <p:nvPr/>
          </p:nvGrpSpPr>
          <p:grpSpPr bwMode="auto">
            <a:xfrm>
              <a:off x="3408" y="2928"/>
              <a:ext cx="768" cy="518"/>
              <a:chOff x="3408" y="2928"/>
              <a:chExt cx="768" cy="518"/>
            </a:xfrm>
          </p:grpSpPr>
          <p:sp>
            <p:nvSpPr>
              <p:cNvPr id="15377" name="Rectangle 12"/>
              <p:cNvSpPr>
                <a:spLocks noChangeArrowheads="1"/>
              </p:cNvSpPr>
              <p:nvPr/>
            </p:nvSpPr>
            <p:spPr bwMode="auto">
              <a:xfrm>
                <a:off x="3457" y="2928"/>
                <a:ext cx="712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/>
                  <a:t>[NO</a:t>
                </a:r>
                <a:r>
                  <a:rPr lang="en-US" baseline="-25000"/>
                  <a:t>2</a:t>
                </a:r>
                <a:r>
                  <a:rPr lang="en-US"/>
                  <a:t>]</a:t>
                </a:r>
                <a:r>
                  <a:rPr lang="en-US" baseline="30000"/>
                  <a:t>4</a:t>
                </a:r>
                <a:endParaRPr lang="en-US"/>
              </a:p>
              <a:p>
                <a:pPr algn="ctr"/>
                <a:r>
                  <a:rPr lang="en-US"/>
                  <a:t>[N</a:t>
                </a:r>
                <a:r>
                  <a:rPr lang="en-US" baseline="-25000"/>
                  <a:t>2</a:t>
                </a:r>
                <a:r>
                  <a:rPr lang="en-US"/>
                  <a:t>O</a:t>
                </a:r>
                <a:r>
                  <a:rPr lang="en-US" baseline="-25000"/>
                  <a:t>4</a:t>
                </a:r>
                <a:r>
                  <a:rPr lang="en-US"/>
                  <a:t>]</a:t>
                </a:r>
                <a:r>
                  <a:rPr lang="en-US" baseline="30000"/>
                  <a:t>2</a:t>
                </a:r>
                <a:endParaRPr lang="en-US"/>
              </a:p>
            </p:txBody>
          </p:sp>
          <p:sp>
            <p:nvSpPr>
              <p:cNvPr id="15378" name="Line 13"/>
              <p:cNvSpPr>
                <a:spLocks noChangeShapeType="1"/>
              </p:cNvSpPr>
              <p:nvPr/>
            </p:nvSpPr>
            <p:spPr bwMode="auto">
              <a:xfrm>
                <a:off x="3408" y="3205"/>
                <a:ext cx="76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5366" name="Group 22"/>
          <p:cNvGrpSpPr>
            <a:grpSpLocks/>
          </p:cNvGrpSpPr>
          <p:nvPr/>
        </p:nvGrpSpPr>
        <p:grpSpPr bwMode="auto">
          <a:xfrm>
            <a:off x="412750" y="5376863"/>
            <a:ext cx="3706813" cy="523875"/>
            <a:chOff x="48" y="3024"/>
            <a:chExt cx="3047" cy="330"/>
          </a:xfrm>
        </p:grpSpPr>
        <p:sp>
          <p:nvSpPr>
            <p:cNvPr id="15373" name="Rectangle 15"/>
            <p:cNvSpPr>
              <a:spLocks noChangeArrowheads="1"/>
            </p:cNvSpPr>
            <p:nvPr/>
          </p:nvSpPr>
          <p:spPr bwMode="auto">
            <a:xfrm>
              <a:off x="1782" y="3024"/>
              <a:ext cx="131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4 NO</a:t>
              </a:r>
              <a:r>
                <a:rPr lang="en-US" sz="2800" baseline="-25000"/>
                <a:t>2</a:t>
              </a:r>
              <a:r>
                <a:rPr lang="en-US" sz="2800"/>
                <a:t>(</a:t>
              </a:r>
              <a:r>
                <a:rPr lang="en-US" sz="2800" i="1"/>
                <a:t>g</a:t>
              </a:r>
              <a:r>
                <a:rPr lang="en-US" sz="2800"/>
                <a:t>)</a:t>
              </a:r>
            </a:p>
          </p:txBody>
        </p:sp>
        <p:sp>
          <p:nvSpPr>
            <p:cNvPr id="15374" name="Rectangle 16"/>
            <p:cNvSpPr>
              <a:spLocks noChangeArrowheads="1"/>
            </p:cNvSpPr>
            <p:nvPr/>
          </p:nvSpPr>
          <p:spPr bwMode="auto">
            <a:xfrm>
              <a:off x="48" y="3024"/>
              <a:ext cx="142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2 N</a:t>
              </a:r>
              <a:r>
                <a:rPr lang="en-US" sz="2800" baseline="-25000"/>
                <a:t>2</a:t>
              </a:r>
              <a:r>
                <a:rPr lang="en-US" sz="2800"/>
                <a:t>O</a:t>
              </a:r>
              <a:r>
                <a:rPr lang="en-US" sz="2800" baseline="-25000"/>
                <a:t>4</a:t>
              </a:r>
              <a:r>
                <a:rPr lang="en-US" sz="2800"/>
                <a:t>(</a:t>
              </a:r>
              <a:r>
                <a:rPr lang="en-US" sz="2800" i="1"/>
                <a:t>g</a:t>
              </a:r>
              <a:r>
                <a:rPr lang="en-US" sz="2800"/>
                <a:t>)</a:t>
              </a:r>
            </a:p>
          </p:txBody>
        </p:sp>
      </p:grpSp>
      <p:grpSp>
        <p:nvGrpSpPr>
          <p:cNvPr id="15367" name="Group 18"/>
          <p:cNvGrpSpPr>
            <a:grpSpLocks/>
          </p:cNvGrpSpPr>
          <p:nvPr/>
        </p:nvGrpSpPr>
        <p:grpSpPr bwMode="auto">
          <a:xfrm>
            <a:off x="412750" y="4535488"/>
            <a:ext cx="3632200" cy="523875"/>
            <a:chOff x="0" y="2409"/>
            <a:chExt cx="2288" cy="330"/>
          </a:xfrm>
        </p:grpSpPr>
        <p:sp>
          <p:nvSpPr>
            <p:cNvPr id="15371" name="Rectangle 19"/>
            <p:cNvSpPr>
              <a:spLocks noChangeArrowheads="1"/>
            </p:cNvSpPr>
            <p:nvPr/>
          </p:nvSpPr>
          <p:spPr bwMode="auto">
            <a:xfrm>
              <a:off x="0" y="2409"/>
              <a:ext cx="153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N</a:t>
              </a:r>
              <a:r>
                <a:rPr lang="en-US" sz="2800" baseline="-25000"/>
                <a:t>2</a:t>
              </a:r>
              <a:r>
                <a:rPr lang="en-US" sz="2800"/>
                <a:t>O</a:t>
              </a:r>
              <a:r>
                <a:rPr lang="en-US" sz="2800" baseline="-25000"/>
                <a:t>4</a:t>
              </a:r>
              <a:r>
                <a:rPr lang="en-US" sz="2800"/>
                <a:t>(</a:t>
              </a:r>
              <a:r>
                <a:rPr lang="en-US" sz="2800" i="1"/>
                <a:t>g</a:t>
              </a:r>
              <a:r>
                <a:rPr lang="en-US" sz="2800"/>
                <a:t>) </a:t>
              </a:r>
            </a:p>
          </p:txBody>
        </p:sp>
        <p:sp>
          <p:nvSpPr>
            <p:cNvPr id="15372" name="Rectangle 20"/>
            <p:cNvSpPr>
              <a:spLocks noChangeArrowheads="1"/>
            </p:cNvSpPr>
            <p:nvPr/>
          </p:nvSpPr>
          <p:spPr bwMode="auto">
            <a:xfrm>
              <a:off x="1186" y="2409"/>
              <a:ext cx="110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800"/>
                <a:t>2 NO</a:t>
              </a:r>
              <a:r>
                <a:rPr lang="en-US" sz="2800" baseline="-25000"/>
                <a:t>2</a:t>
              </a:r>
              <a:r>
                <a:rPr lang="en-US" sz="2800"/>
                <a:t>(</a:t>
              </a:r>
              <a:r>
                <a:rPr lang="en-US" sz="2800" i="1"/>
                <a:t>g</a:t>
              </a:r>
              <a:r>
                <a:rPr lang="en-US" sz="2800"/>
                <a:t>)</a:t>
              </a:r>
            </a:p>
          </p:txBody>
        </p:sp>
      </p:grpSp>
      <p:sp>
        <p:nvSpPr>
          <p:cNvPr id="15369" name="Rectangle 1"/>
          <p:cNvSpPr>
            <a:spLocks noChangeArrowheads="1"/>
          </p:cNvSpPr>
          <p:nvPr/>
        </p:nvSpPr>
        <p:spPr bwMode="auto">
          <a:xfrm>
            <a:off x="1852613" y="4535488"/>
            <a:ext cx="4429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⇌</a:t>
            </a:r>
          </a:p>
        </p:txBody>
      </p:sp>
      <p:sp>
        <p:nvSpPr>
          <p:cNvPr id="15370" name="Rectangle 2"/>
          <p:cNvSpPr>
            <a:spLocks noChangeArrowheads="1"/>
          </p:cNvSpPr>
          <p:nvPr/>
        </p:nvSpPr>
        <p:spPr bwMode="auto">
          <a:xfrm>
            <a:off x="2079625" y="5407025"/>
            <a:ext cx="4429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⇌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Consecutive Equilibria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924800" cy="5943600"/>
          </a:xfrm>
        </p:spPr>
        <p:txBody>
          <a:bodyPr/>
          <a:lstStyle/>
          <a:p>
            <a:pPr eaLnBrk="1" hangingPunct="1"/>
            <a:r>
              <a:rPr lang="en-US" sz="2800"/>
              <a:t>When two consecutive equilibria occur, the equations can be added to give a single equilibrium.</a:t>
            </a:r>
          </a:p>
          <a:p>
            <a:pPr eaLnBrk="1" hangingPunct="1"/>
            <a:r>
              <a:rPr lang="en-US" sz="2800"/>
              <a:t>The equilibrium constant of the new reaction is the </a:t>
            </a:r>
            <a:r>
              <a:rPr lang="en-US" sz="2800" i="1"/>
              <a:t>product</a:t>
            </a:r>
            <a:r>
              <a:rPr lang="en-US" sz="2800"/>
              <a:t> of the two constants:</a:t>
            </a:r>
          </a:p>
          <a:p>
            <a:pPr eaLnBrk="1" hangingPunct="1">
              <a:buFontTx/>
              <a:buNone/>
            </a:pPr>
            <a:r>
              <a:rPr lang="en-US" sz="2800"/>
              <a:t>	</a:t>
            </a:r>
            <a:r>
              <a:rPr lang="en-US" sz="2800" i="1"/>
              <a:t>K</a:t>
            </a:r>
            <a:r>
              <a:rPr lang="en-US" sz="2800" baseline="-25000"/>
              <a:t>3</a:t>
            </a:r>
            <a:r>
              <a:rPr lang="en-US" sz="2800"/>
              <a:t>  =  </a:t>
            </a:r>
            <a:r>
              <a:rPr lang="en-US" sz="2800" i="1" smtClean="0"/>
              <a:t>K</a:t>
            </a:r>
            <a:r>
              <a:rPr lang="en-US" sz="2800" baseline="-25000" smtClean="0"/>
              <a:t>1 </a:t>
            </a:r>
            <a:r>
              <a:rPr lang="en-US" sz="2800" smtClean="0"/>
              <a:t>× </a:t>
            </a:r>
            <a:r>
              <a:rPr lang="en-US" sz="2800" i="1" smtClean="0"/>
              <a:t>K</a:t>
            </a:r>
            <a:r>
              <a:rPr lang="en-US" sz="2800" baseline="-25000" smtClean="0"/>
              <a:t>2</a:t>
            </a:r>
            <a:endParaRPr lang="en-US" sz="2800"/>
          </a:p>
          <a:p>
            <a:pPr eaLnBrk="1" hangingPunct="1"/>
            <a:r>
              <a:rPr lang="en-US" sz="2800"/>
              <a:t>Example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2 NOBr ⇌ 2 NO + Br</a:t>
            </a:r>
            <a:r>
              <a:rPr lang="en-US" sz="2800" baseline="-25000"/>
              <a:t>2</a:t>
            </a:r>
            <a:r>
              <a:rPr lang="en-US" sz="2800"/>
              <a:t>	</a:t>
            </a:r>
            <a:r>
              <a:rPr lang="en-US" sz="2800" i="1"/>
              <a:t>K</a:t>
            </a:r>
            <a:r>
              <a:rPr lang="en-US" sz="2800" baseline="-25000"/>
              <a:t>1</a:t>
            </a:r>
            <a:r>
              <a:rPr lang="en-US" sz="2800"/>
              <a:t> = 0.014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Br</a:t>
            </a:r>
            <a:r>
              <a:rPr lang="en-US" sz="2800" baseline="-25000"/>
              <a:t>2</a:t>
            </a:r>
            <a:r>
              <a:rPr lang="en-US" sz="2800"/>
              <a:t> + Cl</a:t>
            </a:r>
            <a:r>
              <a:rPr lang="en-US" sz="2800" baseline="-25000"/>
              <a:t>2</a:t>
            </a:r>
            <a:r>
              <a:rPr lang="en-US" sz="2800"/>
              <a:t> ⇌ 2 BrCl		</a:t>
            </a:r>
            <a:r>
              <a:rPr lang="en-US" sz="2800" i="1"/>
              <a:t>K</a:t>
            </a:r>
            <a:r>
              <a:rPr lang="en-US" sz="2800" baseline="-25000"/>
              <a:t>2</a:t>
            </a:r>
            <a:r>
              <a:rPr lang="en-US" sz="2800"/>
              <a:t> = 7.2</a:t>
            </a:r>
          </a:p>
          <a:p>
            <a:pPr eaLnBrk="1" hangingPunct="1">
              <a:buFont typeface="Wingdings" charset="2"/>
              <a:buChar char="Ø"/>
            </a:pPr>
            <a:r>
              <a:rPr lang="en-US" sz="2800"/>
              <a:t>2 NOBr + Cl</a:t>
            </a:r>
            <a:r>
              <a:rPr lang="en-US" sz="2800" baseline="-25000"/>
              <a:t>2</a:t>
            </a:r>
            <a:r>
              <a:rPr lang="en-US" sz="2800"/>
              <a:t> ⇌ 2 NO + 2 BrCl</a:t>
            </a:r>
          </a:p>
          <a:p>
            <a:pPr eaLnBrk="1" hangingPunct="1">
              <a:buFontTx/>
              <a:buNone/>
            </a:pPr>
            <a:r>
              <a:rPr lang="en-US" sz="2800"/>
              <a:t>	</a:t>
            </a:r>
            <a:r>
              <a:rPr lang="en-US" sz="2800" i="1"/>
              <a:t>K</a:t>
            </a:r>
            <a:r>
              <a:rPr lang="en-US" sz="2800" baseline="-25000"/>
              <a:t>3</a:t>
            </a:r>
            <a:r>
              <a:rPr lang="en-US" sz="2800"/>
              <a:t>  =  </a:t>
            </a:r>
            <a:r>
              <a:rPr lang="en-US" sz="2800" i="1"/>
              <a:t>K</a:t>
            </a:r>
            <a:r>
              <a:rPr lang="en-US" sz="2800" baseline="-25000"/>
              <a:t>1</a:t>
            </a:r>
            <a:r>
              <a:rPr lang="en-US" sz="2800"/>
              <a:t> × </a:t>
            </a:r>
            <a:r>
              <a:rPr lang="en-US" sz="2800" i="1"/>
              <a:t>K</a:t>
            </a:r>
            <a:r>
              <a:rPr lang="en-US" sz="2800" baseline="-25000"/>
              <a:t>2</a:t>
            </a:r>
            <a:r>
              <a:rPr lang="en-US" sz="2800"/>
              <a:t>  =  0.014 × 7.2  =  0.10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/>
              <a:t>Homogeneous vs. Heterogeneous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543800" cy="4495800"/>
          </a:xfrm>
        </p:spPr>
        <p:txBody>
          <a:bodyPr/>
          <a:lstStyle/>
          <a:p>
            <a:r>
              <a:rPr lang="en-US" b="1"/>
              <a:t>Homogeneous equilibria</a:t>
            </a:r>
            <a:r>
              <a:rPr lang="en-US"/>
              <a:t> occur when all reactants and products are in the same phase.</a:t>
            </a:r>
          </a:p>
          <a:p>
            <a:r>
              <a:rPr lang="en-US" b="1"/>
              <a:t>Heterogeneous equilibria</a:t>
            </a:r>
            <a:r>
              <a:rPr lang="en-US"/>
              <a:t> occur when something in the equilibrium is in a different phase.</a:t>
            </a:r>
          </a:p>
          <a:p>
            <a:r>
              <a:rPr lang="en-US"/>
              <a:t>The value used for the concentration of a pure substance is always 1.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txBody>
          <a:bodyPr/>
          <a:lstStyle/>
          <a:p>
            <a:r>
              <a:rPr lang="en-US"/>
              <a:t>The Decomposition of CaCO</a:t>
            </a:r>
            <a:r>
              <a:rPr lang="en-US" baseline="-25000"/>
              <a:t>3</a:t>
            </a:r>
            <a:r>
              <a:rPr lang="en-US"/>
              <a:t>—</a:t>
            </a:r>
            <a:br>
              <a:rPr lang="en-US"/>
            </a:br>
            <a:r>
              <a:rPr lang="en-US"/>
              <a:t>A Heterogeneous Equilibrium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772400" cy="2743200"/>
          </a:xfrm>
        </p:spPr>
        <p:txBody>
          <a:bodyPr/>
          <a:lstStyle/>
          <a:p>
            <a:r>
              <a:rPr lang="en-US" dirty="0"/>
              <a:t>The equation for the reaction is</a:t>
            </a:r>
          </a:p>
          <a:p>
            <a:pPr>
              <a:buFontTx/>
              <a:buNone/>
            </a:pPr>
            <a:r>
              <a:rPr lang="en-US" dirty="0"/>
              <a:t>	CaCO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/>
              <a:t>s</a:t>
            </a:r>
            <a:r>
              <a:rPr lang="en-US" dirty="0"/>
              <a:t>) </a:t>
            </a:r>
            <a:r>
              <a:rPr lang="en-US"/>
              <a:t>⇌ </a:t>
            </a:r>
            <a:r>
              <a:rPr lang="en-US" smtClean="0"/>
              <a:t>CaO(</a:t>
            </a:r>
            <a:r>
              <a:rPr lang="en-US" i="1" smtClean="0"/>
              <a:t>s</a:t>
            </a:r>
            <a:r>
              <a:rPr lang="en-US"/>
              <a:t>) </a:t>
            </a:r>
            <a:r>
              <a:rPr lang="en-US" smtClean="0"/>
              <a:t>+ CO</a:t>
            </a:r>
            <a:r>
              <a:rPr lang="en-US" baseline="-25000" smtClean="0"/>
              <a:t>2</a:t>
            </a:r>
            <a:r>
              <a:rPr lang="en-US" smtClean="0"/>
              <a:t>(</a:t>
            </a:r>
            <a:r>
              <a:rPr lang="en-US" i="1" smtClean="0"/>
              <a:t>g</a:t>
            </a:r>
            <a:r>
              <a:rPr lang="en-US" dirty="0"/>
              <a:t>)</a:t>
            </a:r>
          </a:p>
          <a:p>
            <a:r>
              <a:rPr lang="en-US" dirty="0"/>
              <a:t>This results in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i="1" dirty="0" err="1"/>
              <a:t>K</a:t>
            </a:r>
            <a:r>
              <a:rPr lang="en-US" i="1" baseline="-25000" dirty="0" err="1"/>
              <a:t>c</a:t>
            </a:r>
            <a:r>
              <a:rPr lang="en-US" dirty="0"/>
              <a:t> = [CO</a:t>
            </a:r>
            <a:r>
              <a:rPr lang="en-US" baseline="-25000" dirty="0"/>
              <a:t>2</a:t>
            </a:r>
            <a:r>
              <a:rPr lang="en-US" dirty="0" smtClean="0"/>
              <a:t>]</a:t>
            </a:r>
          </a:p>
          <a:p>
            <a:pPr>
              <a:buFontTx/>
              <a:buNone/>
            </a:pPr>
            <a:r>
              <a:rPr lang="en-US" dirty="0" smtClean="0"/>
              <a:t>	</a:t>
            </a:r>
            <a:r>
              <a:rPr lang="en-US" dirty="0"/>
              <a:t>and</a:t>
            </a:r>
            <a:r>
              <a:rPr lang="en-US" dirty="0" smtClean="0"/>
              <a:t>	</a:t>
            </a:r>
          </a:p>
          <a:p>
            <a:pPr>
              <a:buFontTx/>
              <a:buNone/>
            </a:pPr>
            <a:r>
              <a:rPr lang="en-US" i="1" dirty="0" smtClean="0"/>
              <a:t>	</a:t>
            </a:r>
            <a:r>
              <a:rPr lang="en-US" i="1" dirty="0" err="1" smtClean="0"/>
              <a:t>K</a:t>
            </a:r>
            <a:r>
              <a:rPr lang="en-US" i="1" baseline="-25000" dirty="0" err="1" smtClean="0"/>
              <a:t>p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i="1" dirty="0"/>
              <a:t>P</a:t>
            </a:r>
            <a:r>
              <a:rPr lang="en-US" baseline="-25000" dirty="0"/>
              <a:t>CO</a:t>
            </a:r>
            <a:r>
              <a:rPr lang="en-US" baseline="-50000" dirty="0"/>
              <a:t>2</a:t>
            </a:r>
            <a:endParaRPr lang="en-US" dirty="0"/>
          </a:p>
          <a:p>
            <a:pPr>
              <a:buFontTx/>
              <a:buNone/>
            </a:pPr>
            <a:endParaRPr lang="en-US" baseline="-50000" dirty="0"/>
          </a:p>
        </p:txBody>
      </p:sp>
      <p:pic>
        <p:nvPicPr>
          <p:cNvPr id="5" name="Picture 4" descr="15_07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3505200" y="3021300"/>
            <a:ext cx="4421447" cy="3379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en-US"/>
              <a:t>Deducing Equilibrium Concentrations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724400"/>
          </a:xfrm>
        </p:spPr>
        <p:txBody>
          <a:bodyPr/>
          <a:lstStyle/>
          <a:p>
            <a:pPr marL="514350" indent="-514350">
              <a:buFontTx/>
              <a:buAutoNum type="arabicParenR"/>
            </a:pPr>
            <a:r>
              <a:rPr lang="en-US" sz="2800"/>
              <a:t>Tabulate all known initial and equilibrium concentrations.</a:t>
            </a:r>
          </a:p>
          <a:p>
            <a:pPr marL="514350" indent="-514350">
              <a:buFontTx/>
              <a:buAutoNum type="arabicParenR"/>
            </a:pPr>
            <a:r>
              <a:rPr lang="en-US" sz="2800"/>
              <a:t>For anything for which initial </a:t>
            </a:r>
            <a:r>
              <a:rPr lang="en-US" sz="2800" i="1"/>
              <a:t>and </a:t>
            </a:r>
            <a:r>
              <a:rPr lang="en-US" sz="2800"/>
              <a:t>equilibrium concentrations are known, calculate the change.</a:t>
            </a:r>
          </a:p>
          <a:p>
            <a:pPr marL="514350" indent="-514350">
              <a:buFontTx/>
              <a:buAutoNum type="arabicParenR"/>
            </a:pPr>
            <a:r>
              <a:rPr lang="en-US" sz="2800"/>
              <a:t>Use the balanced equation to find change for all other reactants and products.</a:t>
            </a:r>
          </a:p>
          <a:p>
            <a:pPr marL="514350" indent="-514350">
              <a:buFontTx/>
              <a:buAutoNum type="arabicParenR"/>
            </a:pPr>
            <a:r>
              <a:rPr lang="en-US" sz="2800"/>
              <a:t>Use initial concentrations and changes to find equilibrium concentration of all species.</a:t>
            </a:r>
          </a:p>
          <a:p>
            <a:pPr marL="514350" indent="-514350">
              <a:buFontTx/>
              <a:buAutoNum type="arabicParenR"/>
            </a:pPr>
            <a:r>
              <a:rPr lang="en-US" sz="2800"/>
              <a:t>Calculate the equilibrium constant using the equilibrium concentrations.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 Example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924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/>
              <a:t>	A closed system initially containing 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1.000 × 10</a:t>
            </a:r>
            <a:r>
              <a:rPr lang="en-US" baseline="30000" smtClean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baseline="30000" smtClean="0"/>
              <a:t>3</a:t>
            </a:r>
            <a:r>
              <a:rPr lang="en-US" smtClean="0"/>
              <a:t> </a:t>
            </a:r>
            <a:r>
              <a:rPr lang="en-US" i="1" dirty="0"/>
              <a:t>M</a:t>
            </a:r>
            <a:r>
              <a:rPr lang="en-US" dirty="0"/>
              <a:t> H</a:t>
            </a:r>
            <a:r>
              <a:rPr lang="en-US" baseline="-25000" dirty="0"/>
              <a:t>2</a:t>
            </a:r>
            <a:r>
              <a:rPr lang="en-US" dirty="0"/>
              <a:t> and 2.000×</a:t>
            </a:r>
            <a:r>
              <a:rPr lang="en-US" dirty="0" smtClean="0"/>
              <a:t>10</a:t>
            </a:r>
            <a:r>
              <a:rPr lang="en-US" baseline="30000" dirty="0" smtClean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i="1" dirty="0"/>
              <a:t>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 at </a:t>
            </a:r>
            <a:r>
              <a:rPr lang="en-US"/>
              <a:t>448 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mtClean="0">
                <a:sym typeface="Symbol" charset="2"/>
              </a:rPr>
              <a:t>C </a:t>
            </a:r>
            <a:r>
              <a:rPr lang="en-US" dirty="0">
                <a:sym typeface="Symbol" charset="2"/>
              </a:rPr>
              <a:t>is allowed to reach equilibrium. Analysis of the equilibrium mixture shows that the concentration of HI </a:t>
            </a:r>
            <a:r>
              <a:rPr lang="en-US">
                <a:sym typeface="Symbol" charset="2"/>
              </a:rPr>
              <a:t>is </a:t>
            </a:r>
            <a:r>
              <a:rPr lang="en-US" smtClean="0">
                <a:sym typeface="Symbol" charset="2"/>
              </a:rPr>
              <a:t>1.87 × 10</a:t>
            </a:r>
            <a:r>
              <a:rPr lang="en-US" baseline="30000" smtClean="0">
                <a:ea typeface="Arial" charset="0"/>
                <a:cs typeface="Arial" charset="0"/>
                <a:sym typeface="Symbol" charset="2"/>
              </a:rPr>
              <a:t>–</a:t>
            </a:r>
            <a:r>
              <a:rPr lang="en-US" baseline="30000" smtClean="0">
                <a:sym typeface="Symbol" charset="2"/>
              </a:rPr>
              <a:t>3</a:t>
            </a:r>
            <a:r>
              <a:rPr lang="en-US" smtClean="0">
                <a:sym typeface="Symbol" charset="2"/>
              </a:rPr>
              <a:t> </a:t>
            </a:r>
            <a:r>
              <a:rPr lang="en-US" i="1" dirty="0">
                <a:sym typeface="Symbol" charset="2"/>
              </a:rPr>
              <a:t>M</a:t>
            </a:r>
            <a:r>
              <a:rPr lang="en-US" dirty="0">
                <a:sym typeface="Symbol" charset="2"/>
              </a:rPr>
              <a:t>. Calculate </a:t>
            </a:r>
            <a:r>
              <a:rPr lang="en-US" i="1" dirty="0" err="1">
                <a:sym typeface="Symbol" charset="2"/>
              </a:rPr>
              <a:t>K</a:t>
            </a:r>
            <a:r>
              <a:rPr lang="en-US" i="1" baseline="-25000" dirty="0" err="1">
                <a:sym typeface="Symbol" charset="2"/>
              </a:rPr>
              <a:t>c</a:t>
            </a:r>
            <a:r>
              <a:rPr lang="en-US" i="1" dirty="0">
                <a:sym typeface="Symbol" charset="2"/>
              </a:rPr>
              <a:t> </a:t>
            </a:r>
            <a:r>
              <a:rPr lang="en-US" dirty="0">
                <a:sym typeface="Symbol" charset="2"/>
              </a:rPr>
              <a:t>at </a:t>
            </a:r>
            <a:br>
              <a:rPr lang="en-US" dirty="0">
                <a:sym typeface="Symbol" charset="2"/>
              </a:rPr>
            </a:br>
            <a:r>
              <a:rPr lang="en-US">
                <a:sym typeface="Symbol" charset="2"/>
              </a:rPr>
              <a:t>448 </a:t>
            </a:r>
            <a:r>
              <a:rPr lang="en-US" smtClean="0">
                <a:latin typeface="Arial"/>
                <a:cs typeface="Arial"/>
                <a:sym typeface="Symbol" charset="2"/>
              </a:rPr>
              <a:t>°</a:t>
            </a:r>
            <a:r>
              <a:rPr lang="en-US" smtClean="0">
                <a:sym typeface="Symbol" charset="2"/>
              </a:rPr>
              <a:t>C </a:t>
            </a:r>
            <a:r>
              <a:rPr lang="en-US" dirty="0">
                <a:sym typeface="Symbol" charset="2"/>
              </a:rPr>
              <a:t>for the reaction taking place, which is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ym typeface="Symbol" charset="2"/>
              </a:rPr>
              <a:t>		H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(</a:t>
            </a:r>
            <a:r>
              <a:rPr lang="en-US" i="1" dirty="0">
                <a:sym typeface="Symbol" charset="2"/>
              </a:rPr>
              <a:t>g</a:t>
            </a:r>
            <a:r>
              <a:rPr lang="en-US">
                <a:sym typeface="Symbol" charset="2"/>
              </a:rPr>
              <a:t>) </a:t>
            </a:r>
            <a:r>
              <a:rPr lang="en-US" smtClean="0">
                <a:sym typeface="Symbol" charset="2"/>
              </a:rPr>
              <a:t>+ I</a:t>
            </a:r>
            <a:r>
              <a:rPr lang="en-US" baseline="-25000" smtClean="0">
                <a:sym typeface="Symbol" charset="2"/>
              </a:rPr>
              <a:t>2</a:t>
            </a:r>
            <a:r>
              <a:rPr lang="en-US" smtClean="0">
                <a:sym typeface="Symbol" charset="2"/>
              </a:rPr>
              <a:t>(</a:t>
            </a:r>
            <a:r>
              <a:rPr lang="en-US" i="1" smtClean="0">
                <a:sym typeface="Symbol" charset="2"/>
              </a:rPr>
              <a:t>g</a:t>
            </a:r>
            <a:r>
              <a:rPr lang="en-US">
                <a:sym typeface="Symbol" charset="2"/>
              </a:rPr>
              <a:t>) </a:t>
            </a:r>
            <a:r>
              <a:rPr lang="en-US" smtClean="0"/>
              <a:t>⇌ 2 </a:t>
            </a:r>
            <a:r>
              <a:rPr lang="en-US" dirty="0" err="1"/>
              <a:t>HI(</a:t>
            </a:r>
            <a:r>
              <a:rPr lang="en-US" i="1" dirty="0" err="1"/>
              <a:t>g</a:t>
            </a:r>
            <a:r>
              <a:rPr lang="en-US" dirty="0"/>
              <a:t>)</a:t>
            </a:r>
          </a:p>
        </p:txBody>
      </p:sp>
      <p:sp>
        <p:nvSpPr>
          <p:cNvPr id="20484" name="Rectangle 9"/>
          <p:cNvSpPr>
            <a:spLocks noChangeArrowheads="1"/>
          </p:cNvSpPr>
          <p:nvPr/>
        </p:nvSpPr>
        <p:spPr bwMode="auto">
          <a:xfrm>
            <a:off x="6191250" y="4953000"/>
            <a:ext cx="1841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What Do We Know?</a:t>
            </a:r>
            <a:endParaRPr lang="en-US"/>
          </a:p>
        </p:txBody>
      </p:sp>
      <p:graphicFrame>
        <p:nvGraphicFramePr>
          <p:cNvPr id="73849" name="Group 1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416492"/>
              </p:ext>
            </p:extLst>
          </p:nvPr>
        </p:nvGraphicFramePr>
        <p:xfrm>
          <a:off x="304800" y="1981200"/>
          <a:ext cx="8534400" cy="2971800"/>
        </p:xfrm>
        <a:graphic>
          <a:graphicData uri="http://schemas.openxmlformats.org/drawingml/2006/table">
            <a:tbl>
              <a:tblPr/>
              <a:tblGrid>
                <a:gridCol w="2174875"/>
                <a:gridCol w="2092325"/>
                <a:gridCol w="2133600"/>
                <a:gridCol w="21336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[I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[HI],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1.000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2.000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1.87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Concept of Equilibrium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4583113"/>
            <a:ext cx="7924800" cy="167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/>
              <a:t>	</a:t>
            </a:r>
            <a:r>
              <a:rPr lang="en-US" sz="2800" b="1"/>
              <a:t>Chemical equilibrium</a:t>
            </a:r>
            <a:r>
              <a:rPr lang="en-US" sz="2800"/>
              <a:t> occurs when a reaction and its reverse reaction proceed at the same rate. In the figure above, equilibrium is finally reached in the third picture.</a:t>
            </a:r>
          </a:p>
        </p:txBody>
      </p:sp>
      <p:pic>
        <p:nvPicPr>
          <p:cNvPr id="7" name="Picture 6" descr="15_01_Figure.jpg"/>
          <p:cNvPicPr>
            <a:picLocks noChangeAspect="1"/>
          </p:cNvPicPr>
          <p:nvPr/>
        </p:nvPicPr>
        <p:blipFill>
          <a:blip r:embed="rId3"/>
          <a:srcRect b="2546"/>
          <a:stretch>
            <a:fillRect/>
          </a:stretch>
        </p:blipFill>
        <p:spPr>
          <a:xfrm>
            <a:off x="2373711" y="1295400"/>
            <a:ext cx="4255689" cy="3276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[HI] Increases by </a:t>
            </a:r>
            <a:r>
              <a:rPr lang="en-US" sz="3600" smtClean="0"/>
              <a:t>1.87 × 10</a:t>
            </a:r>
            <a:r>
              <a:rPr lang="en-US" sz="3600" baseline="30000">
                <a:ea typeface="Arial" charset="0"/>
                <a:cs typeface="Arial" charset="0"/>
              </a:rPr>
              <a:t>−</a:t>
            </a:r>
            <a:r>
              <a:rPr lang="en-US" sz="3600" baseline="30000"/>
              <a:t>3</a:t>
            </a:r>
            <a:r>
              <a:rPr lang="en-US" sz="3600"/>
              <a:t> </a:t>
            </a:r>
            <a:r>
              <a:rPr lang="en-US" sz="3600" i="1"/>
              <a:t>M</a:t>
            </a:r>
            <a:endParaRPr lang="en-US" sz="3600"/>
          </a:p>
        </p:txBody>
      </p:sp>
      <p:graphicFrame>
        <p:nvGraphicFramePr>
          <p:cNvPr id="7683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81827"/>
              </p:ext>
            </p:extLst>
          </p:nvPr>
        </p:nvGraphicFramePr>
        <p:xfrm>
          <a:off x="304800" y="1981200"/>
          <a:ext cx="8534400" cy="2971800"/>
        </p:xfrm>
        <a:graphic>
          <a:graphicData uri="http://schemas.openxmlformats.org/drawingml/2006/table">
            <a:tbl>
              <a:tblPr/>
              <a:tblGrid>
                <a:gridCol w="2174875"/>
                <a:gridCol w="2092325"/>
                <a:gridCol w="2133600"/>
                <a:gridCol w="21336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[I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[HI],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1.000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2.000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3000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1.87 × 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1.87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Stoichiometry tells us [H</a:t>
            </a:r>
            <a:r>
              <a:rPr lang="en-US" sz="3600" baseline="-25000"/>
              <a:t>2</a:t>
            </a:r>
            <a:r>
              <a:rPr lang="en-US" sz="3600"/>
              <a:t>] and [I</a:t>
            </a:r>
            <a:r>
              <a:rPr lang="en-US" sz="3600" baseline="-25000"/>
              <a:t>2</a:t>
            </a:r>
            <a:r>
              <a:rPr lang="en-US" sz="3600"/>
              <a:t>] decrease by half as much.</a:t>
            </a:r>
          </a:p>
        </p:txBody>
      </p:sp>
      <p:graphicFrame>
        <p:nvGraphicFramePr>
          <p:cNvPr id="123934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47090"/>
              </p:ext>
            </p:extLst>
          </p:nvPr>
        </p:nvGraphicFramePr>
        <p:xfrm>
          <a:off x="304800" y="1981200"/>
          <a:ext cx="8534400" cy="2971800"/>
        </p:xfrm>
        <a:graphic>
          <a:graphicData uri="http://schemas.openxmlformats.org/drawingml/2006/table">
            <a:tbl>
              <a:tblPr/>
              <a:tblGrid>
                <a:gridCol w="2174875"/>
                <a:gridCol w="2092325"/>
                <a:gridCol w="2133600"/>
                <a:gridCol w="21336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[I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[HI],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1.000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2.000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9.35 × 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9.35 × 10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2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1.87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1.87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/>
              <a:t>We can now calculate the equilibrium concentrations of all three compounds.</a:t>
            </a:r>
            <a:endParaRPr lang="en-US"/>
          </a:p>
        </p:txBody>
      </p:sp>
      <p:graphicFrame>
        <p:nvGraphicFramePr>
          <p:cNvPr id="12188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523760"/>
              </p:ext>
            </p:extLst>
          </p:nvPr>
        </p:nvGraphicFramePr>
        <p:xfrm>
          <a:off x="304800" y="1981200"/>
          <a:ext cx="8534400" cy="2971800"/>
        </p:xfrm>
        <a:graphic>
          <a:graphicData uri="http://schemas.openxmlformats.org/drawingml/2006/table">
            <a:tbl>
              <a:tblPr/>
              <a:tblGrid>
                <a:gridCol w="2174875"/>
                <a:gridCol w="2092325"/>
                <a:gridCol w="2133600"/>
                <a:gridCol w="21336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</a:t>
                      </a:r>
                      <a:r>
                        <a:rPr kumimoji="0" 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[I</a:t>
                      </a:r>
                      <a:r>
                        <a:rPr kumimoji="0" 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], 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[HI], </a:t>
                      </a:r>
                      <a:r>
                        <a:rPr kumimoji="0" 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1.000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2.000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9.35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9.35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4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1.87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At equilibrium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6.5 × 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5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1.065 × 10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−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1.87 × 10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  <a:sym typeface="Symbol" charset="2"/>
                        </a:rPr>
                        <a:t>–</a:t>
                      </a:r>
                      <a:r>
                        <a:rPr kumimoji="0" lang="en-US" sz="2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And, therefore, the equilibrium constant…</a:t>
            </a:r>
          </a:p>
        </p:txBody>
      </p:sp>
      <p:grpSp>
        <p:nvGrpSpPr>
          <p:cNvPr id="25603" name="Group 23"/>
          <p:cNvGrpSpPr>
            <a:grpSpLocks/>
          </p:cNvGrpSpPr>
          <p:nvPr/>
        </p:nvGrpSpPr>
        <p:grpSpPr bwMode="auto">
          <a:xfrm>
            <a:off x="1447800" y="1752600"/>
            <a:ext cx="7239001" cy="3902075"/>
            <a:chOff x="912" y="1104"/>
            <a:chExt cx="4560" cy="2458"/>
          </a:xfrm>
        </p:grpSpPr>
        <p:grpSp>
          <p:nvGrpSpPr>
            <p:cNvPr id="25605" name="Group 22"/>
            <p:cNvGrpSpPr>
              <a:grpSpLocks/>
            </p:cNvGrpSpPr>
            <p:nvPr/>
          </p:nvGrpSpPr>
          <p:grpSpPr bwMode="auto">
            <a:xfrm>
              <a:off x="912" y="1104"/>
              <a:ext cx="1993" cy="826"/>
              <a:chOff x="912" y="1104"/>
              <a:chExt cx="1993" cy="826"/>
            </a:xfrm>
          </p:grpSpPr>
          <p:sp>
            <p:nvSpPr>
              <p:cNvPr id="25611" name="Rectangle 4"/>
              <p:cNvSpPr>
                <a:spLocks noChangeArrowheads="1"/>
              </p:cNvSpPr>
              <p:nvPr/>
            </p:nvSpPr>
            <p:spPr bwMode="auto">
              <a:xfrm>
                <a:off x="912" y="1296"/>
                <a:ext cx="7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000" i="1"/>
                  <a:t>K</a:t>
                </a:r>
                <a:r>
                  <a:rPr lang="en-US" sz="4000" i="1" baseline="-25000"/>
                  <a:t>c</a:t>
                </a:r>
                <a:r>
                  <a:rPr lang="en-US" sz="4000"/>
                  <a:t> =</a:t>
                </a:r>
              </a:p>
            </p:txBody>
          </p:sp>
          <p:grpSp>
            <p:nvGrpSpPr>
              <p:cNvPr id="25612" name="Group 21"/>
              <p:cNvGrpSpPr>
                <a:grpSpLocks/>
              </p:cNvGrpSpPr>
              <p:nvPr/>
            </p:nvGrpSpPr>
            <p:grpSpPr bwMode="auto">
              <a:xfrm>
                <a:off x="1705" y="1104"/>
                <a:ext cx="1200" cy="826"/>
                <a:chOff x="1705" y="1104"/>
                <a:chExt cx="1200" cy="826"/>
              </a:xfrm>
            </p:grpSpPr>
            <p:sp>
              <p:nvSpPr>
                <p:cNvPr id="25613" name="Rectangle 5"/>
                <p:cNvSpPr>
                  <a:spLocks noChangeArrowheads="1"/>
                </p:cNvSpPr>
                <p:nvPr/>
              </p:nvSpPr>
              <p:spPr bwMode="auto">
                <a:xfrm>
                  <a:off x="1753" y="1104"/>
                  <a:ext cx="1121" cy="8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r>
                    <a:rPr lang="en-US" sz="4000"/>
                    <a:t>[HI]</a:t>
                  </a:r>
                  <a:r>
                    <a:rPr lang="en-US" sz="4000" baseline="30000"/>
                    <a:t>2</a:t>
                  </a:r>
                  <a:endParaRPr lang="en-US" sz="4000"/>
                </a:p>
                <a:p>
                  <a:pPr algn="ctr"/>
                  <a:r>
                    <a:rPr lang="en-US" sz="4000"/>
                    <a:t>[H</a:t>
                  </a:r>
                  <a:r>
                    <a:rPr lang="en-US" sz="4000" baseline="-25000"/>
                    <a:t>2</a:t>
                  </a:r>
                  <a:r>
                    <a:rPr lang="en-US" sz="4000"/>
                    <a:t>] [I</a:t>
                  </a:r>
                  <a:r>
                    <a:rPr lang="en-US" sz="4000" baseline="-25000"/>
                    <a:t>2</a:t>
                  </a:r>
                  <a:r>
                    <a:rPr lang="en-US" sz="4000"/>
                    <a:t>]</a:t>
                  </a:r>
                </a:p>
              </p:txBody>
            </p:sp>
            <p:sp>
              <p:nvSpPr>
                <p:cNvPr id="25614" name="Line 6"/>
                <p:cNvSpPr>
                  <a:spLocks noChangeShapeType="1"/>
                </p:cNvSpPr>
                <p:nvPr/>
              </p:nvSpPr>
              <p:spPr bwMode="auto">
                <a:xfrm>
                  <a:off x="1705" y="1554"/>
                  <a:ext cx="12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5606" name="Rectangle 10"/>
            <p:cNvSpPr>
              <a:spLocks noChangeArrowheads="1"/>
            </p:cNvSpPr>
            <p:nvPr/>
          </p:nvSpPr>
          <p:spPr bwMode="auto">
            <a:xfrm>
              <a:off x="1322" y="3120"/>
              <a:ext cx="83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000"/>
                <a:t>=  51</a:t>
              </a:r>
            </a:p>
          </p:txBody>
        </p:sp>
        <p:grpSp>
          <p:nvGrpSpPr>
            <p:cNvPr id="25607" name="Group 20"/>
            <p:cNvGrpSpPr>
              <a:grpSpLocks/>
            </p:cNvGrpSpPr>
            <p:nvPr/>
          </p:nvGrpSpPr>
          <p:grpSpPr bwMode="auto">
            <a:xfrm>
              <a:off x="1322" y="2112"/>
              <a:ext cx="4150" cy="834"/>
              <a:chOff x="1322" y="2112"/>
              <a:chExt cx="4150" cy="834"/>
            </a:xfrm>
          </p:grpSpPr>
          <p:sp>
            <p:nvSpPr>
              <p:cNvPr id="25608" name="Rectangle 9"/>
              <p:cNvSpPr>
                <a:spLocks noChangeArrowheads="1"/>
              </p:cNvSpPr>
              <p:nvPr/>
            </p:nvSpPr>
            <p:spPr bwMode="auto">
              <a:xfrm>
                <a:off x="1322" y="2304"/>
                <a:ext cx="30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000"/>
                  <a:t>=</a:t>
                </a:r>
              </a:p>
            </p:txBody>
          </p:sp>
          <p:sp>
            <p:nvSpPr>
              <p:cNvPr id="25609" name="Rectangle 12"/>
              <p:cNvSpPr>
                <a:spLocks noChangeArrowheads="1"/>
              </p:cNvSpPr>
              <p:nvPr/>
            </p:nvSpPr>
            <p:spPr bwMode="auto">
              <a:xfrm>
                <a:off x="1729" y="2112"/>
                <a:ext cx="3743" cy="8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4000"/>
                  <a:t>(</a:t>
                </a:r>
                <a:r>
                  <a:rPr lang="en-US" sz="4000" smtClean="0"/>
                  <a:t>1.87 × 10</a:t>
                </a:r>
                <a:r>
                  <a:rPr lang="en-US" sz="4000" baseline="30000" smtClean="0">
                    <a:ea typeface="Arial" charset="0"/>
                    <a:cs typeface="Arial" charset="0"/>
                    <a:sym typeface="Symbol" charset="2"/>
                  </a:rPr>
                  <a:t>–</a:t>
                </a:r>
                <a:r>
                  <a:rPr lang="en-US" sz="4000" baseline="30000" smtClean="0"/>
                  <a:t>3</a:t>
                </a:r>
                <a:r>
                  <a:rPr lang="en-US" sz="4000" smtClean="0"/>
                  <a:t>)</a:t>
                </a:r>
                <a:r>
                  <a:rPr lang="en-US" sz="4000" baseline="30000" smtClean="0"/>
                  <a:t>2</a:t>
                </a:r>
                <a:endParaRPr lang="en-US" sz="4000" dirty="0"/>
              </a:p>
              <a:p>
                <a:pPr algn="ctr"/>
                <a:r>
                  <a:rPr lang="en-US" sz="4000"/>
                  <a:t>(</a:t>
                </a:r>
                <a:r>
                  <a:rPr lang="en-US" sz="4000" smtClean="0"/>
                  <a:t>6.5 × 10</a:t>
                </a:r>
                <a:r>
                  <a:rPr lang="en-US" sz="4000" baseline="30000" smtClean="0">
                    <a:ea typeface="Arial" charset="0"/>
                    <a:cs typeface="Arial" charset="0"/>
                    <a:sym typeface="Symbol" charset="2"/>
                  </a:rPr>
                  <a:t>–</a:t>
                </a:r>
                <a:r>
                  <a:rPr lang="en-US" sz="4000" baseline="30000" smtClean="0"/>
                  <a:t>5</a:t>
                </a:r>
                <a:r>
                  <a:rPr lang="en-US" sz="4000"/>
                  <a:t>)(</a:t>
                </a:r>
                <a:r>
                  <a:rPr lang="en-US" sz="4000" smtClean="0"/>
                  <a:t>1.065 × 10</a:t>
                </a:r>
                <a:r>
                  <a:rPr lang="en-US" sz="4000" baseline="30000" smtClean="0">
                    <a:ea typeface="Arial" charset="0"/>
                    <a:cs typeface="Arial" charset="0"/>
                    <a:sym typeface="Symbol" charset="2"/>
                  </a:rPr>
                  <a:t>–</a:t>
                </a:r>
                <a:r>
                  <a:rPr lang="en-US" sz="4000" baseline="30000" smtClean="0"/>
                  <a:t>3</a:t>
                </a:r>
                <a:r>
                  <a:rPr lang="en-US" sz="4000" dirty="0"/>
                  <a:t>)</a:t>
                </a:r>
              </a:p>
            </p:txBody>
          </p:sp>
          <p:sp>
            <p:nvSpPr>
              <p:cNvPr id="25610" name="Line 13"/>
              <p:cNvSpPr>
                <a:spLocks noChangeShapeType="1"/>
              </p:cNvSpPr>
              <p:nvPr/>
            </p:nvSpPr>
            <p:spPr bwMode="auto">
              <a:xfrm>
                <a:off x="1831" y="2544"/>
                <a:ext cx="3600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Is a Mixture in Equilibrium? Which Way Does the Reaction Go?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5800" cy="4724400"/>
          </a:xfrm>
        </p:spPr>
        <p:txBody>
          <a:bodyPr/>
          <a:lstStyle/>
          <a:p>
            <a:pPr eaLnBrk="1" hangingPunct="1"/>
            <a:r>
              <a:rPr lang="en-US"/>
              <a:t>To answer these questions, we calculate the </a:t>
            </a:r>
            <a:r>
              <a:rPr lang="en-US" b="1"/>
              <a:t>reaction quotient</a:t>
            </a:r>
            <a:r>
              <a:rPr lang="en-US"/>
              <a:t>, </a:t>
            </a:r>
            <a:r>
              <a:rPr lang="en-US" i="1"/>
              <a:t>Q</a:t>
            </a:r>
            <a:r>
              <a:rPr lang="en-US"/>
              <a:t>.</a:t>
            </a:r>
          </a:p>
          <a:p>
            <a:pPr eaLnBrk="1" hangingPunct="1"/>
            <a:r>
              <a:rPr lang="en-US"/>
              <a:t>Q looks like the equilibrium constant, </a:t>
            </a:r>
            <a:r>
              <a:rPr lang="en-US" i="1"/>
              <a:t>K</a:t>
            </a:r>
            <a:r>
              <a:rPr lang="en-US"/>
              <a:t>, but the values used to calculate it are the current conditions, not necessarily those for equilibrium.</a:t>
            </a:r>
          </a:p>
          <a:p>
            <a:pPr eaLnBrk="1" hangingPunct="1"/>
            <a:r>
              <a:rPr lang="en-US"/>
              <a:t>To calculate </a:t>
            </a:r>
            <a:r>
              <a:rPr lang="en-US" i="1"/>
              <a:t>Q</a:t>
            </a:r>
            <a:r>
              <a:rPr lang="en-US"/>
              <a:t>, one substitutes the initial concentrations of reactants and products into the equilibrium expression.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Comparing </a:t>
            </a:r>
            <a:r>
              <a:rPr lang="en-US" i="1"/>
              <a:t>Q</a:t>
            </a:r>
            <a:r>
              <a:rPr lang="en-US"/>
              <a:t> and </a:t>
            </a:r>
            <a:r>
              <a:rPr lang="en-US" i="1"/>
              <a:t>K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4419600" cy="4724400"/>
          </a:xfrm>
        </p:spPr>
        <p:txBody>
          <a:bodyPr/>
          <a:lstStyle/>
          <a:p>
            <a:r>
              <a:rPr lang="en-US" dirty="0"/>
              <a:t>Nature wants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/>
              <a:t>K.</a:t>
            </a:r>
          </a:p>
          <a:p>
            <a:r>
              <a:rPr lang="en-US" dirty="0"/>
              <a:t>If </a:t>
            </a:r>
            <a:r>
              <a:rPr lang="en-US" i="1" dirty="0"/>
              <a:t>Q</a:t>
            </a:r>
            <a:r>
              <a:rPr lang="en-US" dirty="0"/>
              <a:t> &lt; </a:t>
            </a:r>
            <a:r>
              <a:rPr lang="en-US" i="1" dirty="0"/>
              <a:t>K</a:t>
            </a:r>
            <a:r>
              <a:rPr lang="en-US" dirty="0"/>
              <a:t>, nature will make the reaction proceed to products.</a:t>
            </a:r>
          </a:p>
          <a:p>
            <a:r>
              <a:rPr lang="en-US" dirty="0"/>
              <a:t>If </a:t>
            </a:r>
            <a:r>
              <a:rPr lang="en-US" i="1" dirty="0"/>
              <a:t>Q</a:t>
            </a:r>
            <a:r>
              <a:rPr lang="en-US" dirty="0"/>
              <a:t> = </a:t>
            </a:r>
            <a:r>
              <a:rPr lang="en-US" i="1" dirty="0"/>
              <a:t>K</a:t>
            </a:r>
            <a:r>
              <a:rPr lang="en-US" dirty="0"/>
              <a:t>, the reaction is in equilibrium.</a:t>
            </a:r>
          </a:p>
          <a:p>
            <a:r>
              <a:rPr lang="en-US" dirty="0"/>
              <a:t>If </a:t>
            </a:r>
            <a:r>
              <a:rPr lang="en-US" i="1" dirty="0"/>
              <a:t>Q</a:t>
            </a:r>
            <a:r>
              <a:rPr lang="en-US" dirty="0"/>
              <a:t> &gt; </a:t>
            </a:r>
            <a:r>
              <a:rPr lang="en-US" i="1" dirty="0"/>
              <a:t>K</a:t>
            </a:r>
            <a:r>
              <a:rPr lang="en-US" dirty="0"/>
              <a:t>, nature will make the reaction proceed to reactants.</a:t>
            </a:r>
          </a:p>
        </p:txBody>
      </p:sp>
      <p:pic>
        <p:nvPicPr>
          <p:cNvPr id="5" name="Picture 4" descr="15_08_Figure.jpg"/>
          <p:cNvPicPr>
            <a:picLocks noChangeAspect="1"/>
          </p:cNvPicPr>
          <p:nvPr/>
        </p:nvPicPr>
        <p:blipFill>
          <a:blip r:embed="rId2"/>
          <a:srcRect b="2546"/>
          <a:stretch>
            <a:fillRect/>
          </a:stretch>
        </p:blipFill>
        <p:spPr>
          <a:xfrm>
            <a:off x="5410200" y="1143000"/>
            <a:ext cx="3270236" cy="451104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</p:spPr>
        <p:txBody>
          <a:bodyPr/>
          <a:lstStyle/>
          <a:p>
            <a:r>
              <a:rPr lang="en-US"/>
              <a:t>Calculating Equilibrium Concentrations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724400"/>
          </a:xfrm>
        </p:spPr>
        <p:txBody>
          <a:bodyPr/>
          <a:lstStyle/>
          <a:p>
            <a:r>
              <a:rPr lang="en-US"/>
              <a:t>If you know the equilibrium constant, you can find equilibrium concentrations from initial concentrations and changes (based on stoichiometry).</a:t>
            </a:r>
          </a:p>
          <a:p>
            <a:r>
              <a:rPr lang="en-US"/>
              <a:t>You will set up a table similar to the ones used to find the equilibrium concentration, but the “change in concentration” row will simple be a factor of “</a:t>
            </a:r>
            <a:r>
              <a:rPr lang="en-US" i="1"/>
              <a:t>x</a:t>
            </a:r>
            <a:r>
              <a:rPr lang="en-US"/>
              <a:t>” based on the stoichiometry.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An Example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839200" cy="3352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/>
              <a:t>A 1.000 L flask is filled with 1.000 mol of H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and 2.000 mol of I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at 448 </a:t>
            </a:r>
            <a:r>
              <a:rPr lang="en-US" smtClean="0">
                <a:latin typeface="Arial"/>
                <a:ea typeface="Arial" charset="0"/>
                <a:cs typeface="Arial"/>
              </a:rPr>
              <a:t>°</a:t>
            </a:r>
            <a:r>
              <a:rPr lang="en-US" smtClean="0">
                <a:ea typeface="Arial" charset="0"/>
                <a:cs typeface="Arial" charset="0"/>
              </a:rPr>
              <a:t>C</a:t>
            </a:r>
            <a:r>
              <a:rPr lang="en-US">
                <a:ea typeface="Arial" charset="0"/>
                <a:cs typeface="Arial" charset="0"/>
              </a:rPr>
              <a:t>. Given a </a:t>
            </a:r>
            <a:r>
              <a:rPr lang="en-US" i="1">
                <a:ea typeface="Arial" charset="0"/>
                <a:cs typeface="Arial" charset="0"/>
              </a:rPr>
              <a:t>K</a:t>
            </a:r>
            <a:r>
              <a:rPr lang="en-US" i="1" baseline="-25000">
                <a:ea typeface="Arial" charset="0"/>
                <a:cs typeface="Arial" charset="0"/>
              </a:rPr>
              <a:t>c</a:t>
            </a:r>
            <a:r>
              <a:rPr lang="en-US">
                <a:ea typeface="Arial" charset="0"/>
                <a:cs typeface="Arial" charset="0"/>
              </a:rPr>
              <a:t> of 50.5 at 448 °C, what are the equilibrium concentrations of H</a:t>
            </a:r>
            <a:r>
              <a:rPr lang="en-US" baseline="-25000">
                <a:ea typeface="Arial" charset="0"/>
                <a:cs typeface="Arial" charset="0"/>
              </a:rPr>
              <a:t>2</a:t>
            </a:r>
            <a:r>
              <a:rPr lang="en-US">
                <a:ea typeface="Arial" charset="0"/>
                <a:cs typeface="Arial" charset="0"/>
              </a:rPr>
              <a:t>, I</a:t>
            </a:r>
            <a:r>
              <a:rPr lang="en-US" baseline="-25000">
                <a:ea typeface="Arial" charset="0"/>
                <a:cs typeface="Arial" charset="0"/>
              </a:rPr>
              <a:t>2</a:t>
            </a:r>
            <a:r>
              <a:rPr lang="en-US">
                <a:ea typeface="Arial" charset="0"/>
                <a:cs typeface="Arial" charset="0"/>
              </a:rPr>
              <a:t>, and HI?</a:t>
            </a:r>
          </a:p>
          <a:p>
            <a:pPr marL="0" indent="0">
              <a:buFontTx/>
              <a:buNone/>
            </a:pPr>
            <a:r>
              <a:rPr lang="en-US">
                <a:ea typeface="Arial" charset="0"/>
                <a:cs typeface="Arial" charset="0"/>
              </a:rPr>
              <a:t>			H</a:t>
            </a:r>
            <a:r>
              <a:rPr lang="en-US" baseline="-25000">
                <a:ea typeface="Arial" charset="0"/>
                <a:cs typeface="Arial" charset="0"/>
              </a:rPr>
              <a:t>2</a:t>
            </a:r>
            <a:r>
              <a:rPr lang="en-US">
                <a:ea typeface="Arial" charset="0"/>
                <a:cs typeface="Arial" charset="0"/>
              </a:rPr>
              <a:t>(</a:t>
            </a:r>
            <a:r>
              <a:rPr lang="en-US" i="1">
                <a:ea typeface="Arial" charset="0"/>
                <a:cs typeface="Arial" charset="0"/>
              </a:rPr>
              <a:t>g</a:t>
            </a:r>
            <a:r>
              <a:rPr lang="en-US">
                <a:ea typeface="Arial" charset="0"/>
                <a:cs typeface="Arial" charset="0"/>
              </a:rPr>
              <a:t>) </a:t>
            </a:r>
            <a:r>
              <a:rPr lang="en-US" smtClean="0">
                <a:ea typeface="Arial" charset="0"/>
                <a:cs typeface="Arial" charset="0"/>
              </a:rPr>
              <a:t>+ </a:t>
            </a:r>
            <a:r>
              <a:rPr lang="en-US">
                <a:ea typeface="Arial" charset="0"/>
                <a:cs typeface="Arial" charset="0"/>
              </a:rPr>
              <a:t>I</a:t>
            </a:r>
            <a:r>
              <a:rPr lang="en-US" baseline="-25000">
                <a:ea typeface="Arial" charset="0"/>
                <a:cs typeface="Arial" charset="0"/>
              </a:rPr>
              <a:t>2</a:t>
            </a:r>
            <a:r>
              <a:rPr lang="en-US">
                <a:ea typeface="Arial" charset="0"/>
                <a:cs typeface="Arial" charset="0"/>
              </a:rPr>
              <a:t>(</a:t>
            </a:r>
            <a:r>
              <a:rPr lang="en-US" i="1">
                <a:ea typeface="Arial" charset="0"/>
                <a:cs typeface="Arial" charset="0"/>
              </a:rPr>
              <a:t>g</a:t>
            </a:r>
            <a:r>
              <a:rPr lang="en-US">
                <a:ea typeface="Arial" charset="0"/>
                <a:cs typeface="Arial" charset="0"/>
              </a:rPr>
              <a:t>) </a:t>
            </a:r>
            <a:r>
              <a:rPr lang="en-US"/>
              <a:t>⇌ </a:t>
            </a:r>
            <a:r>
              <a:rPr lang="en-US" smtClean="0"/>
              <a:t>2 </a:t>
            </a:r>
            <a:r>
              <a:rPr lang="en-US"/>
              <a:t>HI(</a:t>
            </a:r>
            <a:r>
              <a:rPr lang="en-US" i="1"/>
              <a:t>g</a:t>
            </a:r>
            <a:r>
              <a:rPr lang="en-US"/>
              <a:t>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76250" y="3886200"/>
          <a:ext cx="7677150" cy="2057400"/>
        </p:xfrm>
        <a:graphic>
          <a:graphicData uri="http://schemas.openxmlformats.org/drawingml/2006/table">
            <a:tbl>
              <a:tblPr/>
              <a:tblGrid>
                <a:gridCol w="2495550"/>
                <a:gridCol w="1752600"/>
                <a:gridCol w="1752600"/>
                <a:gridCol w="16764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initial concentration 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1.000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2.000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change in concentration (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8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  <a:endParaRPr kumimoji="0" lang="en-US" sz="1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–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+2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equilibrium concentration (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M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)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1.000 –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2.000 – </a:t>
                      </a:r>
                      <a:r>
                        <a:rPr kumimoji="0" lang="en-US" sz="18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</a:t>
                      </a:r>
                      <a:r>
                        <a:rPr kumimoji="0" 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x</a:t>
                      </a:r>
                    </a:p>
                  </a:txBody>
                  <a:tcPr marL="91432" marR="9143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1447800"/>
          </a:xfrm>
        </p:spPr>
        <p:txBody>
          <a:bodyPr/>
          <a:lstStyle/>
          <a:p>
            <a:r>
              <a:rPr lang="en-US"/>
              <a:t>Set up the equilibrium constant expression, filling in equilibrium concentrations from </a:t>
            </a:r>
            <a:br>
              <a:rPr lang="en-US"/>
            </a:br>
            <a:r>
              <a:rPr lang="en-US"/>
              <a:t>the table.</a:t>
            </a:r>
          </a:p>
          <a:p>
            <a:pPr>
              <a:buFontTx/>
              <a:buNone/>
            </a:pPr>
            <a:r>
              <a:rPr lang="en-US"/>
              <a:t>		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81000" y="4191000"/>
            <a:ext cx="8382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457200" indent="-457200">
              <a:buFontTx/>
              <a:buChar char="•"/>
            </a:pPr>
            <a:r>
              <a:rPr lang="en-US" sz="3200"/>
              <a:t>Solving for </a:t>
            </a:r>
            <a:r>
              <a:rPr lang="en-US" sz="3200" i="1"/>
              <a:t>x</a:t>
            </a:r>
            <a:r>
              <a:rPr lang="en-US" sz="3200"/>
              <a:t> is done using the quadratic formula, resulting in </a:t>
            </a:r>
            <a:r>
              <a:rPr lang="en-US" sz="3200" i="1"/>
              <a:t>x</a:t>
            </a:r>
            <a:r>
              <a:rPr lang="en-US" sz="3200"/>
              <a:t> = 2.323 </a:t>
            </a:r>
            <a:r>
              <a:rPr lang="en-US" sz="3200" i="1"/>
              <a:t>or </a:t>
            </a:r>
            <a:r>
              <a:rPr lang="en-US" sz="3200"/>
              <a:t>0.935.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10" y="3097731"/>
            <a:ext cx="5935980" cy="7467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(completed)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153400" cy="4648200"/>
          </a:xfrm>
        </p:spPr>
        <p:txBody>
          <a:bodyPr/>
          <a:lstStyle/>
          <a:p>
            <a:r>
              <a:rPr lang="en-US"/>
              <a:t>Since </a:t>
            </a:r>
            <a:r>
              <a:rPr lang="en-US" i="1"/>
              <a:t>x</a:t>
            </a:r>
            <a:r>
              <a:rPr lang="en-US"/>
              <a:t> must be subtracted from 1.000 </a:t>
            </a:r>
            <a:r>
              <a:rPr lang="en-US" i="1"/>
              <a:t>M</a:t>
            </a:r>
            <a:r>
              <a:rPr lang="en-US"/>
              <a:t>, 2.323 makes no physical sense. (It results in a negative concentration!) The value </a:t>
            </a:r>
            <a:r>
              <a:rPr lang="en-US" i="1"/>
              <a:t>must </a:t>
            </a:r>
            <a:r>
              <a:rPr lang="en-US"/>
              <a:t>be 0.935.</a:t>
            </a:r>
          </a:p>
          <a:p>
            <a:r>
              <a:rPr lang="en-US"/>
              <a:t>So</a:t>
            </a:r>
          </a:p>
          <a:p>
            <a:r>
              <a:rPr lang="en-US"/>
              <a:t>[H</a:t>
            </a:r>
            <a:r>
              <a:rPr lang="en-US" baseline="-25000"/>
              <a:t>2</a:t>
            </a:r>
            <a:r>
              <a:rPr lang="en-US"/>
              <a:t>]</a:t>
            </a:r>
            <a:r>
              <a:rPr lang="en-US" baseline="-25000"/>
              <a:t>eq</a:t>
            </a:r>
            <a:r>
              <a:rPr lang="en-US"/>
              <a:t> </a:t>
            </a:r>
            <a:r>
              <a:rPr lang="en-US" smtClean="0"/>
              <a:t>= </a:t>
            </a:r>
            <a:r>
              <a:rPr lang="en-US"/>
              <a:t>1.000 – 0.935 </a:t>
            </a:r>
            <a:r>
              <a:rPr lang="en-US" smtClean="0"/>
              <a:t>= </a:t>
            </a:r>
            <a:r>
              <a:rPr lang="en-US"/>
              <a:t>0.065 </a:t>
            </a:r>
            <a:r>
              <a:rPr lang="en-US" i="1"/>
              <a:t>M</a:t>
            </a:r>
          </a:p>
          <a:p>
            <a:r>
              <a:rPr lang="en-US"/>
              <a:t>[I</a:t>
            </a:r>
            <a:r>
              <a:rPr lang="en-US" baseline="-25000"/>
              <a:t>2</a:t>
            </a:r>
            <a:r>
              <a:rPr lang="en-US"/>
              <a:t>]</a:t>
            </a:r>
            <a:r>
              <a:rPr lang="en-US" baseline="-25000"/>
              <a:t>eq</a:t>
            </a:r>
            <a:r>
              <a:rPr lang="en-US"/>
              <a:t> </a:t>
            </a:r>
            <a:r>
              <a:rPr lang="en-US" smtClean="0"/>
              <a:t>= </a:t>
            </a:r>
            <a:r>
              <a:rPr lang="en-US"/>
              <a:t>2.000 – 0.935 </a:t>
            </a:r>
            <a:r>
              <a:rPr lang="en-US" smtClean="0"/>
              <a:t>= </a:t>
            </a:r>
            <a:r>
              <a:rPr lang="en-US"/>
              <a:t>1.065 </a:t>
            </a:r>
            <a:r>
              <a:rPr lang="en-US" i="1"/>
              <a:t>M</a:t>
            </a:r>
          </a:p>
          <a:p>
            <a:r>
              <a:rPr lang="en-US"/>
              <a:t>[HI]</a:t>
            </a:r>
            <a:r>
              <a:rPr lang="en-US" baseline="-25000"/>
              <a:t>eq</a:t>
            </a:r>
            <a:r>
              <a:rPr lang="en-US"/>
              <a:t> </a:t>
            </a:r>
            <a:r>
              <a:rPr lang="en-US" smtClean="0"/>
              <a:t>= </a:t>
            </a:r>
            <a:r>
              <a:rPr lang="en-US"/>
              <a:t>2(0.935) </a:t>
            </a:r>
            <a:r>
              <a:rPr lang="en-US" smtClean="0"/>
              <a:t>= 1.87 </a:t>
            </a:r>
            <a:r>
              <a:rPr lang="en-US" i="1"/>
              <a:t>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Concept of Equilibrium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3505200"/>
            <a:ext cx="8458200" cy="2971800"/>
          </a:xfrm>
        </p:spPr>
        <p:txBody>
          <a:bodyPr/>
          <a:lstStyle/>
          <a:p>
            <a:pPr eaLnBrk="1" hangingPunct="1"/>
            <a:r>
              <a:rPr lang="en-US" sz="2800"/>
              <a:t>As a system approaches equilibrium, both the forward and reverse reactions are occurring.</a:t>
            </a:r>
          </a:p>
          <a:p>
            <a:pPr eaLnBrk="1" hangingPunct="1"/>
            <a:r>
              <a:rPr lang="en-US" sz="2800"/>
              <a:t>At equilibrium, the forward and reverse reactions are proceeding </a:t>
            </a:r>
            <a:r>
              <a:rPr lang="en-US" sz="2800" i="1"/>
              <a:t>at the same rate</a:t>
            </a:r>
            <a:r>
              <a:rPr lang="en-US" sz="2800"/>
              <a:t>.</a:t>
            </a:r>
          </a:p>
          <a:p>
            <a:pPr eaLnBrk="1" hangingPunct="1"/>
            <a:r>
              <a:rPr lang="en-US" sz="2800"/>
              <a:t>Once equilibrium is achieved, the </a:t>
            </a:r>
            <a:r>
              <a:rPr lang="en-US" sz="2800" i="1"/>
              <a:t>amount</a:t>
            </a:r>
            <a:r>
              <a:rPr lang="en-US" sz="2800"/>
              <a:t> of each reactant and product remains constant.</a:t>
            </a:r>
          </a:p>
          <a:p>
            <a:pPr eaLnBrk="1" hangingPunct="1"/>
            <a:endParaRPr lang="en-US" sz="2800"/>
          </a:p>
        </p:txBody>
      </p:sp>
      <p:pic>
        <p:nvPicPr>
          <p:cNvPr id="6" name="Picture 5" descr="15_02_Figure.jpg"/>
          <p:cNvPicPr>
            <a:picLocks noChangeAspect="1"/>
          </p:cNvPicPr>
          <p:nvPr/>
        </p:nvPicPr>
        <p:blipFill>
          <a:blip r:embed="rId3"/>
          <a:srcRect b="6564"/>
          <a:stretch>
            <a:fillRect/>
          </a:stretch>
        </p:blipFill>
        <p:spPr>
          <a:xfrm>
            <a:off x="1219200" y="1219200"/>
            <a:ext cx="6781800" cy="234456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LeChâtelier’s Principle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10600" cy="2286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	</a:t>
            </a:r>
            <a:r>
              <a:rPr lang="en-US" sz="2800"/>
              <a:t>“If a system at equilibrium is disturbed by a change in temperature, pressure, or the concentration of one of the components, the system will shift its equilibrium position so as to counteract the effect of the disturbance.”</a:t>
            </a:r>
            <a:endParaRPr lang="en-US" sz="2800" baseline="300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Conditions Change Equilibrium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8077200" cy="16002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/>
              <a:t>We will use LeChâtelier’s Principle qualitatively to predict shifts in equilibrium based on changes in conditions.</a:t>
            </a:r>
          </a:p>
        </p:txBody>
      </p:sp>
      <p:pic>
        <p:nvPicPr>
          <p:cNvPr id="6" name="Picture 5" descr="15_Pg651_UnFigure.jpg"/>
          <p:cNvPicPr>
            <a:picLocks noChangeAspect="1"/>
          </p:cNvPicPr>
          <p:nvPr/>
        </p:nvPicPr>
        <p:blipFill>
          <a:blip r:embed="rId2"/>
          <a:srcRect b="3125"/>
          <a:stretch>
            <a:fillRect/>
          </a:stretch>
        </p:blipFill>
        <p:spPr>
          <a:xfrm>
            <a:off x="1524000" y="2819400"/>
            <a:ext cx="6172200" cy="375842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r>
              <a:rPr lang="en-US"/>
              <a:t>Change in Reactant or Product Concentration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2819400"/>
          </a:xfrm>
        </p:spPr>
        <p:txBody>
          <a:bodyPr/>
          <a:lstStyle/>
          <a:p>
            <a:r>
              <a:rPr lang="en-US" dirty="0"/>
              <a:t>If the system is in equilibrium</a:t>
            </a:r>
          </a:p>
          <a:p>
            <a:pPr lvl="1"/>
            <a:r>
              <a:rPr lang="en-US" dirty="0"/>
              <a:t>adding a reaction component will result in some of it being used up.</a:t>
            </a:r>
          </a:p>
          <a:p>
            <a:pPr lvl="1"/>
            <a:r>
              <a:rPr lang="en-US" dirty="0"/>
              <a:t>removing a</a:t>
            </a:r>
            <a:r>
              <a:rPr lang="en-US" dirty="0" smtClean="0"/>
              <a:t> reaction</a:t>
            </a:r>
            <a:br>
              <a:rPr lang="en-US" dirty="0" smtClean="0"/>
            </a:br>
            <a:r>
              <a:rPr lang="en-US" dirty="0" smtClean="0"/>
              <a:t>component </a:t>
            </a:r>
            <a:r>
              <a:rPr lang="en-US" dirty="0"/>
              <a:t>will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result </a:t>
            </a:r>
            <a:r>
              <a:rPr lang="en-US" dirty="0"/>
              <a:t>in some if it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being </a:t>
            </a:r>
            <a:r>
              <a:rPr lang="en-US" dirty="0"/>
              <a:t>produced.</a:t>
            </a:r>
          </a:p>
        </p:txBody>
      </p:sp>
      <p:pic>
        <p:nvPicPr>
          <p:cNvPr id="5" name="Picture 4" descr="15_10_Figure.jpg"/>
          <p:cNvPicPr>
            <a:picLocks noChangeAspect="1"/>
          </p:cNvPicPr>
          <p:nvPr/>
        </p:nvPicPr>
        <p:blipFill>
          <a:blip r:embed="rId2"/>
          <a:srcRect b="3008"/>
          <a:stretch>
            <a:fillRect/>
          </a:stretch>
        </p:blipFill>
        <p:spPr>
          <a:xfrm>
            <a:off x="4191000" y="2743200"/>
            <a:ext cx="4671237" cy="301294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in Volume or Pressure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20688" y="1143000"/>
            <a:ext cx="8686800" cy="4114800"/>
          </a:xfrm>
        </p:spPr>
        <p:txBody>
          <a:bodyPr/>
          <a:lstStyle/>
          <a:p>
            <a:r>
              <a:rPr lang="en-US" dirty="0"/>
              <a:t>When gases are involved in an equilibrium,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change in pressure or volume will affect equilibrium:</a:t>
            </a:r>
          </a:p>
          <a:p>
            <a:pPr lvl="1"/>
            <a:r>
              <a:rPr lang="en-US" dirty="0"/>
              <a:t>Higher volume or lower pressure favors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side </a:t>
            </a:r>
            <a:r>
              <a:rPr lang="en-US" dirty="0"/>
              <a:t>of the equation with more moles (and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vice</a:t>
            </a:r>
            <a:r>
              <a:rPr lang="en-US" dirty="0"/>
              <a:t>-versa).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43000" y="3657600"/>
            <a:ext cx="6629400" cy="3096876"/>
            <a:chOff x="1143000" y="3657600"/>
            <a:chExt cx="6629400" cy="3096876"/>
          </a:xfrm>
        </p:grpSpPr>
        <p:pic>
          <p:nvPicPr>
            <p:cNvPr id="5" name="Picture 4" descr="15_12_Figure.jpg"/>
            <p:cNvPicPr>
              <a:picLocks noChangeAspect="1"/>
            </p:cNvPicPr>
            <p:nvPr/>
          </p:nvPicPr>
          <p:blipFill rotWithShape="1">
            <a:blip r:embed="rId2"/>
            <a:srcRect r="19770" b="30260"/>
            <a:stretch/>
          </p:blipFill>
          <p:spPr>
            <a:xfrm>
              <a:off x="1143000" y="3657600"/>
              <a:ext cx="5318760" cy="2255520"/>
            </a:xfrm>
            <a:prstGeom prst="rect">
              <a:avLst/>
            </a:prstGeom>
          </p:spPr>
        </p:pic>
        <p:pic>
          <p:nvPicPr>
            <p:cNvPr id="6" name="Picture 5" descr="15_12_Figure.jpg"/>
            <p:cNvPicPr>
              <a:picLocks noChangeAspect="1"/>
            </p:cNvPicPr>
            <p:nvPr/>
          </p:nvPicPr>
          <p:blipFill rotWithShape="1">
            <a:blip r:embed="rId2"/>
            <a:srcRect l="78544" b="4246"/>
            <a:stretch/>
          </p:blipFill>
          <p:spPr>
            <a:xfrm>
              <a:off x="6350000" y="3657600"/>
              <a:ext cx="1422400" cy="3096876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 in Temperature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/>
          <a:lstStyle/>
          <a:p>
            <a:r>
              <a:rPr lang="en-US"/>
              <a:t>Is the reaction endothermic or exothermic as written? That matters!</a:t>
            </a:r>
          </a:p>
          <a:p>
            <a:r>
              <a:rPr lang="en-US"/>
              <a:t>Endothermic: Heats acts </a:t>
            </a:r>
            <a:r>
              <a:rPr lang="en-US" i="1"/>
              <a:t>like </a:t>
            </a:r>
            <a:r>
              <a:rPr lang="en-US"/>
              <a:t>a reactant; adding heat drives a reaction toward products.</a:t>
            </a:r>
          </a:p>
          <a:p>
            <a:r>
              <a:rPr lang="en-US"/>
              <a:t>Exothermic: Heat acts </a:t>
            </a:r>
            <a:r>
              <a:rPr lang="en-US" i="1"/>
              <a:t>like </a:t>
            </a:r>
            <a:r>
              <a:rPr lang="en-US"/>
              <a:t>a product; adding heat drives a reaction toward reactants.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Endothermic Equilibrium</a:t>
            </a:r>
          </a:p>
        </p:txBody>
      </p:sp>
      <p:pic>
        <p:nvPicPr>
          <p:cNvPr id="4" name="Picture 3" descr="15_13_Figure.jpg"/>
          <p:cNvPicPr>
            <a:picLocks noChangeAspect="1"/>
          </p:cNvPicPr>
          <p:nvPr/>
        </p:nvPicPr>
        <p:blipFill>
          <a:blip r:embed="rId2"/>
          <a:srcRect b="2924"/>
          <a:stretch>
            <a:fillRect/>
          </a:stretch>
        </p:blipFill>
        <p:spPr>
          <a:xfrm>
            <a:off x="1751044" y="2273968"/>
            <a:ext cx="5792756" cy="4052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8064500" cy="5397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Exothermic Equilibrium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r>
              <a:rPr lang="en-US"/>
              <a:t>The Haber Process for producing ammonia from the elements is exothermic.</a:t>
            </a:r>
          </a:p>
          <a:p>
            <a:r>
              <a:rPr lang="en-US"/>
              <a:t>One would think that cooling down the reactants would result in more product.</a:t>
            </a:r>
          </a:p>
          <a:p>
            <a:r>
              <a:rPr lang="en-US"/>
              <a:t>However, the activation energy for this reaction is high!</a:t>
            </a:r>
          </a:p>
          <a:p>
            <a:r>
              <a:rPr lang="en-US"/>
              <a:t>This is the </a:t>
            </a:r>
            <a:r>
              <a:rPr lang="en-US" i="1"/>
              <a:t>one </a:t>
            </a:r>
            <a:r>
              <a:rPr lang="en-US"/>
              <a:t>instance where a system in equilibrium can be affected by a catalyst!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-23813" y="0"/>
            <a:ext cx="9144001" cy="1143000"/>
          </a:xfrm>
        </p:spPr>
        <p:txBody>
          <a:bodyPr/>
          <a:lstStyle/>
          <a:p>
            <a:pPr eaLnBrk="1" hangingPunct="1"/>
            <a:r>
              <a:rPr lang="en-US"/>
              <a:t>Catalysts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914400"/>
            <a:ext cx="8458200" cy="1447800"/>
          </a:xfrm>
        </p:spPr>
        <p:txBody>
          <a:bodyPr/>
          <a:lstStyle/>
          <a:p>
            <a:pPr eaLnBrk="1" hangingPunct="1"/>
            <a:r>
              <a:rPr lang="en-US" sz="2800" b="1"/>
              <a:t>Catalysts</a:t>
            </a:r>
            <a:r>
              <a:rPr lang="en-US" sz="2800"/>
              <a:t> increase the rate of both the forward </a:t>
            </a:r>
            <a:r>
              <a:rPr lang="en-US" sz="2800" i="1"/>
              <a:t>and</a:t>
            </a:r>
            <a:r>
              <a:rPr lang="en-US" sz="2800"/>
              <a:t> reverse reactions.</a:t>
            </a:r>
          </a:p>
          <a:p>
            <a:pPr eaLnBrk="1" hangingPunct="1"/>
            <a:r>
              <a:rPr lang="en-US" sz="2800"/>
              <a:t>Equilibrium is achieved faster, but the equilibrium composition remains unaltered.</a:t>
            </a:r>
          </a:p>
          <a:p>
            <a:pPr eaLnBrk="1" hangingPunct="1"/>
            <a:r>
              <a:rPr lang="en-US" sz="2800"/>
              <a:t>Activation energy is lowered, allowing equilibrium to be established at lower temperatures.</a:t>
            </a:r>
          </a:p>
          <a:p>
            <a:pPr eaLnBrk="1" hangingPunct="1">
              <a:buFontTx/>
              <a:buNone/>
            </a:pPr>
            <a:endParaRPr lang="en-US" sz="2800"/>
          </a:p>
          <a:p>
            <a:pPr eaLnBrk="1" hangingPunct="1">
              <a:buFontTx/>
              <a:buNone/>
            </a:pPr>
            <a:endParaRPr lang="en-US" sz="2800"/>
          </a:p>
        </p:txBody>
      </p:sp>
      <p:pic>
        <p:nvPicPr>
          <p:cNvPr id="6" name="Picture 5" descr="15_14_Figure.jpg"/>
          <p:cNvPicPr>
            <a:picLocks noChangeAspect="1"/>
          </p:cNvPicPr>
          <p:nvPr/>
        </p:nvPicPr>
        <p:blipFill>
          <a:blip r:embed="rId3"/>
          <a:srcRect b="5830"/>
          <a:stretch>
            <a:fillRect/>
          </a:stretch>
        </p:blipFill>
        <p:spPr>
          <a:xfrm>
            <a:off x="990600" y="3810000"/>
            <a:ext cx="6781800" cy="258192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458200" cy="1447800"/>
          </a:xfrm>
        </p:spPr>
        <p:txBody>
          <a:bodyPr/>
          <a:lstStyle/>
          <a:p>
            <a:pPr eaLnBrk="1" hangingPunct="1"/>
            <a:r>
              <a:rPr lang="en-US"/>
              <a:t>Writing the Equation for an  Equilibrium Reaction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	Since, in a system at equilibrium, both the forward and reverse reactions are being carried out, we write its equation with a double arrow:</a:t>
            </a:r>
          </a:p>
          <a:p>
            <a:pPr eaLnBrk="1" hangingPunct="1">
              <a:buFontTx/>
              <a:buNone/>
            </a:pP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			N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4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)  ⇌  2 NO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i="1" dirty="0"/>
              <a:t>g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5943600" cy="1143000"/>
          </a:xfrm>
        </p:spPr>
        <p:txBody>
          <a:bodyPr/>
          <a:lstStyle/>
          <a:p>
            <a:pPr eaLnBrk="1" hangingPunct="1"/>
            <a:r>
              <a:rPr lang="en-US"/>
              <a:t>Comparing Rates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143000"/>
            <a:ext cx="6172200" cy="5105400"/>
          </a:xfrm>
        </p:spPr>
        <p:txBody>
          <a:bodyPr/>
          <a:lstStyle/>
          <a:p>
            <a:pPr eaLnBrk="1" hangingPunct="1"/>
            <a:r>
              <a:rPr lang="en-US"/>
              <a:t>For the forward </a:t>
            </a:r>
            <a:r>
              <a:rPr lang="en-US" smtClean="0"/>
              <a:t>reaction</a:t>
            </a:r>
            <a:br>
              <a:rPr lang="en-US" smtClean="0"/>
            </a:br>
            <a:r>
              <a:rPr lang="en-US" sz="2800" smtClean="0"/>
              <a:t>N</a:t>
            </a:r>
            <a:r>
              <a:rPr lang="en-US" sz="2800" baseline="-25000" smtClean="0"/>
              <a:t>2</a:t>
            </a:r>
            <a:r>
              <a:rPr lang="en-US" sz="2800" smtClean="0"/>
              <a:t>O</a:t>
            </a:r>
            <a:r>
              <a:rPr lang="en-US" sz="2800" baseline="-25000" smtClean="0"/>
              <a:t>4</a:t>
            </a:r>
            <a:r>
              <a:rPr lang="en-US" sz="2800" smtClean="0"/>
              <a:t>(</a:t>
            </a:r>
            <a:r>
              <a:rPr lang="en-US" sz="2800" i="1" smtClean="0"/>
              <a:t>g</a:t>
            </a:r>
            <a:r>
              <a:rPr lang="en-US" sz="2800"/>
              <a:t>)  </a:t>
            </a:r>
            <a:r>
              <a:rPr lang="en-US" sz="2800">
                <a:ea typeface="Arial" charset="0"/>
                <a:cs typeface="Arial" charset="0"/>
              </a:rPr>
              <a:t>→ </a:t>
            </a:r>
            <a:r>
              <a:rPr lang="en-US" sz="2800"/>
              <a:t> </a:t>
            </a:r>
            <a:r>
              <a:rPr lang="en-US" sz="2800">
                <a:sym typeface="Symbol" charset="2"/>
              </a:rPr>
              <a:t>2 NO</a:t>
            </a:r>
            <a:r>
              <a:rPr lang="en-US" sz="2800" baseline="-25000">
                <a:sym typeface="Symbol" charset="2"/>
              </a:rPr>
              <a:t>2</a:t>
            </a:r>
            <a:r>
              <a:rPr lang="en-US" sz="2800">
                <a:sym typeface="Symbol" charset="2"/>
              </a:rPr>
              <a:t>(</a:t>
            </a:r>
            <a:r>
              <a:rPr lang="en-US" sz="2800" i="1">
                <a:sym typeface="Symbol" charset="2"/>
              </a:rPr>
              <a:t>g</a:t>
            </a:r>
            <a:r>
              <a:rPr lang="en-US" sz="2800">
                <a:sym typeface="Symbol" charset="2"/>
              </a:rPr>
              <a:t>)</a:t>
            </a:r>
            <a:endParaRPr lang="en-US" sz="2800" baseline="-25000">
              <a:sym typeface="Symbol" charset="2"/>
            </a:endParaRPr>
          </a:p>
          <a:p>
            <a:pPr eaLnBrk="1" hangingPunct="1"/>
            <a:r>
              <a:rPr lang="en-US"/>
              <a:t>The rate law </a:t>
            </a:r>
            <a:r>
              <a:rPr lang="en-US" smtClean="0"/>
              <a:t>is</a:t>
            </a:r>
            <a:br>
              <a:rPr lang="en-US" smtClean="0"/>
            </a:br>
            <a:r>
              <a:rPr lang="en-US" sz="2800" smtClean="0"/>
              <a:t>Rate </a:t>
            </a:r>
            <a:r>
              <a:rPr lang="en-US" sz="2800"/>
              <a:t>= </a:t>
            </a:r>
            <a:r>
              <a:rPr lang="en-US" sz="2800" i="1" smtClean="0"/>
              <a:t>k</a:t>
            </a:r>
            <a:r>
              <a:rPr lang="en-US" sz="2800" i="1" baseline="-25000" smtClean="0"/>
              <a:t>f</a:t>
            </a:r>
            <a:r>
              <a:rPr lang="en-US" sz="1200" i="1" baseline="-25000" smtClean="0"/>
              <a:t> </a:t>
            </a:r>
            <a:r>
              <a:rPr lang="en-US" sz="2800" smtClean="0"/>
              <a:t>[</a:t>
            </a:r>
            <a:r>
              <a:rPr lang="en-US" sz="2800"/>
              <a:t>N</a:t>
            </a:r>
            <a:r>
              <a:rPr lang="en-US" sz="2800" baseline="-25000"/>
              <a:t>2</a:t>
            </a:r>
            <a:r>
              <a:rPr lang="en-US" sz="2800"/>
              <a:t>O</a:t>
            </a:r>
            <a:r>
              <a:rPr lang="en-US" sz="2800" baseline="-25000"/>
              <a:t>4</a:t>
            </a:r>
            <a:r>
              <a:rPr lang="en-US" sz="2800"/>
              <a:t>]</a:t>
            </a:r>
          </a:p>
          <a:p>
            <a:pPr lvl="1" eaLnBrk="1" hangingPunct="1">
              <a:buFontTx/>
              <a:buNone/>
            </a:pPr>
            <a:endParaRPr lang="en-US"/>
          </a:p>
          <a:p>
            <a:pPr eaLnBrk="1" hangingPunct="1"/>
            <a:r>
              <a:rPr lang="en-US"/>
              <a:t>For the reverse </a:t>
            </a:r>
            <a:r>
              <a:rPr lang="en-US" smtClean="0"/>
              <a:t>reaction</a:t>
            </a:r>
            <a:br>
              <a:rPr lang="en-US" smtClean="0"/>
            </a:br>
            <a:r>
              <a:rPr lang="en-US" sz="2800" smtClean="0"/>
              <a:t>2 </a:t>
            </a:r>
            <a:r>
              <a:rPr lang="en-US" sz="2800"/>
              <a:t>NO</a:t>
            </a:r>
            <a:r>
              <a:rPr lang="en-US" sz="2800" baseline="-25000"/>
              <a:t>2</a:t>
            </a:r>
            <a:r>
              <a:rPr lang="en-US" sz="2800"/>
              <a:t>(</a:t>
            </a:r>
            <a:r>
              <a:rPr lang="en-US" sz="2800" i="1"/>
              <a:t>g</a:t>
            </a:r>
            <a:r>
              <a:rPr lang="en-US" sz="2800"/>
              <a:t>)  </a:t>
            </a:r>
            <a:r>
              <a:rPr lang="en-US" sz="2800">
                <a:ea typeface="Arial" charset="0"/>
                <a:cs typeface="Arial" charset="0"/>
              </a:rPr>
              <a:t>→  </a:t>
            </a:r>
            <a:r>
              <a:rPr lang="en-US" sz="2800">
                <a:sym typeface="Symbol" charset="2"/>
              </a:rPr>
              <a:t>N</a:t>
            </a:r>
            <a:r>
              <a:rPr lang="en-US" sz="2800" baseline="-25000">
                <a:sym typeface="Symbol" charset="2"/>
              </a:rPr>
              <a:t>2</a:t>
            </a:r>
            <a:r>
              <a:rPr lang="en-US" sz="2800">
                <a:sym typeface="Symbol" charset="2"/>
              </a:rPr>
              <a:t>O</a:t>
            </a:r>
            <a:r>
              <a:rPr lang="en-US" sz="2800" baseline="-25000">
                <a:sym typeface="Symbol" charset="2"/>
              </a:rPr>
              <a:t>4</a:t>
            </a:r>
            <a:r>
              <a:rPr lang="en-US" sz="2800">
                <a:sym typeface="Symbol" charset="2"/>
              </a:rPr>
              <a:t>(</a:t>
            </a:r>
            <a:r>
              <a:rPr lang="en-US" sz="2800" i="1">
                <a:sym typeface="Symbol" charset="2"/>
              </a:rPr>
              <a:t>g</a:t>
            </a:r>
            <a:r>
              <a:rPr lang="en-US" sz="2800">
                <a:sym typeface="Symbol" charset="2"/>
              </a:rPr>
              <a:t>)</a:t>
            </a:r>
            <a:endParaRPr lang="en-US" sz="2800" baseline="-25000">
              <a:sym typeface="Symbol" charset="2"/>
            </a:endParaRPr>
          </a:p>
          <a:p>
            <a:pPr eaLnBrk="1" hangingPunct="1"/>
            <a:r>
              <a:rPr lang="en-US"/>
              <a:t>The rate law </a:t>
            </a:r>
            <a:r>
              <a:rPr lang="en-US" smtClean="0"/>
              <a:t>is</a:t>
            </a:r>
            <a:br>
              <a:rPr lang="en-US" smtClean="0"/>
            </a:br>
            <a:r>
              <a:rPr lang="en-US" sz="2800" smtClean="0"/>
              <a:t>Rate </a:t>
            </a:r>
            <a:r>
              <a:rPr lang="en-US" sz="2800"/>
              <a:t>= </a:t>
            </a:r>
            <a:r>
              <a:rPr lang="en-US" sz="2800" i="1" smtClean="0"/>
              <a:t>k</a:t>
            </a:r>
            <a:r>
              <a:rPr lang="en-US" sz="2800" i="1" baseline="-25000" smtClean="0"/>
              <a:t>r</a:t>
            </a:r>
            <a:r>
              <a:rPr lang="en-US" sz="1200" i="1" baseline="-25000">
                <a:solidFill>
                  <a:srgbClr val="000000"/>
                </a:solidFill>
              </a:rPr>
              <a:t> </a:t>
            </a:r>
            <a:r>
              <a:rPr lang="en-US" sz="2800" smtClean="0"/>
              <a:t>[NO</a:t>
            </a:r>
            <a:r>
              <a:rPr lang="en-US" sz="2800" baseline="-25000" smtClean="0"/>
              <a:t>2</a:t>
            </a:r>
            <a:r>
              <a:rPr lang="en-US" sz="2800" smtClean="0"/>
              <a:t>]</a:t>
            </a:r>
            <a:r>
              <a:rPr lang="en-US" sz="2800" baseline="30000" smtClean="0"/>
              <a:t>2</a:t>
            </a:r>
            <a:endParaRPr lang="en-US" sz="2800"/>
          </a:p>
          <a:p>
            <a:pPr lvl="1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Meaning of Equilibrium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001000" cy="3505200"/>
          </a:xfrm>
        </p:spPr>
        <p:txBody>
          <a:bodyPr/>
          <a:lstStyle/>
          <a:p>
            <a:pPr eaLnBrk="1" hangingPunct="1"/>
            <a:r>
              <a:rPr lang="en-US"/>
              <a:t>Therefore, at equilibrium</a:t>
            </a:r>
          </a:p>
          <a:p>
            <a:pPr eaLnBrk="1" hangingPunct="1">
              <a:buFontTx/>
              <a:buNone/>
            </a:pPr>
            <a:r>
              <a:rPr lang="en-US"/>
              <a:t>		Rate</a:t>
            </a:r>
            <a:r>
              <a:rPr lang="en-US" i="1" baseline="-25000"/>
              <a:t>f</a:t>
            </a:r>
            <a:r>
              <a:rPr lang="en-US"/>
              <a:t> = Rate</a:t>
            </a:r>
            <a:r>
              <a:rPr lang="en-US" i="1" baseline="-25000"/>
              <a:t>r</a:t>
            </a:r>
          </a:p>
          <a:p>
            <a:pPr eaLnBrk="1" hangingPunct="1">
              <a:buFontTx/>
              <a:buNone/>
            </a:pPr>
            <a:r>
              <a:rPr lang="en-US" i="1" baseline="-25000"/>
              <a:t>		</a:t>
            </a:r>
            <a:r>
              <a:rPr lang="en-US" i="1"/>
              <a:t>k</a:t>
            </a:r>
            <a:r>
              <a:rPr lang="en-US" i="1" baseline="-25000"/>
              <a:t>f</a:t>
            </a:r>
            <a:r>
              <a:rPr lang="en-US"/>
              <a:t>[N</a:t>
            </a:r>
            <a:r>
              <a:rPr lang="en-US" baseline="-25000"/>
              <a:t>2</a:t>
            </a:r>
            <a:r>
              <a:rPr lang="en-US"/>
              <a:t>O</a:t>
            </a:r>
            <a:r>
              <a:rPr lang="en-US" baseline="-25000"/>
              <a:t>4</a:t>
            </a:r>
            <a:r>
              <a:rPr lang="en-US"/>
              <a:t>]  =  </a:t>
            </a:r>
            <a:r>
              <a:rPr lang="en-US" i="1"/>
              <a:t>k</a:t>
            </a:r>
            <a:r>
              <a:rPr lang="en-US" i="1" baseline="-25000"/>
              <a:t>r</a:t>
            </a:r>
            <a:r>
              <a:rPr lang="en-US"/>
              <a:t>[NO</a:t>
            </a:r>
            <a:r>
              <a:rPr lang="en-US" baseline="-25000"/>
              <a:t>2</a:t>
            </a:r>
            <a:r>
              <a:rPr lang="en-US"/>
              <a:t>]</a:t>
            </a:r>
            <a:r>
              <a:rPr lang="en-US" baseline="30000"/>
              <a:t>2</a:t>
            </a:r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Rewriting this, it becomes the expression for the equilibrium constant, </a:t>
            </a:r>
            <a:r>
              <a:rPr lang="en-US" i="1"/>
              <a:t>K</a:t>
            </a:r>
            <a:r>
              <a:rPr lang="en-US" baseline="-25000"/>
              <a:t>eq</a:t>
            </a:r>
            <a:r>
              <a:rPr lang="en-US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800600"/>
            <a:ext cx="4107180" cy="9690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95400"/>
          </a:xfrm>
        </p:spPr>
        <p:txBody>
          <a:bodyPr/>
          <a:lstStyle/>
          <a:p>
            <a:r>
              <a:rPr lang="en-US"/>
              <a:t>Another Equilibrium—</a:t>
            </a:r>
            <a:br>
              <a:rPr lang="en-US"/>
            </a:br>
            <a:r>
              <a:rPr lang="en-US"/>
              <a:t>The Haber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819400"/>
          </a:xfrm>
        </p:spPr>
        <p:txBody>
          <a:bodyPr/>
          <a:lstStyle/>
          <a:p>
            <a:r>
              <a:rPr lang="en-US"/>
              <a:t>Consider the Haber Process, which is the industrial preparation of ammonia:</a:t>
            </a:r>
          </a:p>
          <a:p>
            <a:pPr>
              <a:buFontTx/>
              <a:buNone/>
            </a:pPr>
            <a:r>
              <a:rPr lang="en-US"/>
              <a:t>	N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 +  3 H</a:t>
            </a:r>
            <a:r>
              <a:rPr lang="en-US" baseline="-25000"/>
              <a:t>2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 ⇌  2 NH</a:t>
            </a:r>
            <a:r>
              <a:rPr lang="en-US" baseline="-25000"/>
              <a:t>3</a:t>
            </a:r>
            <a:r>
              <a:rPr lang="en-US"/>
              <a:t>(</a:t>
            </a:r>
            <a:r>
              <a:rPr lang="en-US" i="1"/>
              <a:t>g</a:t>
            </a:r>
            <a:r>
              <a:rPr lang="en-US"/>
              <a:t>)</a:t>
            </a:r>
          </a:p>
          <a:p>
            <a:r>
              <a:rPr lang="en-US"/>
              <a:t>The equilibrium constant depends on stoichiometry: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180" y="4648200"/>
            <a:ext cx="2471420" cy="9779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"/>
            <a:ext cx="9144000" cy="1143000"/>
          </a:xfrm>
        </p:spPr>
        <p:txBody>
          <a:bodyPr/>
          <a:lstStyle/>
          <a:p>
            <a:pPr eaLnBrk="1" hangingPunct="1"/>
            <a:r>
              <a:rPr lang="en-US"/>
              <a:t>The Equilibrium Constant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30238" y="1066800"/>
            <a:ext cx="7980362" cy="2057400"/>
          </a:xfrm>
        </p:spPr>
        <p:txBody>
          <a:bodyPr/>
          <a:lstStyle/>
          <a:p>
            <a:pPr eaLnBrk="1" hangingPunct="1"/>
            <a:r>
              <a:rPr lang="en-US" sz="2800"/>
              <a:t>Consider the generalized reaction</a:t>
            </a:r>
          </a:p>
          <a:p>
            <a:pPr eaLnBrk="1" hangingPunct="1">
              <a:buFontTx/>
              <a:buNone/>
            </a:pPr>
            <a:r>
              <a:rPr lang="en-US" sz="2800"/>
              <a:t>	</a:t>
            </a:r>
            <a:r>
              <a:rPr lang="en-US" sz="2800" i="1"/>
              <a:t>a</a:t>
            </a:r>
            <a:r>
              <a:rPr lang="en-US" sz="2800"/>
              <a:t> A  +  </a:t>
            </a:r>
            <a:r>
              <a:rPr lang="en-US" sz="2800" i="1"/>
              <a:t>b</a:t>
            </a:r>
            <a:r>
              <a:rPr lang="en-US" sz="2800"/>
              <a:t> B ⇌  </a:t>
            </a:r>
            <a:r>
              <a:rPr lang="en-US" sz="2800" i="1"/>
              <a:t>d</a:t>
            </a:r>
            <a:r>
              <a:rPr lang="en-US" sz="2800"/>
              <a:t> D  +  </a:t>
            </a:r>
            <a:r>
              <a:rPr lang="en-US" sz="2800" i="1"/>
              <a:t>e</a:t>
            </a:r>
            <a:r>
              <a:rPr lang="en-US" sz="2800"/>
              <a:t> E</a:t>
            </a:r>
          </a:p>
          <a:p>
            <a:pPr eaLnBrk="1" hangingPunct="1"/>
            <a:r>
              <a:rPr lang="en-US" sz="2800"/>
              <a:t>The equilibrium expression for this reaction would be</a:t>
            </a: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630238" y="35052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</a:pPr>
            <a:endParaRPr lang="en-US" sz="3200"/>
          </a:p>
        </p:txBody>
      </p:sp>
      <p:grpSp>
        <p:nvGrpSpPr>
          <p:cNvPr id="10245" name="Group 21"/>
          <p:cNvGrpSpPr>
            <a:grpSpLocks/>
          </p:cNvGrpSpPr>
          <p:nvPr/>
        </p:nvGrpSpPr>
        <p:grpSpPr bwMode="auto">
          <a:xfrm>
            <a:off x="2898775" y="4724400"/>
            <a:ext cx="1530350" cy="1012825"/>
            <a:chOff x="1872" y="3168"/>
            <a:chExt cx="964" cy="638"/>
          </a:xfrm>
        </p:grpSpPr>
        <p:sp>
          <p:nvSpPr>
            <p:cNvPr id="10250" name="Rectangle 9"/>
            <p:cNvSpPr>
              <a:spLocks noChangeArrowheads="1"/>
            </p:cNvSpPr>
            <p:nvPr/>
          </p:nvSpPr>
          <p:spPr bwMode="auto">
            <a:xfrm>
              <a:off x="1872" y="3360"/>
              <a:ext cx="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4000"/>
            </a:p>
          </p:txBody>
        </p:sp>
        <p:sp>
          <p:nvSpPr>
            <p:cNvPr id="10251" name="Rectangle 10"/>
            <p:cNvSpPr>
              <a:spLocks noChangeArrowheads="1"/>
            </p:cNvSpPr>
            <p:nvPr/>
          </p:nvSpPr>
          <p:spPr bwMode="auto">
            <a:xfrm>
              <a:off x="2720" y="3168"/>
              <a:ext cx="11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4000" i="1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30238" y="3983038"/>
            <a:ext cx="8056562" cy="1754187"/>
          </a:xfrm>
          <a:prstGeom prst="rect">
            <a:avLst/>
          </a:prstGeom>
          <a:noFill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800"/>
              <a:t>Also, since pressure is proportional to concentration for gases in a closed system, the equilibrium expression can also be written</a:t>
            </a:r>
          </a:p>
          <a:p>
            <a:pPr marL="342900" indent="-342900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940050"/>
            <a:ext cx="4702810" cy="1022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463540"/>
            <a:ext cx="2595880" cy="10134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/>
              <a:t>More with Gases and Equilibrium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05800" cy="5029200"/>
          </a:xfrm>
        </p:spPr>
        <p:txBody>
          <a:bodyPr/>
          <a:lstStyle/>
          <a:p>
            <a:r>
              <a:rPr lang="en-US"/>
              <a:t>We can compare the equilibrium constant based on concentration to the one based on pressure.</a:t>
            </a:r>
          </a:p>
          <a:p>
            <a:r>
              <a:rPr lang="en-US"/>
              <a:t>For gases, </a:t>
            </a:r>
            <a:r>
              <a:rPr lang="en-US" i="1"/>
              <a:t>PV</a:t>
            </a:r>
            <a:r>
              <a:rPr lang="en-US"/>
              <a:t> = </a:t>
            </a:r>
            <a:r>
              <a:rPr lang="en-US" i="1"/>
              <a:t>nRT</a:t>
            </a:r>
            <a:r>
              <a:rPr lang="en-US"/>
              <a:t> (the Ideal Gas Law).</a:t>
            </a:r>
          </a:p>
          <a:p>
            <a:r>
              <a:rPr lang="en-US"/>
              <a:t>Rearranging, </a:t>
            </a:r>
            <a:r>
              <a:rPr lang="en-US" i="1"/>
              <a:t>P</a:t>
            </a:r>
            <a:r>
              <a:rPr lang="en-US"/>
              <a:t> = (</a:t>
            </a:r>
            <a:r>
              <a:rPr lang="en-US" i="1"/>
              <a:t>n</a:t>
            </a:r>
            <a:r>
              <a:rPr lang="en-US"/>
              <a:t>/</a:t>
            </a:r>
            <a:r>
              <a:rPr lang="en-US" i="1"/>
              <a:t>V</a:t>
            </a:r>
            <a:r>
              <a:rPr lang="en-US"/>
              <a:t>)</a:t>
            </a:r>
            <a:r>
              <a:rPr lang="en-US" i="1"/>
              <a:t>RT</a:t>
            </a:r>
            <a:r>
              <a:rPr lang="en-US"/>
              <a:t>; (</a:t>
            </a:r>
            <a:r>
              <a:rPr lang="en-US" i="1"/>
              <a:t>n</a:t>
            </a:r>
            <a:r>
              <a:rPr lang="en-US"/>
              <a:t>/</a:t>
            </a:r>
            <a:r>
              <a:rPr lang="en-US" i="1"/>
              <a:t>V</a:t>
            </a:r>
            <a:r>
              <a:rPr lang="en-US"/>
              <a:t>) is [ ].</a:t>
            </a:r>
          </a:p>
          <a:p>
            <a:r>
              <a:rPr lang="en-US"/>
              <a:t>The result is</a:t>
            </a:r>
          </a:p>
          <a:p>
            <a:endParaRPr lang="en-US"/>
          </a:p>
          <a:p>
            <a:r>
              <a:rPr lang="en-US"/>
              <a:t>where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160" y="4191000"/>
            <a:ext cx="2418080" cy="4800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453046"/>
            <a:ext cx="6934200" cy="273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7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>
            <a:alpha val="67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3106</TotalTime>
  <Words>1287</Words>
  <Application>Microsoft Office PowerPoint</Application>
  <PresentationFormat>On-screen Show (4:3)</PresentationFormat>
  <Paragraphs>248</Paragraphs>
  <Slides>37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Blank Presentation</vt:lpstr>
      <vt:lpstr>1_Blank Presentation</vt:lpstr>
      <vt:lpstr>PowerPoint Presentation</vt:lpstr>
      <vt:lpstr>The Concept of Equilibrium</vt:lpstr>
      <vt:lpstr>The Concept of Equilibrium</vt:lpstr>
      <vt:lpstr>Writing the Equation for an  Equilibrium Reaction</vt:lpstr>
      <vt:lpstr>Comparing Rates</vt:lpstr>
      <vt:lpstr>The Meaning of Equilibrium</vt:lpstr>
      <vt:lpstr>Another Equilibrium— The Haber Process</vt:lpstr>
      <vt:lpstr>The Equilibrium Constant</vt:lpstr>
      <vt:lpstr>More with Gases and Equilibrium</vt:lpstr>
      <vt:lpstr>Equilibrium Can Be Reached from Either Direction</vt:lpstr>
      <vt:lpstr>Magnitude of K</vt:lpstr>
      <vt:lpstr>The Direction of the Chemical Equation and K</vt:lpstr>
      <vt:lpstr>Stoichiometry and Equilibrium Constants</vt:lpstr>
      <vt:lpstr>Consecutive Equilibria</vt:lpstr>
      <vt:lpstr>Homogeneous vs. Heterogeneous</vt:lpstr>
      <vt:lpstr>The Decomposition of CaCO3— A Heterogeneous Equilibrium</vt:lpstr>
      <vt:lpstr>Deducing Equilibrium Concentrations</vt:lpstr>
      <vt:lpstr>An Example</vt:lpstr>
      <vt:lpstr>What Do We Know?</vt:lpstr>
      <vt:lpstr>[HI] Increases by 1.87 × 10−3 M</vt:lpstr>
      <vt:lpstr>Stoichiometry tells us [H2] and [I2] decrease by half as much.</vt:lpstr>
      <vt:lpstr>We can now calculate the equilibrium concentrations of all three compounds.</vt:lpstr>
      <vt:lpstr>And, therefore, the equilibrium constant…</vt:lpstr>
      <vt:lpstr>Is a Mixture in Equilibrium? Which Way Does the Reaction Go?</vt:lpstr>
      <vt:lpstr>Comparing Q and K</vt:lpstr>
      <vt:lpstr>Calculating Equilibrium Concentrations</vt:lpstr>
      <vt:lpstr>An Example</vt:lpstr>
      <vt:lpstr>Example (continued)</vt:lpstr>
      <vt:lpstr>Example (completed)</vt:lpstr>
      <vt:lpstr>LeChâtelier’s Principle</vt:lpstr>
      <vt:lpstr>How Conditions Change Equilibrium</vt:lpstr>
      <vt:lpstr>Change in Reactant or Product Concentration</vt:lpstr>
      <vt:lpstr>Change in Volume or Pressure</vt:lpstr>
      <vt:lpstr>Change in Temperature</vt:lpstr>
      <vt:lpstr>An Endothermic Equilibrium</vt:lpstr>
      <vt:lpstr>An Exothermic Equilibrium</vt:lpstr>
      <vt:lpstr>Catalysts</vt:lpstr>
    </vt:vector>
  </TitlesOfParts>
  <Company>St. Charles Community College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15 Chemical Equilibrium</dc:title>
  <dc:creator>John Bookstaver</dc:creator>
  <cp:lastModifiedBy>GEX User</cp:lastModifiedBy>
  <cp:revision>270</cp:revision>
  <dcterms:created xsi:type="dcterms:W3CDTF">2014-02-17T00:55:59Z</dcterms:created>
  <dcterms:modified xsi:type="dcterms:W3CDTF">2014-02-21T21:09:08Z</dcterms:modified>
</cp:coreProperties>
</file>