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  <p:sldMasterId id="2147483691" r:id="rId2"/>
  </p:sldMasterIdLst>
  <p:notesMasterIdLst>
    <p:notesMasterId r:id="rId47"/>
  </p:notesMasterIdLst>
  <p:sldIdLst>
    <p:sldId id="256" r:id="rId3"/>
    <p:sldId id="257" r:id="rId4"/>
    <p:sldId id="329" r:id="rId5"/>
    <p:sldId id="330" r:id="rId6"/>
    <p:sldId id="331" r:id="rId7"/>
    <p:sldId id="258" r:id="rId8"/>
    <p:sldId id="332" r:id="rId9"/>
    <p:sldId id="268" r:id="rId10"/>
    <p:sldId id="333" r:id="rId11"/>
    <p:sldId id="334" r:id="rId12"/>
    <p:sldId id="272" r:id="rId13"/>
    <p:sldId id="335" r:id="rId14"/>
    <p:sldId id="336" r:id="rId15"/>
    <p:sldId id="337" r:id="rId16"/>
    <p:sldId id="338" r:id="rId17"/>
    <p:sldId id="275" r:id="rId18"/>
    <p:sldId id="339" r:id="rId19"/>
    <p:sldId id="340" r:id="rId20"/>
    <p:sldId id="341" r:id="rId21"/>
    <p:sldId id="342" r:id="rId22"/>
    <p:sldId id="343" r:id="rId23"/>
    <p:sldId id="344" r:id="rId24"/>
    <p:sldId id="345" r:id="rId25"/>
    <p:sldId id="346" r:id="rId26"/>
    <p:sldId id="347" r:id="rId27"/>
    <p:sldId id="348" r:id="rId28"/>
    <p:sldId id="349" r:id="rId29"/>
    <p:sldId id="288" r:id="rId30"/>
    <p:sldId id="289" r:id="rId31"/>
    <p:sldId id="350" r:id="rId32"/>
    <p:sldId id="292" r:id="rId33"/>
    <p:sldId id="351" r:id="rId34"/>
    <p:sldId id="352" r:id="rId35"/>
    <p:sldId id="353" r:id="rId36"/>
    <p:sldId id="296" r:id="rId37"/>
    <p:sldId id="354" r:id="rId38"/>
    <p:sldId id="355" r:id="rId39"/>
    <p:sldId id="356" r:id="rId40"/>
    <p:sldId id="308" r:id="rId41"/>
    <p:sldId id="309" r:id="rId42"/>
    <p:sldId id="310" r:id="rId43"/>
    <p:sldId id="357" r:id="rId44"/>
    <p:sldId id="312" r:id="rId45"/>
    <p:sldId id="358" r:id="rId46"/>
  </p:sldIdLst>
  <p:sldSz cx="9144000" cy="6858000" type="screen4x3"/>
  <p:notesSz cx="6858000" cy="9144000"/>
  <p:custDataLst>
    <p:tags r:id="rId4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CB2"/>
    <a:srgbClr val="000080"/>
    <a:srgbClr val="C82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 showGuides="1">
      <p:cViewPr varScale="1">
        <p:scale>
          <a:sx n="99" d="100"/>
          <a:sy n="99" d="100"/>
        </p:scale>
        <p:origin x="-240" y="-102"/>
      </p:cViewPr>
      <p:guideLst>
        <p:guide orient="horz" pos="15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A64C9EE-B9EC-4998-8C45-51C25C095E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07965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8FBF76AD-72AB-47B4-B481-38CF5365B4B7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BC2E9B3F-A3DE-4B2A-BBCB-5C3B0215FE68}" type="slidenum">
              <a:rPr lang="en-US" altLang="en-US" sz="1200" smtClean="0"/>
              <a:pPr/>
              <a:t>32</a:t>
            </a:fld>
            <a:endParaRPr lang="en-US" altLang="en-US" sz="120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E6406E53-0A9C-4907-9063-F603F1D84D1A}" type="slidenum">
              <a:rPr lang="en-US" altLang="en-US" sz="1200" smtClean="0"/>
              <a:pPr/>
              <a:t>35</a:t>
            </a:fld>
            <a:endParaRPr lang="en-US" altLang="en-US" sz="120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E3D14442-7002-4CF3-8B7D-9DD1166ADA7E}" type="slidenum">
              <a:rPr lang="en-US" altLang="en-US" sz="1200" smtClean="0"/>
              <a:pPr/>
              <a:t>39</a:t>
            </a:fld>
            <a:endParaRPr lang="en-US" altLang="en-US" sz="120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A6C22B7C-CCA7-455A-9A5D-9F383DC25BDB}" type="slidenum">
              <a:rPr lang="en-US" altLang="en-US" sz="1200" smtClean="0"/>
              <a:pPr/>
              <a:t>40</a:t>
            </a:fld>
            <a:endParaRPr lang="en-US" altLang="en-US" sz="120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EAA9D27C-D5AE-40A2-84C9-ACDF01A7AECB}" type="slidenum">
              <a:rPr lang="en-US" altLang="en-US" sz="1200" smtClean="0"/>
              <a:pPr/>
              <a:t>41</a:t>
            </a:fld>
            <a:endParaRPr lang="en-US" altLang="en-US" sz="120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52E12ADB-EC96-4E4A-A715-9A5C6EB86C6E}" type="slidenum">
              <a:rPr lang="en-US" altLang="en-US" sz="1200" smtClean="0"/>
              <a:pPr/>
              <a:t>43</a:t>
            </a:fld>
            <a:endParaRPr lang="en-US" altLang="en-US" sz="120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B8A95215-CB24-4178-947E-BC66DBF867DC}" type="slidenum">
              <a:rPr lang="en-US" altLang="en-US" sz="1200" smtClean="0"/>
              <a:pPr/>
              <a:t>2</a:t>
            </a:fld>
            <a:endParaRPr lang="en-US" altLang="en-US" sz="120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DF750AF1-7B2C-4FDF-B58A-C5E0B8865BD7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9EC67828-5A02-49BA-BBE5-AAB729CE6A89}" type="slidenum">
              <a:rPr lang="en-US" altLang="en-US" sz="1200" smtClean="0"/>
              <a:pPr/>
              <a:t>8</a:t>
            </a:fld>
            <a:endParaRPr lang="en-US" altLang="en-US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53D61749-E3F4-4F8B-8A5C-D794EE64F4B1}" type="slidenum">
              <a:rPr lang="en-US" altLang="en-US" sz="1200" smtClean="0"/>
              <a:pPr/>
              <a:t>11</a:t>
            </a:fld>
            <a:endParaRPr lang="en-US" alt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14831778-96C9-4D05-BB38-D554FA6FD1F5}" type="slidenum">
              <a:rPr lang="en-US" altLang="en-US" sz="1200" smtClean="0"/>
              <a:pPr/>
              <a:t>16</a:t>
            </a:fld>
            <a:endParaRPr lang="en-US" altLang="en-US" sz="120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A032A84A-1632-4B8C-B2DE-D080EF56BFBE}" type="slidenum">
              <a:rPr lang="en-US" altLang="en-US" sz="1200" smtClean="0"/>
              <a:pPr/>
              <a:t>28</a:t>
            </a:fld>
            <a:endParaRPr lang="en-US" altLang="en-US" sz="120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CA9C6EB2-5429-4E57-8EA2-7CC3A6F25760}" type="slidenum">
              <a:rPr lang="en-US" altLang="en-US" sz="1200" smtClean="0"/>
              <a:pPr/>
              <a:t>29</a:t>
            </a:fld>
            <a:endParaRPr lang="en-US" altLang="en-US" sz="12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A5002FE7-829B-413B-809A-21F8EF9E66A7}" type="slidenum">
              <a:rPr lang="en-US" altLang="en-US" sz="1200" smtClean="0"/>
              <a:pPr/>
              <a:t>31</a:t>
            </a:fld>
            <a:endParaRPr lang="en-US" altLang="en-US" sz="120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669363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850135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301947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15074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12706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12645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25909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61150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07719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3308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81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23526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49191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886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358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86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78989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28964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57925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255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13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591809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76945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0739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58097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556228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3668929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7239615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grpSp>
        <p:nvGrpSpPr>
          <p:cNvPr id="1028" name="Group 11"/>
          <p:cNvGrpSpPr>
            <a:grpSpLocks/>
          </p:cNvGrpSpPr>
          <p:nvPr userDrawn="1"/>
        </p:nvGrpSpPr>
        <p:grpSpPr bwMode="auto">
          <a:xfrm>
            <a:off x="7772400" y="5486400"/>
            <a:ext cx="1371600" cy="1371600"/>
            <a:chOff x="4896" y="3456"/>
            <a:chExt cx="864" cy="864"/>
          </a:xfrm>
        </p:grpSpPr>
        <p:pic>
          <p:nvPicPr>
            <p:cNvPr id="1030" name="Picture 10" descr="Triangle--Gray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3456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1" name="Rectangle 8"/>
            <p:cNvSpPr>
              <a:spLocks noChangeArrowheads="1"/>
            </p:cNvSpPr>
            <p:nvPr userDrawn="1"/>
          </p:nvSpPr>
          <p:spPr bwMode="auto">
            <a:xfrm>
              <a:off x="5075" y="3838"/>
              <a:ext cx="54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9pPr>
            </a:lstStyle>
            <a:p>
              <a:pPr algn="ctr">
                <a:defRPr/>
              </a:pPr>
              <a:r>
                <a:rPr lang="en-US" altLang="en-US" sz="1400" dirty="0" smtClean="0">
                  <a:solidFill>
                    <a:srgbClr val="000000"/>
                  </a:solidFill>
                  <a:latin typeface="Times New Roman" pitchFamily="18" charset="0"/>
                </a:rPr>
                <a:t>Solutions</a:t>
              </a:r>
            </a:p>
          </p:txBody>
        </p:sp>
      </p:grpSp>
      <p:sp>
        <p:nvSpPr>
          <p:cNvPr id="8" name="Text Box 2"/>
          <p:cNvSpPr txBox="1">
            <a:spLocks noChangeArrowheads="1"/>
          </p:cNvSpPr>
          <p:nvPr userDrawn="1"/>
        </p:nvSpPr>
        <p:spPr bwMode="auto">
          <a:xfrm>
            <a:off x="365125" y="6580188"/>
            <a:ext cx="822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smtClean="0">
                <a:solidFill>
                  <a:srgbClr val="73738C"/>
                </a:solidFill>
              </a:rPr>
              <a:t>© 2015 Pearson Education, Inc.</a:t>
            </a:r>
            <a:endParaRPr lang="en-US" b="1" smtClean="0">
              <a:solidFill>
                <a:srgbClr val="73738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2" name="Text Box 7"/>
          <p:cNvSpPr txBox="1">
            <a:spLocks noChangeArrowheads="1"/>
          </p:cNvSpPr>
          <p:nvPr userDrawn="1"/>
        </p:nvSpPr>
        <p:spPr bwMode="auto">
          <a:xfrm>
            <a:off x="365125" y="6580188"/>
            <a:ext cx="822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00" dirty="0" smtClean="0">
                <a:solidFill>
                  <a:srgbClr val="73738C"/>
                </a:solidFill>
              </a:rPr>
              <a:t>© 20</a:t>
            </a:r>
            <a:r>
              <a:rPr lang="en-US" altLang="zh-TW" sz="1000" dirty="0" smtClean="0">
                <a:solidFill>
                  <a:srgbClr val="73738C"/>
                </a:solidFill>
                <a:ea typeface="新細明體" pitchFamily="18" charset="-120"/>
              </a:rPr>
              <a:t>15</a:t>
            </a:r>
            <a:r>
              <a:rPr lang="en-US" altLang="en-US" sz="1000" dirty="0" smtClean="0">
                <a:solidFill>
                  <a:srgbClr val="73738C"/>
                </a:solidFill>
              </a:rPr>
              <a:t> Pearson Education, Inc.</a:t>
            </a:r>
            <a:endParaRPr lang="en-US" altLang="en-US" b="1" dirty="0" smtClean="0">
              <a:solidFill>
                <a:srgbClr val="73738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419600" y="2514600"/>
            <a:ext cx="4724400" cy="1828800"/>
          </a:xfrm>
        </p:spPr>
        <p:txBody>
          <a:bodyPr/>
          <a:lstStyle/>
          <a:p>
            <a:pPr eaLnBrk="1" hangingPunct="1"/>
            <a:r>
              <a:rPr lang="en-US" altLang="en-US" sz="3400" b="1" smtClean="0"/>
              <a:t>Chapter 13</a:t>
            </a:r>
            <a:br>
              <a:rPr lang="en-US" altLang="en-US" sz="3400" b="1" smtClean="0"/>
            </a:br>
            <a:r>
              <a:rPr lang="en-US" altLang="en-US" sz="3400" b="1" smtClean="0"/>
              <a:t/>
            </a:r>
            <a:br>
              <a:rPr lang="en-US" altLang="en-US" sz="3400" b="1" smtClean="0"/>
            </a:br>
            <a:r>
              <a:rPr lang="en-US" altLang="en-US" sz="3400" b="1" smtClean="0"/>
              <a:t>Properties of Solutions</a:t>
            </a:r>
          </a:p>
        </p:txBody>
      </p:sp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4495800" y="700088"/>
            <a:ext cx="464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800">
                <a:solidFill>
                  <a:srgbClr val="000000"/>
                </a:solidFill>
                <a:cs typeface="Arial" charset="0"/>
              </a:rPr>
              <a:t>Lecture Presentation</a:t>
            </a:r>
          </a:p>
        </p:txBody>
      </p:sp>
      <p:sp>
        <p:nvSpPr>
          <p:cNvPr id="3076" name="Subtitle 2"/>
          <p:cNvSpPr>
            <a:spLocks/>
          </p:cNvSpPr>
          <p:nvPr/>
        </p:nvSpPr>
        <p:spPr bwMode="auto">
          <a:xfrm>
            <a:off x="4495800" y="5791200"/>
            <a:ext cx="457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altLang="en-US" sz="1800">
                <a:solidFill>
                  <a:srgbClr val="0D0D0D"/>
                </a:solidFill>
              </a:rPr>
              <a:t>James F. Kirby</a:t>
            </a:r>
          </a:p>
          <a:p>
            <a:pPr algn="ctr" eaLnBrk="1" hangingPunct="1"/>
            <a:r>
              <a:rPr lang="en-US" altLang="en-US" sz="1800">
                <a:solidFill>
                  <a:srgbClr val="0D0D0D"/>
                </a:solidFill>
              </a:rPr>
              <a:t>Quinnipiac University</a:t>
            </a:r>
          </a:p>
          <a:p>
            <a:pPr algn="ctr" eaLnBrk="1" hangingPunct="1"/>
            <a:r>
              <a:rPr lang="en-US" altLang="en-US" sz="1800">
                <a:solidFill>
                  <a:srgbClr val="0D0D0D"/>
                </a:solidFill>
              </a:rPr>
              <a:t>Hamden, CT </a:t>
            </a:r>
          </a:p>
        </p:txBody>
      </p:sp>
      <p:sp>
        <p:nvSpPr>
          <p:cNvPr id="3077" name="Text Box 12"/>
          <p:cNvSpPr txBox="1">
            <a:spLocks noChangeArrowheads="1"/>
          </p:cNvSpPr>
          <p:nvPr/>
        </p:nvSpPr>
        <p:spPr bwMode="auto">
          <a:xfrm>
            <a:off x="365125" y="6580188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73738C"/>
                </a:solidFill>
              </a:rPr>
              <a:t>.</a:t>
            </a:r>
            <a:endParaRPr lang="en-US" altLang="en-US" sz="2400" b="1">
              <a:solidFill>
                <a:srgbClr val="73738C"/>
              </a:solidFill>
            </a:endParaRPr>
          </a:p>
        </p:txBody>
      </p:sp>
      <p:pic>
        <p:nvPicPr>
          <p:cNvPr id="7" name="Picture 1" descr="BROW0417_13_eca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422751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Solubility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5257800"/>
          </a:xfrm>
        </p:spPr>
        <p:txBody>
          <a:bodyPr/>
          <a:lstStyle/>
          <a:p>
            <a:r>
              <a:rPr lang="en-US" altLang="en-US" b="1" smtClean="0"/>
              <a:t>Solubility</a:t>
            </a:r>
            <a:r>
              <a:rPr lang="en-US" altLang="en-US" smtClean="0"/>
              <a:t> is the maximum amount of solute that can dissolve in a given amount of solvent at a given temperature.</a:t>
            </a:r>
          </a:p>
          <a:p>
            <a:r>
              <a:rPr lang="en-US" altLang="en-US" smtClean="0"/>
              <a:t>Saturated solutions have that amount of solute dissolved.</a:t>
            </a:r>
          </a:p>
          <a:p>
            <a:r>
              <a:rPr lang="en-US" altLang="en-US" smtClean="0"/>
              <a:t>Unsaturated solutions have any amount of solute </a:t>
            </a:r>
            <a:r>
              <a:rPr lang="en-US" altLang="en-US" i="1" smtClean="0"/>
              <a:t>less</a:t>
            </a:r>
            <a:r>
              <a:rPr lang="en-US" altLang="en-US" smtClean="0"/>
              <a:t> than the maximum amount dissolved in solution.</a:t>
            </a:r>
          </a:p>
          <a:p>
            <a:r>
              <a:rPr lang="en-US" altLang="en-US" smtClean="0"/>
              <a:t>Surprisingly, there is one more type of solution.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Supersaturated Solutions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" y="3675063"/>
            <a:ext cx="8839200" cy="2819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In </a:t>
            </a:r>
            <a:r>
              <a:rPr lang="en-US" altLang="en-US" sz="2800" b="1" smtClean="0"/>
              <a:t>supersaturated</a:t>
            </a:r>
            <a:r>
              <a:rPr lang="en-US" altLang="en-US" sz="2800" smtClean="0"/>
              <a:t> solutions, the solvent holds more solute than is normally possible at that temperature.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These solutions are unstable; crystallization can usually be stimulated by adding a “seed crystal” </a:t>
            </a:r>
            <a:br>
              <a:rPr lang="en-US" altLang="en-US" sz="2800" smtClean="0"/>
            </a:br>
            <a:r>
              <a:rPr lang="en-US" altLang="en-US" sz="2800" smtClean="0"/>
              <a:t>or scratching the side of the flask.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These are uncommon solutions.</a:t>
            </a:r>
          </a:p>
        </p:txBody>
      </p:sp>
      <p:pic>
        <p:nvPicPr>
          <p:cNvPr id="5" name="Picture 4" descr="13_07_Figure.jpg"/>
          <p:cNvPicPr>
            <a:picLocks noChangeAspect="1"/>
          </p:cNvPicPr>
          <p:nvPr/>
        </p:nvPicPr>
        <p:blipFill>
          <a:blip r:embed="rId3"/>
          <a:srcRect b="3704"/>
          <a:stretch>
            <a:fillRect/>
          </a:stretch>
        </p:blipFill>
        <p:spPr>
          <a:xfrm>
            <a:off x="2438400" y="1124712"/>
            <a:ext cx="4267200" cy="245668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Factors That Affect Solubility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Solute–solvent Interactions</a:t>
            </a:r>
          </a:p>
          <a:p>
            <a:r>
              <a:rPr lang="en-US" altLang="en-US" smtClean="0"/>
              <a:t>Pressure (for gaseous solutes)</a:t>
            </a:r>
          </a:p>
          <a:p>
            <a:r>
              <a:rPr lang="en-US" altLang="en-US" smtClean="0"/>
              <a:t>Temperature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smtClean="0"/>
              <a:t>Solute–Solvent Interactions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839200" cy="2971800"/>
          </a:xfrm>
        </p:spPr>
        <p:txBody>
          <a:bodyPr/>
          <a:lstStyle/>
          <a:p>
            <a:r>
              <a:rPr lang="en-US" altLang="en-US" sz="2800" smtClean="0"/>
              <a:t>Simply put: “Like dissolves like.”</a:t>
            </a:r>
          </a:p>
          <a:p>
            <a:r>
              <a:rPr lang="en-US" altLang="en-US" sz="2800" smtClean="0"/>
              <a:t>That does not explain everything!</a:t>
            </a:r>
          </a:p>
          <a:p>
            <a:r>
              <a:rPr lang="en-US" altLang="en-US" sz="2800" smtClean="0"/>
              <a:t>The </a:t>
            </a:r>
            <a:r>
              <a:rPr lang="en-US" altLang="en-US" sz="2800" i="1" smtClean="0"/>
              <a:t>stronger</a:t>
            </a:r>
            <a:r>
              <a:rPr lang="en-US" altLang="en-US" sz="2800" smtClean="0"/>
              <a:t> the solute–solvent interaction, the </a:t>
            </a:r>
            <a:r>
              <a:rPr lang="en-US" altLang="en-US" sz="2800" i="1" smtClean="0"/>
              <a:t>greater</a:t>
            </a:r>
            <a:r>
              <a:rPr lang="en-US" altLang="en-US" sz="2800" smtClean="0"/>
              <a:t> the solubility of a solute in that solvent.</a:t>
            </a:r>
          </a:p>
          <a:p>
            <a:r>
              <a:rPr lang="en-US" altLang="en-US" sz="2800" smtClean="0"/>
              <a:t>The gases in the table only exhibit dispersion force.  The larger the gas, the more soluble it will be in water.</a:t>
            </a:r>
          </a:p>
        </p:txBody>
      </p:sp>
      <p:pic>
        <p:nvPicPr>
          <p:cNvPr id="5" name="Picture 4" descr="13_01_Table.jpg"/>
          <p:cNvPicPr>
            <a:picLocks noChangeAspect="1"/>
          </p:cNvPicPr>
          <p:nvPr/>
        </p:nvPicPr>
        <p:blipFill>
          <a:blip r:embed="rId2"/>
          <a:srcRect b="2546"/>
          <a:stretch>
            <a:fillRect/>
          </a:stretch>
        </p:blipFill>
        <p:spPr>
          <a:xfrm>
            <a:off x="3048000" y="3962399"/>
            <a:ext cx="3124200" cy="243933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04800" y="201613"/>
            <a:ext cx="6248400" cy="1447800"/>
          </a:xfrm>
        </p:spPr>
        <p:txBody>
          <a:bodyPr/>
          <a:lstStyle/>
          <a:p>
            <a:r>
              <a:rPr lang="en-US" altLang="en-US" smtClean="0"/>
              <a:t>Organic Molecules </a:t>
            </a:r>
            <a:br>
              <a:rPr lang="en-US" altLang="en-US" smtClean="0"/>
            </a:br>
            <a:r>
              <a:rPr lang="en-US" altLang="en-US" smtClean="0"/>
              <a:t>in Water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172200" cy="4114800"/>
          </a:xfrm>
        </p:spPr>
        <p:txBody>
          <a:bodyPr/>
          <a:lstStyle/>
          <a:p>
            <a:r>
              <a:rPr lang="en-US" altLang="en-US" smtClean="0"/>
              <a:t>Polar organic molecules dissolve in water better than nonpolar organic molecules.</a:t>
            </a:r>
          </a:p>
          <a:p>
            <a:r>
              <a:rPr lang="en-US" altLang="en-US" smtClean="0"/>
              <a:t>Hydrogen bonding increases solubility, since C–C and C–H bonds are not very polar.</a:t>
            </a:r>
          </a:p>
        </p:txBody>
      </p:sp>
      <p:pic>
        <p:nvPicPr>
          <p:cNvPr id="6" name="Picture 5" descr="13_10_Figure.jpg"/>
          <p:cNvPicPr>
            <a:picLocks noChangeAspect="1"/>
          </p:cNvPicPr>
          <p:nvPr/>
        </p:nvPicPr>
        <p:blipFill>
          <a:blip r:embed="rId2"/>
          <a:srcRect b="2546"/>
          <a:stretch>
            <a:fillRect/>
          </a:stretch>
        </p:blipFill>
        <p:spPr>
          <a:xfrm>
            <a:off x="6629400" y="762000"/>
            <a:ext cx="2203704" cy="4648093"/>
          </a:xfrm>
          <a:prstGeom prst="rect">
            <a:avLst/>
          </a:prstGeom>
        </p:spPr>
      </p:pic>
      <p:pic>
        <p:nvPicPr>
          <p:cNvPr id="7" name="Picture 6" descr="13_09_Figure.jpg"/>
          <p:cNvPicPr>
            <a:picLocks noChangeAspect="1"/>
          </p:cNvPicPr>
          <p:nvPr/>
        </p:nvPicPr>
        <p:blipFill>
          <a:blip r:embed="rId3"/>
          <a:srcRect b="6564"/>
          <a:stretch>
            <a:fillRect/>
          </a:stretch>
        </p:blipFill>
        <p:spPr>
          <a:xfrm>
            <a:off x="914400" y="4735503"/>
            <a:ext cx="5257800" cy="181769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Liquid/Liquid Solubility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5029200" cy="5257800"/>
          </a:xfrm>
        </p:spPr>
        <p:txBody>
          <a:bodyPr/>
          <a:lstStyle/>
          <a:p>
            <a:r>
              <a:rPr lang="en-US" altLang="en-US" smtClean="0"/>
              <a:t>Liquids that mix in all proportions are </a:t>
            </a:r>
            <a:r>
              <a:rPr lang="en-US" altLang="en-US" b="1" smtClean="0"/>
              <a:t>miscible</a:t>
            </a:r>
            <a:r>
              <a:rPr lang="en-US" altLang="en-US" smtClean="0"/>
              <a:t>.</a:t>
            </a:r>
          </a:p>
          <a:p>
            <a:r>
              <a:rPr lang="en-US" altLang="en-US" smtClean="0"/>
              <a:t>Liquids that do </a:t>
            </a:r>
            <a:r>
              <a:rPr lang="en-US" altLang="en-US" i="1" smtClean="0"/>
              <a:t>not</a:t>
            </a:r>
            <a:r>
              <a:rPr lang="en-US" altLang="en-US" smtClean="0"/>
              <a:t> </a:t>
            </a:r>
            <a:br>
              <a:rPr lang="en-US" altLang="en-US" smtClean="0"/>
            </a:br>
            <a:r>
              <a:rPr lang="en-US" altLang="en-US" smtClean="0"/>
              <a:t>mix in one another </a:t>
            </a:r>
            <a:br>
              <a:rPr lang="en-US" altLang="en-US" smtClean="0"/>
            </a:br>
            <a:r>
              <a:rPr lang="en-US" altLang="en-US" smtClean="0"/>
              <a:t>are </a:t>
            </a:r>
            <a:r>
              <a:rPr lang="en-US" altLang="en-US" b="1" smtClean="0"/>
              <a:t>immiscible</a:t>
            </a:r>
            <a:r>
              <a:rPr lang="en-US" altLang="en-US" smtClean="0"/>
              <a:t>.</a:t>
            </a:r>
          </a:p>
          <a:p>
            <a:r>
              <a:rPr lang="en-US" altLang="en-US" smtClean="0"/>
              <a:t>Because hexane is nonpolar and water is polar, they are immiscible.</a:t>
            </a:r>
          </a:p>
        </p:txBody>
      </p:sp>
      <p:pic>
        <p:nvPicPr>
          <p:cNvPr id="5" name="Picture 4" descr="13_08_Figure.jpg"/>
          <p:cNvPicPr>
            <a:picLocks noChangeAspect="1"/>
          </p:cNvPicPr>
          <p:nvPr/>
        </p:nvPicPr>
        <p:blipFill>
          <a:blip r:embed="rId2"/>
          <a:srcRect b="2546"/>
          <a:stretch>
            <a:fillRect/>
          </a:stretch>
        </p:blipFill>
        <p:spPr>
          <a:xfrm>
            <a:off x="5257800" y="1371600"/>
            <a:ext cx="3663392" cy="35052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0678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Solubility and Biological Importance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19200"/>
            <a:ext cx="8839200" cy="21336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Fat-soluble vitamins (like vitamin A) are nonpolar; they are readily stored in fatty tissue in the body.</a:t>
            </a:r>
          </a:p>
          <a:p>
            <a:pPr eaLnBrk="1" hangingPunct="1"/>
            <a:r>
              <a:rPr lang="en-US" altLang="en-US" sz="2800" smtClean="0"/>
              <a:t>Water-soluble vitamins (like vitamin C) need to be included in the daily diet.</a:t>
            </a:r>
          </a:p>
        </p:txBody>
      </p:sp>
      <p:pic>
        <p:nvPicPr>
          <p:cNvPr id="5" name="Picture 4" descr="13_11_Figure.jpg"/>
          <p:cNvPicPr>
            <a:picLocks noChangeAspect="1"/>
          </p:cNvPicPr>
          <p:nvPr/>
        </p:nvPicPr>
        <p:blipFill>
          <a:blip r:embed="rId3"/>
          <a:srcRect b="3286"/>
          <a:stretch>
            <a:fillRect/>
          </a:stretch>
        </p:blipFill>
        <p:spPr>
          <a:xfrm>
            <a:off x="1600200" y="3200400"/>
            <a:ext cx="5970099" cy="32004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Pressure Effects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4191000" cy="4114800"/>
          </a:xfrm>
        </p:spPr>
        <p:txBody>
          <a:bodyPr/>
          <a:lstStyle/>
          <a:p>
            <a:r>
              <a:rPr lang="en-US" altLang="en-US" smtClean="0"/>
              <a:t>The solubility of solids and liquids are </a:t>
            </a:r>
            <a:r>
              <a:rPr lang="en-US" altLang="en-US" i="1" smtClean="0"/>
              <a:t>not</a:t>
            </a:r>
            <a:r>
              <a:rPr lang="en-US" altLang="en-US" smtClean="0"/>
              <a:t> appreciably affected by pressure.</a:t>
            </a:r>
          </a:p>
          <a:p>
            <a:r>
              <a:rPr lang="en-US" altLang="en-US" smtClean="0"/>
              <a:t>Gas solubility is affected by pressure.</a:t>
            </a:r>
          </a:p>
        </p:txBody>
      </p:sp>
      <p:pic>
        <p:nvPicPr>
          <p:cNvPr id="5" name="Picture 4" descr="13_14_Fig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95400"/>
            <a:ext cx="4299161" cy="43434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Henry’s Law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04800" y="1212850"/>
            <a:ext cx="5181600" cy="2597150"/>
          </a:xfrm>
        </p:spPr>
        <p:txBody>
          <a:bodyPr/>
          <a:lstStyle/>
          <a:p>
            <a:r>
              <a:rPr lang="en-US" altLang="en-US" smtClean="0"/>
              <a:t>The solubility of a gas is proportional to the partial pressure of the gas above the solution</a:t>
            </a:r>
            <a:r>
              <a:rPr lang="en-US" altLang="en-US" smtClean="0"/>
              <a:t>.</a:t>
            </a:r>
          </a:p>
          <a:p>
            <a:r>
              <a:rPr lang="en-US" altLang="en-US"/>
              <a:t> </a:t>
            </a:r>
            <a:endParaRPr lang="en-US" altLang="en-US" smtClean="0"/>
          </a:p>
          <a:p>
            <a:pPr marL="0" indent="0">
              <a:buNone/>
            </a:pPr>
            <a:endParaRPr lang="en-US" altLang="en-US" smtClean="0"/>
          </a:p>
        </p:txBody>
      </p:sp>
      <p:pic>
        <p:nvPicPr>
          <p:cNvPr id="6" name="Picture 5" descr="13_12_Figure.jpg"/>
          <p:cNvPicPr>
            <a:picLocks noChangeAspect="1"/>
          </p:cNvPicPr>
          <p:nvPr/>
        </p:nvPicPr>
        <p:blipFill>
          <a:blip r:embed="rId2"/>
          <a:srcRect b="5022"/>
          <a:stretch>
            <a:fillRect/>
          </a:stretch>
        </p:blipFill>
        <p:spPr>
          <a:xfrm>
            <a:off x="609600" y="3956875"/>
            <a:ext cx="5410200" cy="2448116"/>
          </a:xfrm>
          <a:prstGeom prst="rect">
            <a:avLst/>
          </a:prstGeom>
        </p:spPr>
      </p:pic>
      <p:pic>
        <p:nvPicPr>
          <p:cNvPr id="7" name="Picture 6" descr="13_13_Figure.jpg"/>
          <p:cNvPicPr>
            <a:picLocks noChangeAspect="1"/>
          </p:cNvPicPr>
          <p:nvPr/>
        </p:nvPicPr>
        <p:blipFill>
          <a:blip r:embed="rId3"/>
          <a:srcRect b="2546"/>
          <a:stretch>
            <a:fillRect/>
          </a:stretch>
        </p:blipFill>
        <p:spPr>
          <a:xfrm>
            <a:off x="5875464" y="1295400"/>
            <a:ext cx="3116136" cy="39372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3401060"/>
            <a:ext cx="1333500" cy="40894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657600" y="19050"/>
            <a:ext cx="5029200" cy="1295400"/>
          </a:xfrm>
        </p:spPr>
        <p:txBody>
          <a:bodyPr/>
          <a:lstStyle/>
          <a:p>
            <a:r>
              <a:rPr lang="en-US" altLang="en-US" smtClean="0"/>
              <a:t>Temperature Effects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200400" y="1295400"/>
            <a:ext cx="5867400" cy="4800600"/>
          </a:xfrm>
        </p:spPr>
        <p:txBody>
          <a:bodyPr/>
          <a:lstStyle/>
          <a:p>
            <a:r>
              <a:rPr lang="en-US" altLang="en-US" sz="2800" smtClean="0"/>
              <a:t>For most solids, as temperature increases, solubility increases.  However, clearly this is not always true—some increase greatly, some remain relatively constant, and others decrease.</a:t>
            </a:r>
          </a:p>
          <a:p>
            <a:r>
              <a:rPr lang="en-US" altLang="en-US" sz="2800" smtClean="0"/>
              <a:t>For </a:t>
            </a:r>
            <a:r>
              <a:rPr lang="en-US" altLang="en-US" sz="2800" i="1" smtClean="0"/>
              <a:t>all</a:t>
            </a:r>
            <a:r>
              <a:rPr lang="en-US" altLang="en-US" sz="2800" smtClean="0"/>
              <a:t> gases, as temperature increases, solubility decreases.  Cold rivers have higher oxygen content than warm rivers.</a:t>
            </a:r>
          </a:p>
        </p:txBody>
      </p:sp>
      <p:pic>
        <p:nvPicPr>
          <p:cNvPr id="6" name="Picture 5" descr="13_15_Figure.jpg"/>
          <p:cNvPicPr>
            <a:picLocks noChangeAspect="1"/>
          </p:cNvPicPr>
          <p:nvPr/>
        </p:nvPicPr>
        <p:blipFill>
          <a:blip r:embed="rId2"/>
          <a:srcRect b="2546"/>
          <a:stretch>
            <a:fillRect/>
          </a:stretch>
        </p:blipFill>
        <p:spPr>
          <a:xfrm>
            <a:off x="228600" y="457200"/>
            <a:ext cx="2895600" cy="2832360"/>
          </a:xfrm>
          <a:prstGeom prst="rect">
            <a:avLst/>
          </a:prstGeom>
        </p:spPr>
      </p:pic>
      <p:pic>
        <p:nvPicPr>
          <p:cNvPr id="7" name="Picture 6" descr="13_16_Figure.jpg"/>
          <p:cNvPicPr>
            <a:picLocks noChangeAspect="1"/>
          </p:cNvPicPr>
          <p:nvPr/>
        </p:nvPicPr>
        <p:blipFill>
          <a:blip r:embed="rId3"/>
          <a:srcRect b="2546"/>
          <a:stretch>
            <a:fillRect/>
          </a:stretch>
        </p:blipFill>
        <p:spPr>
          <a:xfrm>
            <a:off x="228600" y="3544550"/>
            <a:ext cx="2895600" cy="285625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 smtClean="0"/>
              <a:t>Solutions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1524000"/>
            <a:ext cx="8305800" cy="4572000"/>
          </a:xfrm>
        </p:spPr>
        <p:txBody>
          <a:bodyPr/>
          <a:lstStyle/>
          <a:p>
            <a:pPr eaLnBrk="1" hangingPunct="1"/>
            <a:r>
              <a:rPr lang="en-US" altLang="en-US" sz="2800" b="1" smtClean="0"/>
              <a:t>Solutions </a:t>
            </a:r>
            <a:r>
              <a:rPr lang="en-US" altLang="en-US" sz="2800" smtClean="0"/>
              <a:t>are homogeneous mixtures of two or more pure substances.</a:t>
            </a:r>
          </a:p>
          <a:p>
            <a:pPr eaLnBrk="1" hangingPunct="1"/>
            <a:r>
              <a:rPr lang="en-US" altLang="en-US" sz="2800" smtClean="0"/>
              <a:t>In a solution, the </a:t>
            </a:r>
            <a:r>
              <a:rPr lang="en-US" altLang="en-US" sz="2800" b="1" smtClean="0"/>
              <a:t>solute</a:t>
            </a:r>
            <a:r>
              <a:rPr lang="en-US" altLang="en-US" sz="2800" smtClean="0"/>
              <a:t> is dispersed uniformly throughout the </a:t>
            </a:r>
            <a:r>
              <a:rPr lang="en-US" altLang="en-US" sz="2800" b="1" smtClean="0"/>
              <a:t>solvent</a:t>
            </a:r>
            <a:r>
              <a:rPr lang="en-US" altLang="en-US" sz="2800" smtClean="0"/>
              <a:t>.</a:t>
            </a:r>
          </a:p>
          <a:p>
            <a:pPr eaLnBrk="1" hangingPunct="1"/>
            <a:r>
              <a:rPr lang="en-US" altLang="en-US" sz="2800" smtClean="0"/>
              <a:t>The ability of substances to form solutions depends on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2800" smtClean="0"/>
              <a:t>natural tendency toward mixing.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2800" smtClean="0"/>
              <a:t>intermolecular forces.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Solution Concentration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We have discussed solubility and solutions qualitatively: saturated (which is quantitative), unsaturated, and supersaturated.</a:t>
            </a:r>
          </a:p>
          <a:p>
            <a:r>
              <a:rPr lang="en-US" altLang="en-US" smtClean="0"/>
              <a:t>Now we will give specific amounts to solutions.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Units of Concentration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239000" cy="4648200"/>
          </a:xfrm>
        </p:spPr>
        <p:txBody>
          <a:bodyPr/>
          <a:lstStyle/>
          <a:p>
            <a:pPr marL="514350" indent="-514350">
              <a:buFontTx/>
              <a:buAutoNum type="arabicParenR"/>
            </a:pPr>
            <a:r>
              <a:rPr lang="en-US" altLang="en-US" smtClean="0"/>
              <a:t>Mass percentage</a:t>
            </a:r>
          </a:p>
          <a:p>
            <a:pPr marL="514350" indent="-514350">
              <a:buFontTx/>
              <a:buAutoNum type="arabicParenR"/>
            </a:pPr>
            <a:r>
              <a:rPr lang="en-US" altLang="en-US" smtClean="0"/>
              <a:t>Parts per million (ppm)</a:t>
            </a:r>
          </a:p>
          <a:p>
            <a:pPr marL="514350" indent="-514350">
              <a:buFontTx/>
              <a:buAutoNum type="arabicParenR"/>
            </a:pPr>
            <a:r>
              <a:rPr lang="en-US" altLang="en-US" smtClean="0"/>
              <a:t>Parts per billion (ppb)</a:t>
            </a:r>
          </a:p>
          <a:p>
            <a:pPr marL="514350" indent="-514350">
              <a:buFontTx/>
              <a:buAutoNum type="arabicParenR"/>
            </a:pPr>
            <a:r>
              <a:rPr lang="en-US" altLang="en-US" smtClean="0"/>
              <a:t>Mole fraction</a:t>
            </a:r>
          </a:p>
          <a:p>
            <a:pPr marL="514350" indent="-514350">
              <a:buFontTx/>
              <a:buAutoNum type="arabicParenR"/>
            </a:pPr>
            <a:r>
              <a:rPr lang="en-US" altLang="en-US" smtClean="0"/>
              <a:t>Molarity</a:t>
            </a:r>
          </a:p>
          <a:p>
            <a:pPr marL="514350" indent="-514350">
              <a:buFontTx/>
              <a:buAutoNum type="arabicParenR"/>
            </a:pPr>
            <a:r>
              <a:rPr lang="en-US" altLang="en-US" smtClean="0"/>
              <a:t>Molality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1)  Mass Percentage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Percent means “out of 100.”</a:t>
            </a:r>
          </a:p>
          <a:p>
            <a:pPr>
              <a:defRPr/>
            </a:pPr>
            <a:r>
              <a:rPr lang="en-US" dirty="0" smtClean="0"/>
              <a:t>Take the ratio of the mass of the solute to the total solution mass.</a:t>
            </a:r>
          </a:p>
          <a:p>
            <a:pPr>
              <a:defRPr/>
            </a:pPr>
            <a:r>
              <a:rPr lang="en-US" dirty="0" smtClean="0"/>
              <a:t>Multiply by 100 to make it a </a:t>
            </a:r>
            <a:r>
              <a:rPr lang="en-US" smtClean="0"/>
              <a:t>percent.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4572000"/>
            <a:ext cx="7650480" cy="70866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524000"/>
          </a:xfrm>
        </p:spPr>
        <p:txBody>
          <a:bodyPr/>
          <a:lstStyle/>
          <a:p>
            <a:r>
              <a:rPr lang="en-US" altLang="en-US" smtClean="0"/>
              <a:t> 2)  Parts per Million (ppm)</a:t>
            </a:r>
            <a:br>
              <a:rPr lang="en-US" altLang="en-US" smtClean="0"/>
            </a:br>
            <a:r>
              <a:rPr lang="en-US" altLang="en-US" smtClean="0"/>
              <a:t>3)  Parts per Billion (ppb)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411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still relating mass of a solute to the total mass of the solution</a:t>
            </a:r>
          </a:p>
          <a:p>
            <a:pPr>
              <a:defRPr/>
            </a:pPr>
            <a:r>
              <a:rPr lang="en-US" dirty="0" smtClean="0"/>
              <a:t>Since percent is out of 100, we multiplied by 100.</a:t>
            </a:r>
          </a:p>
          <a:p>
            <a:pPr>
              <a:defRPr/>
            </a:pPr>
            <a:r>
              <a:rPr lang="en-US" dirty="0" smtClean="0"/>
              <a:t>ppm is per million, so we multiply by 10</a:t>
            </a:r>
            <a:r>
              <a:rPr lang="en-US" baseline="30000" dirty="0" smtClean="0"/>
              <a:t>6</a:t>
            </a:r>
            <a:r>
              <a:rPr lang="en-US" dirty="0" smtClean="0"/>
              <a:t>.</a:t>
            </a:r>
          </a:p>
          <a:p>
            <a:pPr marL="0" indent="0">
              <a:buFontTx/>
              <a:buNone/>
              <a:defRPr/>
            </a:pPr>
            <a:endParaRPr lang="en-US" smtClean="0"/>
          </a:p>
          <a:p>
            <a:pPr marL="0" indent="0">
              <a:buFontTx/>
              <a:buNone/>
              <a:defRPr/>
            </a:pPr>
            <a:r>
              <a:rPr lang="en-US"/>
              <a:t>	</a:t>
            </a:r>
            <a:endParaRPr lang="en-US" smtClean="0"/>
          </a:p>
          <a:p>
            <a:pPr>
              <a:spcBef>
                <a:spcPts val="0"/>
              </a:spcBef>
              <a:defRPr/>
            </a:pPr>
            <a:r>
              <a:rPr lang="en-US" smtClean="0"/>
              <a:t>ppb </a:t>
            </a:r>
            <a:r>
              <a:rPr lang="en-US" dirty="0" smtClean="0"/>
              <a:t>is per billion, so we multiply by 10</a:t>
            </a:r>
            <a:r>
              <a:rPr lang="en-US" baseline="30000" dirty="0" smtClean="0"/>
              <a:t>9</a:t>
            </a:r>
            <a:r>
              <a:rPr lang="en-US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876800"/>
            <a:ext cx="7239000" cy="70866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(4)  Mole Fraction (</a:t>
            </a:r>
            <a:r>
              <a:rPr lang="el-GR" altLang="en-US" i="1" smtClean="0">
                <a:latin typeface="Times New Roman" pitchFamily="18" charset="0"/>
                <a:cs typeface="Times New Roman" pitchFamily="18" charset="0"/>
              </a:rPr>
              <a:t>χ</a:t>
            </a:r>
            <a:r>
              <a:rPr lang="en-US" altLang="en-US" smtClean="0">
                <a:cs typeface="Times New Roman" pitchFamily="18" charset="0"/>
              </a:rPr>
              <a:t>)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Mole fraction is the ratio of moles of a substance to the total number of moles in a solution.</a:t>
            </a:r>
          </a:p>
          <a:p>
            <a:pPr>
              <a:defRPr/>
            </a:pPr>
            <a:r>
              <a:rPr lang="en-US" dirty="0" smtClean="0"/>
              <a:t>It does not matter if it is for a solute or for a </a:t>
            </a:r>
            <a:r>
              <a:rPr lang="en-US" smtClean="0"/>
              <a:t>solvent.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" y="4800600"/>
            <a:ext cx="7840980" cy="78486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447800"/>
          </a:xfrm>
        </p:spPr>
        <p:txBody>
          <a:bodyPr/>
          <a:lstStyle/>
          <a:p>
            <a:r>
              <a:rPr lang="en-US" altLang="en-US" smtClean="0"/>
              <a:t>(5)  Molarity (M)</a:t>
            </a:r>
            <a:br>
              <a:rPr lang="en-US" altLang="en-US" smtClean="0"/>
            </a:br>
            <a:r>
              <a:rPr lang="en-US" altLang="en-US" smtClean="0"/>
              <a:t>(6)  Molality (m)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800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Be careful of your penmanship!</a:t>
            </a:r>
          </a:p>
          <a:p>
            <a:pPr>
              <a:defRPr/>
            </a:pPr>
            <a:r>
              <a:rPr lang="en-US" dirty="0" smtClean="0"/>
              <a:t>Molarity was discussed in Chapter 4 as moles of solute per liter of solution.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	</a:t>
            </a:r>
            <a:r>
              <a:rPr lang="en-US" smtClean="0"/>
              <a:t>	</a:t>
            </a:r>
            <a:endParaRPr lang="en-US" dirty="0" smtClean="0"/>
          </a:p>
          <a:p>
            <a:pPr marL="0" indent="0">
              <a:buFontTx/>
              <a:buNone/>
              <a:defRPr/>
            </a:pPr>
            <a:endParaRPr lang="en-US" dirty="0"/>
          </a:p>
          <a:p>
            <a:pPr>
              <a:spcBef>
                <a:spcPts val="0"/>
              </a:spcBef>
              <a:defRPr/>
            </a:pPr>
            <a:r>
              <a:rPr lang="en-US" dirty="0" smtClean="0"/>
              <a:t>Molality is moles of solute per kilogram of solvent.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	</a:t>
            </a:r>
            <a:r>
              <a:rPr lang="en-US" smtClean="0"/>
              <a:t>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3625850"/>
            <a:ext cx="3543300" cy="6781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5461000"/>
            <a:ext cx="4168140" cy="762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Molarity vs. Molality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When water is the solvent, dilute solutions have similar molarity and molality.</a:t>
            </a:r>
          </a:p>
          <a:p>
            <a:r>
              <a:rPr lang="en-US" altLang="en-US" smtClean="0"/>
              <a:t>Molality does not vary with temperature (mass does not change).</a:t>
            </a:r>
          </a:p>
          <a:p>
            <a:r>
              <a:rPr lang="en-US" altLang="en-US" smtClean="0"/>
              <a:t>Molarity varies with temperature (volume changes).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Converting Units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Follow dimensional analysis techniques from Chapter 1.</a:t>
            </a:r>
          </a:p>
          <a:p>
            <a:r>
              <a:rPr lang="en-US" altLang="en-US" smtClean="0"/>
              <a:t>To convert between molality and molarity, the density of the </a:t>
            </a:r>
            <a:r>
              <a:rPr lang="en-US" altLang="en-US" i="1" smtClean="0"/>
              <a:t>solution</a:t>
            </a:r>
            <a:r>
              <a:rPr lang="en-US" altLang="en-US" smtClean="0"/>
              <a:t> must be used.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Colligative Properties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7772400" cy="495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Colligative properties</a:t>
            </a:r>
            <a:r>
              <a:rPr lang="en-US" altLang="en-US" smtClean="0"/>
              <a:t> depend only on the </a:t>
            </a:r>
            <a:r>
              <a:rPr lang="en-US" altLang="en-US" i="1" smtClean="0"/>
              <a:t>quantity</a:t>
            </a:r>
            <a:r>
              <a:rPr lang="en-US" altLang="en-US" smtClean="0"/>
              <a:t>, not on the </a:t>
            </a:r>
            <a:r>
              <a:rPr lang="en-US" altLang="en-US" i="1" smtClean="0"/>
              <a:t>identity</a:t>
            </a:r>
            <a:r>
              <a:rPr lang="en-US" altLang="en-US" smtClean="0"/>
              <a:t> of the solute particles.</a:t>
            </a:r>
          </a:p>
          <a:p>
            <a:pPr eaLnBrk="1" hangingPunct="1"/>
            <a:r>
              <a:rPr lang="en-US" altLang="en-US" smtClean="0"/>
              <a:t>Among colligative properties are:</a:t>
            </a:r>
          </a:p>
          <a:p>
            <a:pPr lvl="1" eaLnBrk="1" hangingPunct="1"/>
            <a:r>
              <a:rPr lang="en-US" altLang="en-US" smtClean="0"/>
              <a:t>Vapor-pressure lowering </a:t>
            </a:r>
          </a:p>
          <a:p>
            <a:pPr lvl="1" eaLnBrk="1" hangingPunct="1"/>
            <a:r>
              <a:rPr lang="en-US" altLang="en-US" smtClean="0"/>
              <a:t>Boiling-point elevation</a:t>
            </a:r>
          </a:p>
          <a:p>
            <a:pPr lvl="1" eaLnBrk="1" hangingPunct="1"/>
            <a:r>
              <a:rPr lang="en-US" altLang="en-US" smtClean="0"/>
              <a:t>Freezing-point depression</a:t>
            </a:r>
          </a:p>
          <a:p>
            <a:pPr lvl="1" eaLnBrk="1" hangingPunct="1"/>
            <a:r>
              <a:rPr lang="en-US" altLang="en-US" smtClean="0"/>
              <a:t>Osmotic pressure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Vapor Pressure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95400"/>
            <a:ext cx="8534400" cy="1981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smtClean="0"/>
              <a:t>	Because of solute–solvent intermolecular attraction, higher concentrations of nonvolatile solutes make it harder for solvent to escape to the vapor phase. Therefore, the vapor pressure of a solution is lower than that of the pure solvent.</a:t>
            </a:r>
          </a:p>
          <a:p>
            <a:pPr eaLnBrk="1" hangingPunct="1">
              <a:buFontTx/>
              <a:buNone/>
            </a:pPr>
            <a:endParaRPr lang="en-US" altLang="en-US" sz="2800" smtClean="0"/>
          </a:p>
        </p:txBody>
      </p:sp>
      <p:pic>
        <p:nvPicPr>
          <p:cNvPr id="5" name="Picture 4" descr="13_18_Figure.jpg"/>
          <p:cNvPicPr>
            <a:picLocks noChangeAspect="1"/>
          </p:cNvPicPr>
          <p:nvPr/>
        </p:nvPicPr>
        <p:blipFill>
          <a:blip r:embed="rId3"/>
          <a:srcRect b="3822"/>
          <a:stretch>
            <a:fillRect/>
          </a:stretch>
        </p:blipFill>
        <p:spPr>
          <a:xfrm>
            <a:off x="1981200" y="3565344"/>
            <a:ext cx="5257800" cy="283545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914400"/>
          </a:xfrm>
        </p:spPr>
        <p:txBody>
          <a:bodyPr/>
          <a:lstStyle/>
          <a:p>
            <a:pPr eaLnBrk="1" hangingPunct="1"/>
            <a:r>
              <a:rPr lang="en-US" altLang="en-US" smtClean="0"/>
              <a:t>Natural Tendency toward Mixing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839200" cy="3733800"/>
          </a:xfrm>
        </p:spPr>
        <p:txBody>
          <a:bodyPr/>
          <a:lstStyle/>
          <a:p>
            <a:pPr eaLnBrk="1" hangingPunct="1"/>
            <a:r>
              <a:rPr lang="en-US" altLang="en-US" sz="3000" smtClean="0"/>
              <a:t>Mixing of gases is a spontaneous process.</a:t>
            </a:r>
          </a:p>
          <a:p>
            <a:pPr eaLnBrk="1" hangingPunct="1"/>
            <a:r>
              <a:rPr lang="en-US" altLang="en-US" sz="3000" smtClean="0"/>
              <a:t>Each gas acts as if it is alone to fill the container.</a:t>
            </a:r>
          </a:p>
          <a:p>
            <a:pPr eaLnBrk="1" hangingPunct="1"/>
            <a:r>
              <a:rPr lang="en-US" altLang="en-US" sz="3000" smtClean="0"/>
              <a:t>Mixing causes more randomness in the position of the molecules, increasing a thermodynamic quantity called </a:t>
            </a:r>
            <a:r>
              <a:rPr lang="en-US" altLang="en-US" sz="3000" i="1" smtClean="0"/>
              <a:t>entropy</a:t>
            </a:r>
            <a:r>
              <a:rPr lang="en-US" altLang="en-US" sz="3000" smtClean="0"/>
              <a:t>.</a:t>
            </a:r>
          </a:p>
          <a:p>
            <a:pPr eaLnBrk="1" hangingPunct="1"/>
            <a:r>
              <a:rPr lang="en-US" altLang="en-US" sz="3000" smtClean="0"/>
              <a:t>The formation of solutions is favored by the increase in entropy that accompanies mixing.</a:t>
            </a:r>
          </a:p>
        </p:txBody>
      </p:sp>
      <p:pic>
        <p:nvPicPr>
          <p:cNvPr id="5" name="Picture 4" descr="13_01_Figure.jpg"/>
          <p:cNvPicPr>
            <a:picLocks noChangeAspect="1"/>
          </p:cNvPicPr>
          <p:nvPr/>
        </p:nvPicPr>
        <p:blipFill rotWithShape="1">
          <a:blip r:embed="rId2"/>
          <a:srcRect b="6395"/>
          <a:stretch/>
        </p:blipFill>
        <p:spPr>
          <a:xfrm>
            <a:off x="1829885" y="4800600"/>
            <a:ext cx="5561515" cy="1651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Raoult’s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5029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vapor pressure of a volatile solvent over the solution is the product of the mole fraction of the solvent times the vapor pressure of the pure solvent.</a:t>
            </a:r>
          </a:p>
          <a:p>
            <a:pPr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smtClean="0"/>
              <a:t>	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In ideal solutions, it is assumed that each substance will follow </a:t>
            </a:r>
            <a:r>
              <a:rPr lang="en-US" dirty="0" err="1" smtClean="0"/>
              <a:t>Raoult’s</a:t>
            </a:r>
            <a:r>
              <a:rPr lang="en-US" dirty="0" smtClean="0"/>
              <a:t> Law.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400" y="3675380"/>
            <a:ext cx="4013200" cy="42672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Boiling-Point Elevation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95400"/>
            <a:ext cx="8763000" cy="182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smtClean="0"/>
              <a:t>	Since vapor pressures are lowered for solutions, it requires a higher temperature to reach atmospheric pressure. Hence, boiling point is raised.</a:t>
            </a:r>
          </a:p>
        </p:txBody>
      </p:sp>
      <p:pic>
        <p:nvPicPr>
          <p:cNvPr id="5" name="Picture 4" descr="13_20_Figure.jpg"/>
          <p:cNvPicPr>
            <a:picLocks noChangeAspect="1"/>
          </p:cNvPicPr>
          <p:nvPr/>
        </p:nvPicPr>
        <p:blipFill>
          <a:blip r:embed="rId3"/>
          <a:srcRect b="2586"/>
          <a:stretch>
            <a:fillRect/>
          </a:stretch>
        </p:blipFill>
        <p:spPr>
          <a:xfrm>
            <a:off x="1828800" y="3009900"/>
            <a:ext cx="5486400" cy="332123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Freezing-Point Depression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95400"/>
            <a:ext cx="8305800" cy="182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smtClean="0"/>
              <a:t>	The construction of the phase diagram for a solution demonstrates that the freezing point is lowered while the boiling point is raised.</a:t>
            </a:r>
          </a:p>
        </p:txBody>
      </p:sp>
      <p:pic>
        <p:nvPicPr>
          <p:cNvPr id="5" name="Picture 4" descr="13_21_Figure.jpg"/>
          <p:cNvPicPr>
            <a:picLocks noChangeAspect="1"/>
          </p:cNvPicPr>
          <p:nvPr/>
        </p:nvPicPr>
        <p:blipFill>
          <a:blip r:embed="rId3"/>
          <a:srcRect b="2731"/>
          <a:stretch>
            <a:fillRect/>
          </a:stretch>
        </p:blipFill>
        <p:spPr>
          <a:xfrm>
            <a:off x="1676400" y="2743200"/>
            <a:ext cx="5715000" cy="378006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295400"/>
          </a:xfrm>
        </p:spPr>
        <p:txBody>
          <a:bodyPr/>
          <a:lstStyle/>
          <a:p>
            <a:r>
              <a:rPr lang="en-US" altLang="en-US" smtClean="0"/>
              <a:t>Boiling-Point Elevation and Freezing-Point Depression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29718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The change in temperature is directly proportional to molality (using the </a:t>
            </a:r>
            <a:r>
              <a:rPr lang="en-US" sz="2800" dirty="0" err="1" smtClean="0"/>
              <a:t>van’t</a:t>
            </a:r>
            <a:r>
              <a:rPr lang="en-US" sz="2800" dirty="0" smtClean="0"/>
              <a:t> Hoff </a:t>
            </a:r>
            <a:r>
              <a:rPr lang="en-US" sz="2800" smtClean="0"/>
              <a:t>factor).</a:t>
            </a:r>
            <a:endParaRPr lang="en-US" sz="2800" dirty="0" smtClean="0"/>
          </a:p>
        </p:txBody>
      </p:sp>
      <p:pic>
        <p:nvPicPr>
          <p:cNvPr id="5" name="Picture 4" descr="13_03_Table.jpg"/>
          <p:cNvPicPr>
            <a:picLocks noChangeAspect="1"/>
          </p:cNvPicPr>
          <p:nvPr/>
        </p:nvPicPr>
        <p:blipFill>
          <a:blip r:embed="rId2"/>
          <a:srcRect b="6332"/>
          <a:stretch>
            <a:fillRect/>
          </a:stretch>
        </p:blipFill>
        <p:spPr>
          <a:xfrm>
            <a:off x="533400" y="3886200"/>
            <a:ext cx="7315200" cy="22415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754471"/>
            <a:ext cx="5638800" cy="30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268980"/>
            <a:ext cx="6019800" cy="32004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685800" y="4763"/>
            <a:ext cx="7772400" cy="1143000"/>
          </a:xfrm>
        </p:spPr>
        <p:txBody>
          <a:bodyPr/>
          <a:lstStyle/>
          <a:p>
            <a:r>
              <a:rPr lang="en-US" altLang="en-US" smtClean="0"/>
              <a:t>The van’t Hoff Factor (</a:t>
            </a:r>
            <a:r>
              <a:rPr lang="en-US" altLang="en-US" i="1" smtClean="0"/>
              <a:t>i</a:t>
            </a:r>
            <a:r>
              <a:rPr lang="en-US" altLang="en-US" smtClean="0"/>
              <a:t>)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3048000"/>
          </a:xfrm>
        </p:spPr>
        <p:txBody>
          <a:bodyPr/>
          <a:lstStyle/>
          <a:p>
            <a:r>
              <a:rPr lang="en-US" altLang="en-US" sz="2800" smtClean="0"/>
              <a:t>What is the van’t Hoff factor?</a:t>
            </a:r>
          </a:p>
          <a:p>
            <a:r>
              <a:rPr lang="en-US" altLang="en-US" sz="2800" smtClean="0"/>
              <a:t>It takes into account dissociation in solution!</a:t>
            </a:r>
          </a:p>
          <a:p>
            <a:r>
              <a:rPr lang="en-US" altLang="en-US" sz="2800" smtClean="0"/>
              <a:t>Theoretically, we get 2 particles when NaCl dissociates. So, </a:t>
            </a:r>
            <a:r>
              <a:rPr lang="en-US" altLang="en-US" sz="2800" i="1" smtClean="0"/>
              <a:t>i</a:t>
            </a:r>
            <a:r>
              <a:rPr lang="en-US" altLang="en-US" sz="2800" smtClean="0"/>
              <a:t> = 2.</a:t>
            </a:r>
          </a:p>
          <a:p>
            <a:r>
              <a:rPr lang="en-US" altLang="en-US" sz="2800" smtClean="0"/>
              <a:t>In fact, the amount that particles remain together is dependent on the concentration of the solution.</a:t>
            </a:r>
          </a:p>
        </p:txBody>
      </p:sp>
      <p:pic>
        <p:nvPicPr>
          <p:cNvPr id="5" name="Picture 4" descr="13_04_Table.jpg"/>
          <p:cNvPicPr>
            <a:picLocks noChangeAspect="1"/>
          </p:cNvPicPr>
          <p:nvPr/>
        </p:nvPicPr>
        <p:blipFill>
          <a:blip r:embed="rId2"/>
          <a:srcRect b="3044"/>
          <a:stretch>
            <a:fillRect/>
          </a:stretch>
        </p:blipFill>
        <p:spPr>
          <a:xfrm>
            <a:off x="2133600" y="3962399"/>
            <a:ext cx="4876800" cy="260734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en-US" smtClean="0"/>
              <a:t>Osmosis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47725"/>
            <a:ext cx="8991600" cy="2817813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Some substances form </a:t>
            </a:r>
            <a:r>
              <a:rPr lang="en-US" altLang="en-US" sz="2800" b="1" smtClean="0"/>
              <a:t>semipermeable membranes</a:t>
            </a:r>
            <a:r>
              <a:rPr lang="en-US" altLang="en-US" sz="2800" smtClean="0"/>
              <a:t>, allowing some smaller particles to pass through, but blocking larger particles.</a:t>
            </a:r>
          </a:p>
          <a:p>
            <a:pPr eaLnBrk="1" hangingPunct="1"/>
            <a:r>
              <a:rPr lang="en-US" altLang="en-US" sz="2800" smtClean="0"/>
              <a:t>The net movement of solvent molecules from solution of low to high concentration across a semipermeable membrane is </a:t>
            </a:r>
            <a:r>
              <a:rPr lang="en-US" altLang="en-US" sz="2800" b="1" smtClean="0"/>
              <a:t>osmosis</a:t>
            </a:r>
            <a:r>
              <a:rPr lang="en-US" altLang="en-US" sz="2800" smtClean="0"/>
              <a:t>. The applied pressure to stop it is </a:t>
            </a:r>
            <a:r>
              <a:rPr lang="en-US" altLang="en-US" sz="2800" b="1" smtClean="0"/>
              <a:t>osmotic pressure</a:t>
            </a:r>
            <a:r>
              <a:rPr lang="en-US" altLang="en-US" sz="2800" smtClean="0"/>
              <a:t>.</a:t>
            </a:r>
          </a:p>
        </p:txBody>
      </p:sp>
      <p:pic>
        <p:nvPicPr>
          <p:cNvPr id="5" name="Picture 4" descr="13_22_Figure.jpg"/>
          <p:cNvPicPr>
            <a:picLocks noChangeAspect="1"/>
          </p:cNvPicPr>
          <p:nvPr/>
        </p:nvPicPr>
        <p:blipFill>
          <a:blip r:embed="rId3"/>
          <a:srcRect b="2929"/>
          <a:stretch>
            <a:fillRect/>
          </a:stretch>
        </p:blipFill>
        <p:spPr>
          <a:xfrm>
            <a:off x="2133600" y="4052534"/>
            <a:ext cx="4876800" cy="242446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Osmotic Pressure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Osmotic pressure is a colligative property.</a:t>
            </a:r>
          </a:p>
          <a:p>
            <a:pPr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smtClean="0"/>
              <a:t>	</a:t>
            </a:r>
            <a:endParaRPr lang="en-US" dirty="0" smtClean="0"/>
          </a:p>
          <a:p>
            <a:pPr>
              <a:defRPr/>
            </a:pPr>
            <a:r>
              <a:rPr lang="en-US" smtClean="0"/>
              <a:t>If </a:t>
            </a:r>
            <a:r>
              <a:rPr lang="en-US" dirty="0" smtClean="0"/>
              <a:t>two solutions separated by a semipermeable membrane have the </a:t>
            </a:r>
            <a:r>
              <a:rPr lang="en-US" i="1" dirty="0" smtClean="0"/>
              <a:t>same</a:t>
            </a:r>
            <a:r>
              <a:rPr lang="en-US" dirty="0" smtClean="0"/>
              <a:t> osmotic pressure, no </a:t>
            </a:r>
            <a:r>
              <a:rPr lang="en-US" smtClean="0"/>
              <a:t>osmosis </a:t>
            </a:r>
            <a:br>
              <a:rPr lang="en-US" smtClean="0"/>
            </a:br>
            <a:r>
              <a:rPr lang="en-US" smtClean="0"/>
              <a:t>will </a:t>
            </a:r>
            <a:r>
              <a:rPr lang="en-US" dirty="0" smtClean="0"/>
              <a:t>occur.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514600"/>
            <a:ext cx="3671570" cy="889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Types of Solutions &amp; Osmosis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800600"/>
          </a:xfrm>
        </p:spPr>
        <p:txBody>
          <a:bodyPr/>
          <a:lstStyle/>
          <a:p>
            <a:pPr marL="514350" indent="-514350">
              <a:buFontTx/>
              <a:buAutoNum type="arabicParenR"/>
            </a:pPr>
            <a:r>
              <a:rPr lang="en-US" altLang="en-US" smtClean="0"/>
              <a:t>Isotonic solutions: Same osmotic pressure; solvent passes the membrane at the same rate both ways.</a:t>
            </a:r>
          </a:p>
          <a:p>
            <a:pPr marL="514350" indent="-514350">
              <a:buFontTx/>
              <a:buAutoNum type="arabicParenR"/>
            </a:pPr>
            <a:r>
              <a:rPr lang="en-US" altLang="en-US" smtClean="0"/>
              <a:t>Hypotonic solution: Lower osmotic pressure; solvent will leave this solution at a higher rate than it enters with.</a:t>
            </a:r>
          </a:p>
          <a:p>
            <a:pPr marL="514350" indent="-514350">
              <a:buFontTx/>
              <a:buAutoNum type="arabicParenR"/>
            </a:pPr>
            <a:r>
              <a:rPr lang="en-US" altLang="en-US" smtClean="0"/>
              <a:t>Hypertonic solution: Higher osmotic pressure; solvent will enter this solution at a higher rate than it leaves with.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Osmosis and Blood Cells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534400" cy="2590800"/>
          </a:xfrm>
        </p:spPr>
        <p:txBody>
          <a:bodyPr/>
          <a:lstStyle/>
          <a:p>
            <a:r>
              <a:rPr lang="en-US" altLang="en-US" sz="2800" smtClean="0"/>
              <a:t>Red blood cells have semipermeable membranes.</a:t>
            </a:r>
          </a:p>
          <a:p>
            <a:r>
              <a:rPr lang="en-US" altLang="en-US" sz="2800" smtClean="0"/>
              <a:t>If stored in a hypertonic solution, they will shrivel as water leaves the cell; this is called </a:t>
            </a:r>
            <a:r>
              <a:rPr lang="en-US" altLang="en-US" sz="2800" b="1" smtClean="0"/>
              <a:t>crenation</a:t>
            </a:r>
            <a:r>
              <a:rPr lang="en-US" altLang="en-US" sz="2800" smtClean="0"/>
              <a:t>.</a:t>
            </a:r>
          </a:p>
          <a:p>
            <a:r>
              <a:rPr lang="en-US" altLang="en-US" sz="2800" smtClean="0"/>
              <a:t>If stored in a hypertonic solution, they will grow until they burst; this is called </a:t>
            </a:r>
            <a:r>
              <a:rPr lang="en-US" altLang="en-US" sz="2800" b="1" smtClean="0"/>
              <a:t>hemolysis</a:t>
            </a:r>
            <a:r>
              <a:rPr lang="en-US" altLang="en-US" sz="2800" smtClean="0"/>
              <a:t>.</a:t>
            </a:r>
          </a:p>
        </p:txBody>
      </p:sp>
      <p:pic>
        <p:nvPicPr>
          <p:cNvPr id="5" name="Picture 4" descr="13_23_Figure.jpg"/>
          <p:cNvPicPr>
            <a:picLocks noChangeAspect="1"/>
          </p:cNvPicPr>
          <p:nvPr/>
        </p:nvPicPr>
        <p:blipFill>
          <a:blip r:embed="rId2"/>
          <a:srcRect b="3704"/>
          <a:stretch>
            <a:fillRect/>
          </a:stretch>
        </p:blipFill>
        <p:spPr>
          <a:xfrm>
            <a:off x="1752600" y="3818164"/>
            <a:ext cx="5562600" cy="258263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Colloids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47800"/>
            <a:ext cx="7772400" cy="160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smtClean="0"/>
              <a:t>	Suspensions of particles larger than individual ions or molecules, but too small to be settled out by gravity, are called </a:t>
            </a:r>
            <a:r>
              <a:rPr lang="en-US" altLang="en-US" sz="2800" b="1" smtClean="0"/>
              <a:t>colloids</a:t>
            </a:r>
            <a:r>
              <a:rPr lang="en-US" altLang="en-US" sz="2800" smtClean="0"/>
              <a:t>.</a:t>
            </a:r>
          </a:p>
        </p:txBody>
      </p:sp>
      <p:pic>
        <p:nvPicPr>
          <p:cNvPr id="5" name="Picture 4" descr="13_05_Table.jpg"/>
          <p:cNvPicPr>
            <a:picLocks noChangeAspect="1"/>
          </p:cNvPicPr>
          <p:nvPr/>
        </p:nvPicPr>
        <p:blipFill>
          <a:blip r:embed="rId3"/>
          <a:srcRect b="5078"/>
          <a:stretch>
            <a:fillRect/>
          </a:stretch>
        </p:blipFill>
        <p:spPr>
          <a:xfrm>
            <a:off x="877398" y="3048000"/>
            <a:ext cx="7199802" cy="31242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371600"/>
          </a:xfrm>
        </p:spPr>
        <p:txBody>
          <a:bodyPr/>
          <a:lstStyle/>
          <a:p>
            <a:pPr eaLnBrk="1" hangingPunct="1"/>
            <a:r>
              <a:rPr lang="en-US" altLang="en-US" smtClean="0"/>
              <a:t>Intermolecular Forces of Attraction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85800" y="4800600"/>
            <a:ext cx="7772400" cy="1600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mtClean="0"/>
              <a:t>Any intermolecular force of attraction (Chapter 11) can be the attraction between solute and solvent molecules.</a:t>
            </a:r>
          </a:p>
        </p:txBody>
      </p:sp>
      <p:pic>
        <p:nvPicPr>
          <p:cNvPr id="5" name="Picture 4" descr="13_02_Figure.jpg"/>
          <p:cNvPicPr>
            <a:picLocks noChangeAspect="1"/>
          </p:cNvPicPr>
          <p:nvPr/>
        </p:nvPicPr>
        <p:blipFill>
          <a:blip r:embed="rId2"/>
          <a:srcRect b="5437"/>
          <a:stretch>
            <a:fillRect/>
          </a:stretch>
        </p:blipFill>
        <p:spPr>
          <a:xfrm>
            <a:off x="457200" y="1981200"/>
            <a:ext cx="8534400" cy="24384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Tyndall Effect</a:t>
            </a:r>
          </a:p>
        </p:txBody>
      </p:sp>
      <p:sp>
        <p:nvSpPr>
          <p:cNvPr id="4301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676400"/>
            <a:ext cx="4495800" cy="31242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Colloidal suspensions can scatter rays of light. (Solutions do not.)</a:t>
            </a:r>
          </a:p>
          <a:p>
            <a:pPr eaLnBrk="1" hangingPunct="1"/>
            <a:r>
              <a:rPr lang="en-US" altLang="en-US" sz="2800" smtClean="0"/>
              <a:t>This phenomenon is known as the </a:t>
            </a:r>
            <a:r>
              <a:rPr lang="en-US" altLang="en-US" sz="2800" b="1" smtClean="0"/>
              <a:t>Tyndall effect</a:t>
            </a:r>
            <a:r>
              <a:rPr lang="en-US" altLang="en-US" sz="2800" smtClean="0"/>
              <a:t>.</a:t>
            </a:r>
          </a:p>
        </p:txBody>
      </p:sp>
      <p:pic>
        <p:nvPicPr>
          <p:cNvPr id="5" name="Picture 4" descr="13_25_Fig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828800"/>
            <a:ext cx="4426086" cy="2971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Colloids and Biomolecules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81200"/>
            <a:ext cx="4495800" cy="2667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smtClean="0"/>
              <a:t>	Some molecules have a polar, </a:t>
            </a:r>
            <a:r>
              <a:rPr lang="en-US" altLang="en-US" sz="2800" b="1" smtClean="0"/>
              <a:t>hydrophilic</a:t>
            </a:r>
            <a:r>
              <a:rPr lang="en-US" altLang="en-US" sz="2800" smtClean="0"/>
              <a:t> (</a:t>
            </a:r>
            <a:r>
              <a:rPr lang="en-US" altLang="en-US" sz="2800" i="1" smtClean="0"/>
              <a:t>water-loving</a:t>
            </a:r>
            <a:r>
              <a:rPr lang="en-US" altLang="en-US" sz="2800" smtClean="0"/>
              <a:t>) end and a nonpolar, </a:t>
            </a:r>
            <a:r>
              <a:rPr lang="en-US" altLang="en-US" sz="2800" b="1" smtClean="0"/>
              <a:t>hydrophobic</a:t>
            </a:r>
            <a:r>
              <a:rPr lang="en-US" altLang="en-US" sz="2800" smtClean="0"/>
              <a:t> (</a:t>
            </a:r>
            <a:r>
              <a:rPr lang="en-US" altLang="en-US" sz="2800" i="1" smtClean="0"/>
              <a:t>water-fearing</a:t>
            </a:r>
            <a:r>
              <a:rPr lang="en-US" altLang="en-US" sz="2800" smtClean="0"/>
              <a:t>) end.</a:t>
            </a:r>
          </a:p>
        </p:txBody>
      </p:sp>
      <p:pic>
        <p:nvPicPr>
          <p:cNvPr id="5" name="Picture 4" descr="13_26_Figure.jpg"/>
          <p:cNvPicPr>
            <a:picLocks noChangeAspect="1"/>
          </p:cNvPicPr>
          <p:nvPr/>
        </p:nvPicPr>
        <p:blipFill>
          <a:blip r:embed="rId3"/>
          <a:srcRect b="2546"/>
          <a:stretch>
            <a:fillRect/>
          </a:stretch>
        </p:blipFill>
        <p:spPr>
          <a:xfrm>
            <a:off x="4773342" y="1295400"/>
            <a:ext cx="4064772" cy="44196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371600"/>
          </a:xfrm>
        </p:spPr>
        <p:txBody>
          <a:bodyPr/>
          <a:lstStyle/>
          <a:p>
            <a:r>
              <a:rPr lang="en-US" altLang="en-US" smtClean="0"/>
              <a:t>Stabilizing Colloids by Adsorption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2514600"/>
          </a:xfrm>
        </p:spPr>
        <p:txBody>
          <a:bodyPr/>
          <a:lstStyle/>
          <a:p>
            <a:r>
              <a:rPr lang="en-US" altLang="en-US" smtClean="0"/>
              <a:t>Ions can adhere to the surface of an otherwise hydrophobic colloid.</a:t>
            </a:r>
          </a:p>
          <a:p>
            <a:r>
              <a:rPr lang="en-US" altLang="en-US" smtClean="0"/>
              <a:t>This allows it to interact with aqueous solution.</a:t>
            </a:r>
          </a:p>
        </p:txBody>
      </p:sp>
      <p:pic>
        <p:nvPicPr>
          <p:cNvPr id="5" name="Picture 4" descr="13_27_Figure.jpg"/>
          <p:cNvPicPr>
            <a:picLocks noChangeAspect="1"/>
          </p:cNvPicPr>
          <p:nvPr/>
        </p:nvPicPr>
        <p:blipFill>
          <a:blip r:embed="rId2"/>
          <a:srcRect b="2861"/>
          <a:stretch>
            <a:fillRect/>
          </a:stretch>
        </p:blipFill>
        <p:spPr>
          <a:xfrm>
            <a:off x="2819400" y="3733800"/>
            <a:ext cx="4712771" cy="25146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Colloids in Biological Systems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81200"/>
            <a:ext cx="3810000" cy="4114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Colloids can aid in the emulsification of fats and oils in aqueous solutions.</a:t>
            </a:r>
          </a:p>
          <a:p>
            <a:pPr eaLnBrk="1" hangingPunct="1"/>
            <a:r>
              <a:rPr lang="en-US" altLang="en-US" sz="2800" smtClean="0"/>
              <a:t>An emulsifier causes something that normally does </a:t>
            </a:r>
            <a:r>
              <a:rPr lang="en-US" altLang="en-US" sz="2800" i="1" smtClean="0"/>
              <a:t>not</a:t>
            </a:r>
            <a:r>
              <a:rPr lang="en-US" altLang="en-US" sz="2800" smtClean="0"/>
              <a:t> dissolve in a solvent to do so.</a:t>
            </a:r>
          </a:p>
        </p:txBody>
      </p:sp>
      <p:pic>
        <p:nvPicPr>
          <p:cNvPr id="5" name="Picture 4" descr="13_28_Figure.jpg"/>
          <p:cNvPicPr>
            <a:picLocks noChangeAspect="1"/>
          </p:cNvPicPr>
          <p:nvPr/>
        </p:nvPicPr>
        <p:blipFill>
          <a:blip r:embed="rId3"/>
          <a:srcRect b="3931"/>
          <a:stretch>
            <a:fillRect/>
          </a:stretch>
        </p:blipFill>
        <p:spPr>
          <a:xfrm>
            <a:off x="3810000" y="2209800"/>
            <a:ext cx="5123914" cy="286207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Brownian Motion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7543800" cy="16002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mtClean="0"/>
              <a:t>Motion of colloids due to numerous collisions with the much smaller solvent.</a:t>
            </a:r>
          </a:p>
        </p:txBody>
      </p:sp>
      <p:pic>
        <p:nvPicPr>
          <p:cNvPr id="5" name="Picture 4" descr="13_06_Table.jpg"/>
          <p:cNvPicPr>
            <a:picLocks noChangeAspect="1"/>
          </p:cNvPicPr>
          <p:nvPr/>
        </p:nvPicPr>
        <p:blipFill>
          <a:blip r:embed="rId2"/>
          <a:srcRect b="4992"/>
          <a:stretch>
            <a:fillRect/>
          </a:stretch>
        </p:blipFill>
        <p:spPr>
          <a:xfrm>
            <a:off x="986269" y="2895600"/>
            <a:ext cx="7167131" cy="2971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620000" cy="1295400"/>
          </a:xfrm>
        </p:spPr>
        <p:txBody>
          <a:bodyPr/>
          <a:lstStyle/>
          <a:p>
            <a:pPr eaLnBrk="1" hangingPunct="1"/>
            <a:r>
              <a:rPr lang="en-US" altLang="en-US" smtClean="0"/>
              <a:t>Attractions Involved When Forming a Solution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i="1" smtClean="0"/>
              <a:t>Solute–solute interactions</a:t>
            </a:r>
            <a:r>
              <a:rPr lang="en-US" altLang="en-US" smtClean="0"/>
              <a:t> must be overcome to disperse these particles when making a solution.</a:t>
            </a:r>
          </a:p>
          <a:p>
            <a:pPr eaLnBrk="1" hangingPunct="1"/>
            <a:r>
              <a:rPr lang="en-US" altLang="en-US" i="1" smtClean="0"/>
              <a:t>Solvent–solvent interactions</a:t>
            </a:r>
            <a:r>
              <a:rPr lang="en-US" altLang="en-US" smtClean="0"/>
              <a:t> must be overcome to make room for the solute.</a:t>
            </a:r>
          </a:p>
          <a:p>
            <a:pPr eaLnBrk="1" hangingPunct="1"/>
            <a:r>
              <a:rPr lang="en-US" altLang="en-US" i="1" smtClean="0"/>
              <a:t>Solvent–solute interactions</a:t>
            </a:r>
            <a:r>
              <a:rPr lang="en-US" altLang="en-US" smtClean="0"/>
              <a:t> occur as the particles mix.</a:t>
            </a:r>
            <a:endParaRPr lang="en-US" altLang="en-US" i="1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382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Energetics of Solution Formation</a:t>
            </a:r>
          </a:p>
        </p:txBody>
      </p:sp>
      <p:pic>
        <p:nvPicPr>
          <p:cNvPr id="4" name="Picture 3" descr="13_03_Figure.jpg"/>
          <p:cNvPicPr>
            <a:picLocks noChangeAspect="1"/>
          </p:cNvPicPr>
          <p:nvPr/>
        </p:nvPicPr>
        <p:blipFill>
          <a:blip r:embed="rId3"/>
          <a:srcRect b="4469"/>
          <a:stretch>
            <a:fillRect/>
          </a:stretch>
        </p:blipFill>
        <p:spPr>
          <a:xfrm>
            <a:off x="304800" y="1219200"/>
            <a:ext cx="8534400" cy="4495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Exothermic or Endothermic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85800" y="4267200"/>
            <a:ext cx="7772400" cy="2133600"/>
          </a:xfrm>
        </p:spPr>
        <p:txBody>
          <a:bodyPr/>
          <a:lstStyle/>
          <a:p>
            <a:r>
              <a:rPr lang="en-US" altLang="en-US" smtClean="0"/>
              <a:t>For a reaction to occur, </a:t>
            </a:r>
            <a:r>
              <a:rPr lang="el-GR" altLang="en-US" smtClean="0">
                <a:cs typeface="Arial" charset="0"/>
              </a:rPr>
              <a:t>Δ</a:t>
            </a:r>
            <a:r>
              <a:rPr lang="en-US" altLang="en-US" i="1" smtClean="0">
                <a:cs typeface="Arial" charset="0"/>
              </a:rPr>
              <a:t>H</a:t>
            </a:r>
            <a:r>
              <a:rPr lang="en-US" altLang="en-US" baseline="-25000" smtClean="0">
                <a:cs typeface="Arial" charset="0"/>
              </a:rPr>
              <a:t>mix</a:t>
            </a:r>
            <a:r>
              <a:rPr lang="en-US" altLang="en-US" smtClean="0">
                <a:cs typeface="Arial" charset="0"/>
              </a:rPr>
              <a:t> must be close to the sum of </a:t>
            </a:r>
            <a:r>
              <a:rPr lang="el-GR" altLang="en-US" smtClean="0">
                <a:cs typeface="Arial" charset="0"/>
              </a:rPr>
              <a:t>Δ</a:t>
            </a:r>
            <a:r>
              <a:rPr lang="en-US" altLang="en-US" i="1" smtClean="0">
                <a:cs typeface="Arial" charset="0"/>
              </a:rPr>
              <a:t>H</a:t>
            </a:r>
            <a:r>
              <a:rPr lang="en-US" altLang="en-US" baseline="-25000" smtClean="0">
                <a:cs typeface="Arial" charset="0"/>
              </a:rPr>
              <a:t>solute</a:t>
            </a:r>
            <a:r>
              <a:rPr lang="en-US" altLang="en-US" smtClean="0">
                <a:cs typeface="Arial" charset="0"/>
              </a:rPr>
              <a:t> and </a:t>
            </a:r>
            <a:r>
              <a:rPr lang="el-GR" altLang="en-US" smtClean="0">
                <a:cs typeface="Arial" charset="0"/>
              </a:rPr>
              <a:t>Δ</a:t>
            </a:r>
            <a:r>
              <a:rPr lang="en-US" altLang="en-US" i="1" smtClean="0">
                <a:cs typeface="Arial" charset="0"/>
              </a:rPr>
              <a:t>H</a:t>
            </a:r>
            <a:r>
              <a:rPr lang="en-US" altLang="en-US" baseline="-25000" smtClean="0">
                <a:cs typeface="Arial" charset="0"/>
              </a:rPr>
              <a:t>solvent</a:t>
            </a:r>
            <a:r>
              <a:rPr lang="en-US" altLang="en-US" smtClean="0">
                <a:cs typeface="Arial" charset="0"/>
              </a:rPr>
              <a:t>.</a:t>
            </a:r>
          </a:p>
          <a:p>
            <a:r>
              <a:rPr lang="en-US" altLang="en-US" smtClean="0">
                <a:cs typeface="Arial" charset="0"/>
              </a:rPr>
              <a:t>Remember that the randomness from entropy will affect the process, too.</a:t>
            </a:r>
            <a:endParaRPr lang="en-US" altLang="en-US" smtClean="0"/>
          </a:p>
        </p:txBody>
      </p:sp>
      <p:pic>
        <p:nvPicPr>
          <p:cNvPr id="5" name="Picture 4" descr="13_04_Figure.jpg"/>
          <p:cNvPicPr>
            <a:picLocks noChangeAspect="1"/>
          </p:cNvPicPr>
          <p:nvPr/>
        </p:nvPicPr>
        <p:blipFill>
          <a:blip r:embed="rId2"/>
          <a:srcRect b="4844"/>
          <a:stretch>
            <a:fillRect/>
          </a:stretch>
        </p:blipFill>
        <p:spPr>
          <a:xfrm>
            <a:off x="1066800" y="1257654"/>
            <a:ext cx="7086600" cy="293334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Aqueous Solution vs. Chemical Reaction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4495800"/>
            <a:ext cx="7772400" cy="182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smtClean="0"/>
              <a:t>	Just because a substance disappears when it comes in contact with a solvent, it does not mean the substance dissolved. It may have reacted, like nickel with hydrochloric acid.</a:t>
            </a:r>
          </a:p>
        </p:txBody>
      </p:sp>
      <p:pic>
        <p:nvPicPr>
          <p:cNvPr id="5" name="Picture 4" descr="13_06_Figure.jpg"/>
          <p:cNvPicPr>
            <a:picLocks noChangeAspect="1"/>
          </p:cNvPicPr>
          <p:nvPr/>
        </p:nvPicPr>
        <p:blipFill>
          <a:blip r:embed="rId3"/>
          <a:srcRect b="5212"/>
          <a:stretch>
            <a:fillRect/>
          </a:stretch>
        </p:blipFill>
        <p:spPr>
          <a:xfrm>
            <a:off x="1066800" y="1529988"/>
            <a:ext cx="6950958" cy="288961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Opposing Processes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257800"/>
          </a:xfrm>
        </p:spPr>
        <p:txBody>
          <a:bodyPr/>
          <a:lstStyle/>
          <a:p>
            <a:r>
              <a:rPr lang="en-US" altLang="en-US" smtClean="0"/>
              <a:t>The solution-making process and </a:t>
            </a:r>
            <a:r>
              <a:rPr lang="en-US" altLang="en-US" b="1" smtClean="0"/>
              <a:t>crystallization</a:t>
            </a:r>
            <a:r>
              <a:rPr lang="en-US" altLang="en-US" smtClean="0"/>
              <a:t> are opposing processes</a:t>
            </a:r>
            <a:r>
              <a:rPr lang="en-US" altLang="en-US" smtClean="0"/>
              <a:t>.</a:t>
            </a:r>
          </a:p>
          <a:p>
            <a:r>
              <a:rPr lang="en-US" altLang="en-US" smtClean="0"/>
              <a:t> </a:t>
            </a:r>
            <a:endParaRPr lang="en-US" altLang="en-US" smtClean="0"/>
          </a:p>
          <a:p>
            <a:r>
              <a:rPr lang="en-US" altLang="en-US" smtClean="0"/>
              <a:t>When </a:t>
            </a:r>
            <a:r>
              <a:rPr lang="en-US" altLang="en-US" smtClean="0"/>
              <a:t>the rate of the opposing processes is equal, additional solute will not dissolve unless some crystallizes from solution. This is a </a:t>
            </a:r>
            <a:r>
              <a:rPr lang="en-US" altLang="en-US" b="1" smtClean="0"/>
              <a:t>saturated </a:t>
            </a:r>
            <a:r>
              <a:rPr lang="en-US" altLang="en-US" smtClean="0"/>
              <a:t>solution.</a:t>
            </a:r>
          </a:p>
          <a:p>
            <a:r>
              <a:rPr lang="en-US" altLang="en-US" smtClean="0"/>
              <a:t>If we have not yet reached the amount that will result in crystallization, we have an </a:t>
            </a:r>
            <a:r>
              <a:rPr lang="en-US" altLang="en-US" b="1" smtClean="0"/>
              <a:t>unsaturated</a:t>
            </a:r>
            <a:r>
              <a:rPr lang="en-US" altLang="en-US" smtClean="0"/>
              <a:t> solution.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57425"/>
            <a:ext cx="3441700" cy="51435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Chapter 13  Properties of Solutions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Solutions&amp;quot;&quot;/&gt;&lt;property id=&quot;20307&quot; value=&quot;257&quot;/&gt;&lt;/object&gt;&lt;object type=&quot;3&quot; unique_id=&quot;10005&quot;&gt;&lt;property id=&quot;20148&quot; value=&quot;5&quot;/&gt;&lt;property id=&quot;20300&quot; value=&quot;Slide 3 - &amp;quot;Natural Tendency toward Mixing&amp;quot;&quot;/&gt;&lt;property id=&quot;20307&quot; value=&quot;329&quot;/&gt;&lt;/object&gt;&lt;object type=&quot;3&quot; unique_id=&quot;10006&quot;&gt;&lt;property id=&quot;20148&quot; value=&quot;5&quot;/&gt;&lt;property id=&quot;20300&quot; value=&quot;Slide 4 - &amp;quot;Intermolecular Forces of Attraction&amp;quot;&quot;/&gt;&lt;property id=&quot;20307&quot; value=&quot;330&quot;/&gt;&lt;/object&gt;&lt;object type=&quot;3&quot; unique_id=&quot;10007&quot;&gt;&lt;property id=&quot;20148&quot; value=&quot;5&quot;/&gt;&lt;property id=&quot;20300&quot; value=&quot;Slide 5 - &amp;quot;Attractions Involved When Forming a Solution&amp;quot;&quot;/&gt;&lt;property id=&quot;20307&quot; value=&quot;331&quot;/&gt;&lt;/object&gt;&lt;object type=&quot;3&quot; unique_id=&quot;10008&quot;&gt;&lt;property id=&quot;20148&quot; value=&quot;5&quot;/&gt;&lt;property id=&quot;20300&quot; value=&quot;Slide 6 - &amp;quot;Energetics of Solution Formation&amp;quot;&quot;/&gt;&lt;property id=&quot;20307&quot; value=&quot;258&quot;/&gt;&lt;/object&gt;&lt;object type=&quot;3&quot; unique_id=&quot;10009&quot;&gt;&lt;property id=&quot;20148&quot; value=&quot;5&quot;/&gt;&lt;property id=&quot;20300&quot; value=&quot;Slide 7 - &amp;quot;Exothermic or Endothermic&amp;quot;&quot;/&gt;&lt;property id=&quot;20307&quot; value=&quot;332&quot;/&gt;&lt;/object&gt;&lt;object type=&quot;3&quot; unique_id=&quot;10010&quot;&gt;&lt;property id=&quot;20148&quot; value=&quot;5&quot;/&gt;&lt;property id=&quot;20300&quot; value=&quot;Slide 8 - &amp;quot;Aqueous Solution vs. Chemical Reaction&amp;quot;&quot;/&gt;&lt;property id=&quot;20307&quot; value=&quot;268&quot;/&gt;&lt;/object&gt;&lt;object type=&quot;3&quot; unique_id=&quot;10011&quot;&gt;&lt;property id=&quot;20148&quot; value=&quot;5&quot;/&gt;&lt;property id=&quot;20300&quot; value=&quot;Slide 9 - &amp;quot;Opposing Processes&amp;quot;&quot;/&gt;&lt;property id=&quot;20307&quot; value=&quot;333&quot;/&gt;&lt;/object&gt;&lt;object type=&quot;3&quot; unique_id=&quot;10012&quot;&gt;&lt;property id=&quot;20148&quot; value=&quot;5&quot;/&gt;&lt;property id=&quot;20300&quot; value=&quot;Slide 10 - &amp;quot;Solubility&amp;quot;&quot;/&gt;&lt;property id=&quot;20307&quot; value=&quot;334&quot;/&gt;&lt;/object&gt;&lt;object type=&quot;3&quot; unique_id=&quot;10013&quot;&gt;&lt;property id=&quot;20148&quot; value=&quot;5&quot;/&gt;&lt;property id=&quot;20300&quot; value=&quot;Slide 11 - &amp;quot;Supersaturated Solutions&amp;quot;&quot;/&gt;&lt;property id=&quot;20307&quot; value=&quot;272&quot;/&gt;&lt;/object&gt;&lt;object type=&quot;3&quot; unique_id=&quot;10014&quot;&gt;&lt;property id=&quot;20148&quot; value=&quot;5&quot;/&gt;&lt;property id=&quot;20300&quot; value=&quot;Slide 12 - &amp;quot;Factors That Affect Solubility&amp;quot;&quot;/&gt;&lt;property id=&quot;20307&quot; value=&quot;335&quot;/&gt;&lt;/object&gt;&lt;object type=&quot;3&quot; unique_id=&quot;10015&quot;&gt;&lt;property id=&quot;20148&quot; value=&quot;5&quot;/&gt;&lt;property id=&quot;20300&quot; value=&quot;Slide 13 - &amp;quot;Solute–Solvent Interactions&amp;quot;&quot;/&gt;&lt;property id=&quot;20307&quot; value=&quot;336&quot;/&gt;&lt;/object&gt;&lt;object type=&quot;3&quot; unique_id=&quot;10016&quot;&gt;&lt;property id=&quot;20148&quot; value=&quot;5&quot;/&gt;&lt;property id=&quot;20300&quot; value=&quot;Slide 14 - &amp;quot;Organic Molecules in Water&amp;quot;&quot;/&gt;&lt;property id=&quot;20307&quot; value=&quot;337&quot;/&gt;&lt;/object&gt;&lt;object type=&quot;3&quot; unique_id=&quot;10017&quot;&gt;&lt;property id=&quot;20148&quot; value=&quot;5&quot;/&gt;&lt;property id=&quot;20300&quot; value=&quot;Slide 15 - &amp;quot;Liquid/Liquid Solubility&amp;quot;&quot;/&gt;&lt;property id=&quot;20307&quot; value=&quot;338&quot;/&gt;&lt;/object&gt;&lt;object type=&quot;3&quot; unique_id=&quot;10018&quot;&gt;&lt;property id=&quot;20148&quot; value=&quot;5&quot;/&gt;&lt;property id=&quot;20300&quot; value=&quot;Slide 16 - &amp;quot;Solubility and Biological Importance&amp;quot;&quot;/&gt;&lt;property id=&quot;20307&quot; value=&quot;275&quot;/&gt;&lt;/object&gt;&lt;object type=&quot;3&quot; unique_id=&quot;10019&quot;&gt;&lt;property id=&quot;20148&quot; value=&quot;5&quot;/&gt;&lt;property id=&quot;20300&quot; value=&quot;Slide 17 - &amp;quot;Pressure Effects&amp;quot;&quot;/&gt;&lt;property id=&quot;20307&quot; value=&quot;339&quot;/&gt;&lt;/object&gt;&lt;object type=&quot;3&quot; unique_id=&quot;10020&quot;&gt;&lt;property id=&quot;20148&quot; value=&quot;5&quot;/&gt;&lt;property id=&quot;20300&quot; value=&quot;Slide 18 - &amp;quot;Henry’s Law&amp;quot;&quot;/&gt;&lt;property id=&quot;20307&quot; value=&quot;340&quot;/&gt;&lt;/object&gt;&lt;object type=&quot;3&quot; unique_id=&quot;10021&quot;&gt;&lt;property id=&quot;20148&quot; value=&quot;5&quot;/&gt;&lt;property id=&quot;20300&quot; value=&quot;Slide 19 - &amp;quot;Temperature Effects&amp;quot;&quot;/&gt;&lt;property id=&quot;20307&quot; value=&quot;341&quot;/&gt;&lt;/object&gt;&lt;object type=&quot;3&quot; unique_id=&quot;10022&quot;&gt;&lt;property id=&quot;20148&quot; value=&quot;5&quot;/&gt;&lt;property id=&quot;20300&quot; value=&quot;Slide 20 - &amp;quot;Solution Concentration&amp;quot;&quot;/&gt;&lt;property id=&quot;20307&quot; value=&quot;342&quot;/&gt;&lt;/object&gt;&lt;object type=&quot;3&quot; unique_id=&quot;10023&quot;&gt;&lt;property id=&quot;20148&quot; value=&quot;5&quot;/&gt;&lt;property id=&quot;20300&quot; value=&quot;Slide 21 - &amp;quot;Units of Concentration&amp;quot;&quot;/&gt;&lt;property id=&quot;20307&quot; value=&quot;343&quot;/&gt;&lt;/object&gt;&lt;object type=&quot;3&quot; unique_id=&quot;10024&quot;&gt;&lt;property id=&quot;20148&quot; value=&quot;5&quot;/&gt;&lt;property id=&quot;20300&quot; value=&quot;Slide 22 - &amp;quot;1)  Mass Percentage&amp;quot;&quot;/&gt;&lt;property id=&quot;20307&quot; value=&quot;344&quot;/&gt;&lt;/object&gt;&lt;object type=&quot;3&quot; unique_id=&quot;10025&quot;&gt;&lt;property id=&quot;20148&quot; value=&quot;5&quot;/&gt;&lt;property id=&quot;20300&quot; value=&quot;Slide 23 - &amp;quot;2)  Parts per Million (ppm) 3)  Parts per Billion (ppb)&amp;quot;&quot;/&gt;&lt;property id=&quot;20307&quot; value=&quot;345&quot;/&gt;&lt;/object&gt;&lt;object type=&quot;3&quot; unique_id=&quot;10026&quot;&gt;&lt;property id=&quot;20148&quot; value=&quot;5&quot;/&gt;&lt;property id=&quot;20300&quot; value=&quot;Slide 24 - &amp;quot;(4)  Mole Fraction (χ)&amp;quot;&quot;/&gt;&lt;property id=&quot;20307&quot; value=&quot;346&quot;/&gt;&lt;/object&gt;&lt;object type=&quot;3&quot; unique_id=&quot;10027&quot;&gt;&lt;property id=&quot;20148&quot; value=&quot;5&quot;/&gt;&lt;property id=&quot;20300&quot; value=&quot;Slide 25 - &amp;quot;(5)  Molarity (M) (6)  Molality (m)&amp;quot;&quot;/&gt;&lt;property id=&quot;20307&quot; value=&quot;347&quot;/&gt;&lt;/object&gt;&lt;object type=&quot;3&quot; unique_id=&quot;10028&quot;&gt;&lt;property id=&quot;20148&quot; value=&quot;5&quot;/&gt;&lt;property id=&quot;20300&quot; value=&quot;Slide 26 - &amp;quot;Molarity vs. Molality&amp;quot;&quot;/&gt;&lt;property id=&quot;20307&quot; value=&quot;348&quot;/&gt;&lt;/object&gt;&lt;object type=&quot;3&quot; unique_id=&quot;10029&quot;&gt;&lt;property id=&quot;20148&quot; value=&quot;5&quot;/&gt;&lt;property id=&quot;20300&quot; value=&quot;Slide 27 - &amp;quot;Converting Units&amp;quot;&quot;/&gt;&lt;property id=&quot;20307&quot; value=&quot;349&quot;/&gt;&lt;/object&gt;&lt;object type=&quot;3&quot; unique_id=&quot;10030&quot;&gt;&lt;property id=&quot;20148&quot; value=&quot;5&quot;/&gt;&lt;property id=&quot;20300&quot; value=&quot;Slide 28 - &amp;quot;Colligative Properties&amp;quot;&quot;/&gt;&lt;property id=&quot;20307&quot; value=&quot;288&quot;/&gt;&lt;/object&gt;&lt;object type=&quot;3&quot; unique_id=&quot;10031&quot;&gt;&lt;property id=&quot;20148&quot; value=&quot;5&quot;/&gt;&lt;property id=&quot;20300&quot; value=&quot;Slide 29 - &amp;quot;Vapor Pressure&amp;quot;&quot;/&gt;&lt;property id=&quot;20307&quot; value=&quot;289&quot;/&gt;&lt;/object&gt;&lt;object type=&quot;3&quot; unique_id=&quot;10032&quot;&gt;&lt;property id=&quot;20148&quot; value=&quot;5&quot;/&gt;&lt;property id=&quot;20300&quot; value=&quot;Slide 30 - &amp;quot;Raoult’s Law&amp;quot;&quot;/&gt;&lt;property id=&quot;20307&quot; value=&quot;350&quot;/&gt;&lt;/object&gt;&lt;object type=&quot;3&quot; unique_id=&quot;10033&quot;&gt;&lt;property id=&quot;20148&quot; value=&quot;5&quot;/&gt;&lt;property id=&quot;20300&quot; value=&quot;Slide 31 - &amp;quot;Boiling-Point Elevation&amp;quot;&quot;/&gt;&lt;property id=&quot;20307&quot; value=&quot;292&quot;/&gt;&lt;/object&gt;&lt;object type=&quot;3&quot; unique_id=&quot;10034&quot;&gt;&lt;property id=&quot;20148&quot; value=&quot;5&quot;/&gt;&lt;property id=&quot;20300&quot; value=&quot;Slide 32 - &amp;quot;Freezing-Point Depression&amp;quot;&quot;/&gt;&lt;property id=&quot;20307&quot; value=&quot;351&quot;/&gt;&lt;/object&gt;&lt;object type=&quot;3&quot; unique_id=&quot;10035&quot;&gt;&lt;property id=&quot;20148&quot; value=&quot;5&quot;/&gt;&lt;property id=&quot;20300&quot; value=&quot;Slide 33 - &amp;quot;Boiling-Point Elevation and Freezing-Point Depression&amp;quot;&quot;/&gt;&lt;property id=&quot;20307&quot; value=&quot;352&quot;/&gt;&lt;/object&gt;&lt;object type=&quot;3&quot; unique_id=&quot;10036&quot;&gt;&lt;property id=&quot;20148&quot; value=&quot;5&quot;/&gt;&lt;property id=&quot;20300&quot; value=&quot;Slide 34 - &amp;quot;The van’t Hoff Factor (i)&amp;quot;&quot;/&gt;&lt;property id=&quot;20307&quot; value=&quot;353&quot;/&gt;&lt;/object&gt;&lt;object type=&quot;3&quot; unique_id=&quot;10037&quot;&gt;&lt;property id=&quot;20148&quot; value=&quot;5&quot;/&gt;&lt;property id=&quot;20300&quot; value=&quot;Slide 35 - &amp;quot;Osmosis&amp;quot;&quot;/&gt;&lt;property id=&quot;20307&quot; value=&quot;296&quot;/&gt;&lt;/object&gt;&lt;object type=&quot;3&quot; unique_id=&quot;10038&quot;&gt;&lt;property id=&quot;20148&quot; value=&quot;5&quot;/&gt;&lt;property id=&quot;20300&quot; value=&quot;Slide 36 - &amp;quot;Osmotic Pressure&amp;quot;&quot;/&gt;&lt;property id=&quot;20307&quot; value=&quot;354&quot;/&gt;&lt;/object&gt;&lt;object type=&quot;3&quot; unique_id=&quot;10039&quot;&gt;&lt;property id=&quot;20148&quot; value=&quot;5&quot;/&gt;&lt;property id=&quot;20300&quot; value=&quot;Slide 37 - &amp;quot;Types of Solutions &amp;amp; Osmosis&amp;quot;&quot;/&gt;&lt;property id=&quot;20307&quot; value=&quot;355&quot;/&gt;&lt;/object&gt;&lt;object type=&quot;3&quot; unique_id=&quot;10040&quot;&gt;&lt;property id=&quot;20148&quot; value=&quot;5&quot;/&gt;&lt;property id=&quot;20300&quot; value=&quot;Slide 38 - &amp;quot;Osmosis and Blood Cells&amp;quot;&quot;/&gt;&lt;property id=&quot;20307&quot; value=&quot;356&quot;/&gt;&lt;/object&gt;&lt;object type=&quot;3&quot; unique_id=&quot;10041&quot;&gt;&lt;property id=&quot;20148&quot; value=&quot;5&quot;/&gt;&lt;property id=&quot;20300&quot; value=&quot;Slide 39 - &amp;quot;Colloids&amp;quot;&quot;/&gt;&lt;property id=&quot;20307&quot; value=&quot;308&quot;/&gt;&lt;/object&gt;&lt;object type=&quot;3&quot; unique_id=&quot;10042&quot;&gt;&lt;property id=&quot;20148&quot; value=&quot;5&quot;/&gt;&lt;property id=&quot;20300&quot; value=&quot;Slide 40 - &amp;quot;Tyndall Effect&amp;quot;&quot;/&gt;&lt;property id=&quot;20307&quot; value=&quot;309&quot;/&gt;&lt;/object&gt;&lt;object type=&quot;3&quot; unique_id=&quot;10043&quot;&gt;&lt;property id=&quot;20148&quot; value=&quot;5&quot;/&gt;&lt;property id=&quot;20300&quot; value=&quot;Slide 41 - &amp;quot;Colloids and Biomolecules&amp;quot;&quot;/&gt;&lt;property id=&quot;20307&quot; value=&quot;310&quot;/&gt;&lt;/object&gt;&lt;object type=&quot;3&quot; unique_id=&quot;10044&quot;&gt;&lt;property id=&quot;20148&quot; value=&quot;5&quot;/&gt;&lt;property id=&quot;20300&quot; value=&quot;Slide 42 - &amp;quot;Stabilizing Colloids by Adsorption&amp;quot;&quot;/&gt;&lt;property id=&quot;20307&quot; value=&quot;357&quot;/&gt;&lt;/object&gt;&lt;object type=&quot;3&quot; unique_id=&quot;10045&quot;&gt;&lt;property id=&quot;20148&quot; value=&quot;5&quot;/&gt;&lt;property id=&quot;20300&quot; value=&quot;Slide 43 - &amp;quot;Colloids in Biological Systems&amp;quot;&quot;/&gt;&lt;property id=&quot;20307&quot; value=&quot;312&quot;/&gt;&lt;/object&gt;&lt;object type=&quot;3&quot; unique_id=&quot;10046&quot;&gt;&lt;property id=&quot;20148&quot; value=&quot;5&quot;/&gt;&lt;property id=&quot;20300&quot; value=&quot;Slide 44 - &amp;quot;Brownian Motion&amp;quot;&quot;/&gt;&lt;property id=&quot;20307&quot; value=&quot;358&quot;/&gt;&lt;/object&gt;&lt;/object&gt;&lt;object type=&quot;8&quot; unique_id=&quot;1009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2140</TotalTime>
  <Words>1332</Words>
  <Application>Microsoft Office PowerPoint</Application>
  <PresentationFormat>On-screen Show (4:3)</PresentationFormat>
  <Paragraphs>180</Paragraphs>
  <Slides>44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Blank Presentation</vt:lpstr>
      <vt:lpstr>Custom Design</vt:lpstr>
      <vt:lpstr>Chapter 13  Properties of Solutions</vt:lpstr>
      <vt:lpstr>Solutions</vt:lpstr>
      <vt:lpstr>Natural Tendency toward Mixing</vt:lpstr>
      <vt:lpstr>Intermolecular Forces of Attraction</vt:lpstr>
      <vt:lpstr>Attractions Involved When Forming a Solution</vt:lpstr>
      <vt:lpstr>Energetics of Solution Formation</vt:lpstr>
      <vt:lpstr>Exothermic or Endothermic</vt:lpstr>
      <vt:lpstr>Aqueous Solution vs. Chemical Reaction</vt:lpstr>
      <vt:lpstr>Opposing Processes</vt:lpstr>
      <vt:lpstr>Solubility</vt:lpstr>
      <vt:lpstr>Supersaturated Solutions</vt:lpstr>
      <vt:lpstr>Factors That Affect Solubility</vt:lpstr>
      <vt:lpstr>Solute–Solvent Interactions</vt:lpstr>
      <vt:lpstr>Organic Molecules  in Water</vt:lpstr>
      <vt:lpstr>Liquid/Liquid Solubility</vt:lpstr>
      <vt:lpstr>Solubility and Biological Importance</vt:lpstr>
      <vt:lpstr>Pressure Effects</vt:lpstr>
      <vt:lpstr>Henry’s Law</vt:lpstr>
      <vt:lpstr>Temperature Effects</vt:lpstr>
      <vt:lpstr>Solution Concentration</vt:lpstr>
      <vt:lpstr>Units of Concentration</vt:lpstr>
      <vt:lpstr>1)  Mass Percentage</vt:lpstr>
      <vt:lpstr> 2)  Parts per Million (ppm) 3)  Parts per Billion (ppb)</vt:lpstr>
      <vt:lpstr>(4)  Mole Fraction (χ)</vt:lpstr>
      <vt:lpstr>(5)  Molarity (M) (6)  Molality (m)</vt:lpstr>
      <vt:lpstr>Molarity vs. Molality</vt:lpstr>
      <vt:lpstr>Converting Units</vt:lpstr>
      <vt:lpstr>Colligative Properties</vt:lpstr>
      <vt:lpstr>Vapor Pressure</vt:lpstr>
      <vt:lpstr>Raoult’s Law</vt:lpstr>
      <vt:lpstr>Boiling-Point Elevation</vt:lpstr>
      <vt:lpstr>Freezing-Point Depression</vt:lpstr>
      <vt:lpstr>Boiling-Point Elevation and Freezing-Point Depression</vt:lpstr>
      <vt:lpstr>The van’t Hoff Factor (i)</vt:lpstr>
      <vt:lpstr>Osmosis</vt:lpstr>
      <vt:lpstr>Osmotic Pressure</vt:lpstr>
      <vt:lpstr>Types of Solutions &amp; Osmosis</vt:lpstr>
      <vt:lpstr>Osmosis and Blood Cells</vt:lpstr>
      <vt:lpstr>Colloids</vt:lpstr>
      <vt:lpstr>Tyndall Effect</vt:lpstr>
      <vt:lpstr>Colloids and Biomolecules</vt:lpstr>
      <vt:lpstr>Stabilizing Colloids by Adsorption</vt:lpstr>
      <vt:lpstr>Colloids in Biological Systems</vt:lpstr>
      <vt:lpstr>Brownian Motion</vt:lpstr>
    </vt:vector>
  </TitlesOfParts>
  <Company>St. Charles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13 Properties of Solutions</dc:title>
  <dc:creator>John Bookstaver</dc:creator>
  <cp:lastModifiedBy>GEX User</cp:lastModifiedBy>
  <cp:revision>231</cp:revision>
  <dcterms:created xsi:type="dcterms:W3CDTF">2011-01-27T14:34:02Z</dcterms:created>
  <dcterms:modified xsi:type="dcterms:W3CDTF">2014-02-12T21:18:54Z</dcterms:modified>
</cp:coreProperties>
</file>