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9" r:id="rId12"/>
    <p:sldId id="267" r:id="rId13"/>
    <p:sldId id="268" r:id="rId14"/>
    <p:sldId id="319" r:id="rId15"/>
    <p:sldId id="270" r:id="rId16"/>
    <p:sldId id="272" r:id="rId17"/>
    <p:sldId id="273" r:id="rId18"/>
    <p:sldId id="274" r:id="rId19"/>
    <p:sldId id="321" r:id="rId20"/>
    <p:sldId id="278" r:id="rId21"/>
    <p:sldId id="279" r:id="rId22"/>
    <p:sldId id="280" r:id="rId23"/>
    <p:sldId id="322" r:id="rId24"/>
    <p:sldId id="323" r:id="rId25"/>
    <p:sldId id="283" r:id="rId26"/>
    <p:sldId id="284" r:id="rId27"/>
    <p:sldId id="285" r:id="rId28"/>
    <p:sldId id="288" r:id="rId29"/>
    <p:sldId id="290" r:id="rId30"/>
    <p:sldId id="324" r:id="rId31"/>
    <p:sldId id="325" r:id="rId32"/>
    <p:sldId id="326" r:id="rId33"/>
    <p:sldId id="327" r:id="rId34"/>
    <p:sldId id="295" r:id="rId35"/>
    <p:sldId id="328" r:id="rId36"/>
    <p:sldId id="329" r:id="rId37"/>
    <p:sldId id="304" r:id="rId38"/>
    <p:sldId id="330" r:id="rId39"/>
    <p:sldId id="331" r:id="rId40"/>
    <p:sldId id="318" r:id="rId41"/>
    <p:sldId id="309" r:id="rId42"/>
    <p:sldId id="311" r:id="rId43"/>
    <p:sldId id="312" r:id="rId44"/>
    <p:sldId id="313" r:id="rId45"/>
    <p:sldId id="314" r:id="rId46"/>
    <p:sldId id="315" r:id="rId47"/>
    <p:sldId id="332" r:id="rId48"/>
    <p:sldId id="333" r:id="rId49"/>
    <p:sldId id="334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F51025-2F32-344D-BACF-3AC8B902E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F195FE-091F-CB4A-8632-947F18FD2F7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261784-913F-2C4C-B7F0-935E35F6ABB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7B885-012D-BC40-8D8E-36B9FC9448A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1DFFD-66F8-AD45-A42A-8AA36CCE58A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AF96A9-F4DB-FE46-98AF-B2323F90858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6F69C5-11E1-364E-97C6-8852837A003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1509EC-0D2A-9442-924B-F0B760D4E67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8105D5-BC65-6A42-BA5F-BDDC54EAD17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270442-7568-B449-A4D9-012212E4AC2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7EFB2D-DBBB-7C4C-8C0B-2BB3FF8F118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Start here 6/14/10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949AD9-3B6B-8C4C-876A-EFB48A5D75A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BD98FB-0D50-D04D-8A2C-53A7AD274D8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7AE12-1443-944B-A53A-2B35866E36B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FAAD5C-2057-4640-9124-BA2E9A4125F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28C8B6-630E-DA42-BD64-624F1437103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8D4B9D-7B2F-3F4E-8EBB-6E5B8020ABC8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941833-F203-334A-8205-4F7E2C66BC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2564-F2BB-B740-B753-FC048D2C22B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00FB30-89D1-4D4B-AF04-786996CE5157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AE57E0-0B5E-CE4A-A7AF-0698BDEA704F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Start here 6/16/10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9C91D7-6C3F-A540-B8E6-3B8E8C790BC2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554315-20B7-1742-BB69-F16F8F4B523A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F24091-6422-E24F-B21A-82CDEB755F4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FEB01E-ED91-E94F-AF58-788FE3D69DFB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3ECC12-F9FB-264B-BFED-15812623550F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9858D9-2E6E-9E47-B8F1-E165AA6C3E9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5A2B94-2D93-FB45-BE19-4732F19599D1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E04A0A-57C0-064D-9694-31A09668B41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9BC45-C1D4-5B47-8E34-8C0DD24E742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9B5623-4B43-E340-8B01-351F14A52A8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86E4FC-2BDB-7240-8FD4-A8B54A25FC0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019937-7FF2-3247-8BAB-4C871D99120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CEC09-3A78-A842-A5C9-BFB1ECF2C66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282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72615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203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8284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6147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3281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0355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7138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5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5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4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81755"/>
      </p:ext>
    </p:extLst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83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8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09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779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64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552916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605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914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070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929396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202523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642688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0" descr="Triangle--Gray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  <p:pic>
        <p:nvPicPr>
          <p:cNvPr id="1030" name="Picture 10" descr="Triangle--Gray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73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29563" y="5715000"/>
            <a:ext cx="110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Molecular</a:t>
            </a:r>
          </a:p>
          <a:p>
            <a:pPr algn="ctr"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Geometries</a:t>
            </a:r>
          </a:p>
          <a:p>
            <a:pPr algn="ctr">
              <a:defRPr/>
            </a:pPr>
            <a:r>
              <a:rPr lang="en-US" altLang="en-US" sz="1400" dirty="0" smtClean="0">
                <a:latin typeface="Times New Roman" pitchFamily="18" charset="0"/>
                <a:cs typeface="+mn-cs"/>
              </a:rPr>
              <a:t>and Bonding </a:t>
            </a:r>
            <a:br>
              <a:rPr lang="en-US" altLang="en-US" sz="1400" dirty="0" smtClean="0">
                <a:latin typeface="Times New Roman" pitchFamily="18" charset="0"/>
                <a:cs typeface="+mn-cs"/>
              </a:rPr>
            </a:br>
            <a:r>
              <a:rPr lang="en-US" altLang="en-US" sz="1400" dirty="0" smtClean="0">
                <a:latin typeface="Times New Roman" pitchFamily="18" charset="0"/>
                <a:cs typeface="+mn-cs"/>
              </a:rPr>
              <a:t>Theories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cs typeface="Arial" charset="0"/>
              </a:rPr>
              <a:t>Chapter 9</a:t>
            </a: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> Molecular </a:t>
            </a:r>
            <a:r>
              <a:rPr lang="en-US" sz="3400" b="1" dirty="0" smtClean="0">
                <a:solidFill>
                  <a:schemeClr val="tx2"/>
                </a:solidFill>
                <a:cs typeface="Arial" charset="0"/>
              </a:rPr>
              <a:t>Geometry</a:t>
            </a: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3400" b="1" dirty="0">
                <a:solidFill>
                  <a:schemeClr val="tx2"/>
                </a:solidFill>
                <a:cs typeface="Arial" charset="0"/>
              </a:rPr>
            </a:br>
            <a:r>
              <a:rPr lang="en-US" sz="3400" b="1" dirty="0">
                <a:solidFill>
                  <a:schemeClr val="tx2"/>
                </a:solidFill>
                <a:cs typeface="Arial" charset="0"/>
              </a:rPr>
              <a:t>and Bonding Theories</a:t>
            </a:r>
          </a:p>
        </p:txBody>
      </p:sp>
      <p:sp>
        <p:nvSpPr>
          <p:cNvPr id="4098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pic>
        <p:nvPicPr>
          <p:cNvPr id="4099" name="Picture 1" descr="BROW0417_13_e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Tetrahedral Electron Domain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148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There are three molecular geometries: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tetrahedral, if all are bonding pairs,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 err="1">
                <a:latin typeface="Arial" charset="0"/>
                <a:ea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</a:rPr>
              <a:t> pyramidal, if one is a nonbonding pair, and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bent, if there are two nonbonding pairs.</a:t>
            </a:r>
          </a:p>
        </p:txBody>
      </p:sp>
      <p:pic>
        <p:nvPicPr>
          <p:cNvPr id="2" name="Picture 1" descr="Table 9.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5"/>
          <a:stretch/>
        </p:blipFill>
        <p:spPr>
          <a:xfrm>
            <a:off x="2057400" y="914400"/>
            <a:ext cx="4838700" cy="798537"/>
          </a:xfrm>
          <a:prstGeom prst="rect">
            <a:avLst/>
          </a:prstGeom>
        </p:spPr>
      </p:pic>
      <p:pic>
        <p:nvPicPr>
          <p:cNvPr id="3" name="Picture 2" descr="Table 9.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9"/>
          <a:stretch/>
        </p:blipFill>
        <p:spPr>
          <a:xfrm>
            <a:off x="2057400" y="1725517"/>
            <a:ext cx="4838700" cy="24654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Nonbonding Pairs and Bond Angle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715000" cy="2590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Nonbonding pairs are physically larger than bonding pairs.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Therefore, their repulsions are greater; this tends to compress bond angles.</a:t>
            </a:r>
          </a:p>
        </p:txBody>
      </p:sp>
      <p:pic>
        <p:nvPicPr>
          <p:cNvPr id="24579" name="Picture 5" descr="09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>
            <a:fillRect/>
          </a:stretch>
        </p:blipFill>
        <p:spPr bwMode="auto">
          <a:xfrm>
            <a:off x="6705600" y="1295400"/>
            <a:ext cx="1828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09_Pg351_UnFigure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>
            <a:fillRect/>
          </a:stretch>
        </p:blipFill>
        <p:spPr bwMode="auto">
          <a:xfrm>
            <a:off x="457200" y="4038600"/>
            <a:ext cx="59436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Multiple Bonds and Bond Angles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Double and triple bonds have larger electron domains than single bonds.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They exert a greater repulsive force than single bonds, making their bond angles greater.</a:t>
            </a:r>
          </a:p>
        </p:txBody>
      </p:sp>
      <p:pic>
        <p:nvPicPr>
          <p:cNvPr id="2" name="Picture 1" descr="09_Pg352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"/>
          <a:stretch/>
        </p:blipFill>
        <p:spPr>
          <a:xfrm>
            <a:off x="609600" y="2286000"/>
            <a:ext cx="3429000" cy="31538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Expanding beyond the Octet Rule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Remember that some elements can break the octet rule and make </a:t>
            </a:r>
            <a:r>
              <a:rPr lang="en-US" i="1" dirty="0">
                <a:latin typeface="Arial" charset="0"/>
                <a:ea typeface="ＭＳ Ｐゴシック" charset="0"/>
              </a:rPr>
              <a:t>more</a:t>
            </a:r>
            <a:r>
              <a:rPr lang="en-US" dirty="0">
                <a:latin typeface="Arial" charset="0"/>
                <a:ea typeface="ＭＳ Ｐゴシック" charset="0"/>
              </a:rPr>
              <a:t> than four bonds (or have more than four electron domains).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 result is two more possible electron domains: five = </a:t>
            </a:r>
            <a:r>
              <a:rPr lang="en-US" dirty="0" err="1">
                <a:latin typeface="Arial" charset="0"/>
                <a:ea typeface="ＭＳ Ｐゴシック" charset="0"/>
              </a:rPr>
              <a:t>trigonal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bipyramidal</a:t>
            </a:r>
            <a:r>
              <a:rPr lang="en-US" dirty="0">
                <a:latin typeface="Arial" charset="0"/>
                <a:ea typeface="ＭＳ Ｐゴシック" charset="0"/>
              </a:rPr>
              <a:t>; 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six </a:t>
            </a:r>
            <a:r>
              <a:rPr lang="en-US" dirty="0">
                <a:latin typeface="Arial" charset="0"/>
                <a:ea typeface="ＭＳ Ｐゴシック" charset="0"/>
              </a:rPr>
              <a:t>= octahedral (as was seen in the slide on electron-domain geometries).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Trigonal Bipyramidal Electron Domain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 are two distinct positions in this geometry: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Axial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Equatorial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Lone pairs occupy equatorial positions.</a:t>
            </a:r>
          </a:p>
        </p:txBody>
      </p:sp>
      <p:pic>
        <p:nvPicPr>
          <p:cNvPr id="2" name="Picture 1" descr="09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"/>
          <a:stretch/>
        </p:blipFill>
        <p:spPr>
          <a:xfrm>
            <a:off x="597170" y="2463800"/>
            <a:ext cx="3711020" cy="2413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Trigonal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Bipyramidal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Electron </a:t>
            </a:r>
            <a:r>
              <a:rPr lang="en-US" dirty="0">
                <a:latin typeface="Arial" charset="0"/>
                <a:ea typeface="ＭＳ Ｐゴシック" charset="0"/>
              </a:rPr>
              <a:t>Domain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 are four distinct molecular geometries in this domain: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 err="1">
                <a:latin typeface="Arial" charset="0"/>
                <a:ea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</a:rPr>
              <a:t> </a:t>
            </a:r>
            <a:r>
              <a:rPr lang="en-US" sz="2800" dirty="0" err="1">
                <a:latin typeface="Arial" charset="0"/>
                <a:ea typeface="ＭＳ Ｐゴシック" charset="0"/>
              </a:rPr>
              <a:t>bipyramidal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Seesaw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T-shaped</a:t>
            </a:r>
          </a:p>
          <a:p>
            <a:pPr marL="914400" indent="-457200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Linear</a:t>
            </a:r>
          </a:p>
        </p:txBody>
      </p:sp>
      <p:pic>
        <p:nvPicPr>
          <p:cNvPr id="3" name="Picture 2" descr="Table 9.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3"/>
          <a:stretch/>
        </p:blipFill>
        <p:spPr>
          <a:xfrm>
            <a:off x="3733800" y="1447800"/>
            <a:ext cx="4865015" cy="4254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Octahedral Electron Domain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371600"/>
            <a:ext cx="3886200" cy="4495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All positions are equivalent in the octahedral domain.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 are three molecular geometries: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Octahedral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Square pyramidal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Square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planar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Table 9.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7"/>
          <a:stretch/>
        </p:blipFill>
        <p:spPr>
          <a:xfrm>
            <a:off x="316585" y="2781300"/>
            <a:ext cx="4865015" cy="2603500"/>
          </a:xfrm>
          <a:prstGeom prst="rect">
            <a:avLst/>
          </a:prstGeom>
        </p:spPr>
      </p:pic>
      <p:pic>
        <p:nvPicPr>
          <p:cNvPr id="3" name="Picture 2" descr="Table 9.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9"/>
          <a:stretch/>
        </p:blipFill>
        <p:spPr>
          <a:xfrm>
            <a:off x="316585" y="1866900"/>
            <a:ext cx="4865015" cy="78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Shapes of Larger Molecules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	For larger molecules, look at the geometry about each atom rather than the molecule as a whole.</a:t>
            </a:r>
          </a:p>
        </p:txBody>
      </p:sp>
      <p:pic>
        <p:nvPicPr>
          <p:cNvPr id="2" name="Picture 1" descr="09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"/>
          <a:stretch/>
        </p:blipFill>
        <p:spPr>
          <a:xfrm>
            <a:off x="5257800" y="1117600"/>
            <a:ext cx="2057400" cy="55457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491413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Polarity of Molecules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60400"/>
            <a:ext cx="8534400" cy="5715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Ask yourself: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COVALENT or IONIC?  If COVALENT: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Are the BONDS polar?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NO: The molecule is NONPOLAR!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YES: Continue—Do the AVERAGE position of </a:t>
            </a:r>
            <a:r>
              <a:rPr lang="el-GR" i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and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l-GR" i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– coincide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YES: The molecule is NONPOLAR.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NO: The molecule is POLAR.</a:t>
            </a:r>
          </a:p>
          <a:p>
            <a:pPr marL="0" indent="0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NOTE: Different atoms attached to the central atom have different polarity of bonds.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12652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Comparison of the Polarity of Two Molecules</a:t>
            </a:r>
          </a:p>
        </p:txBody>
      </p:sp>
      <p:sp>
        <p:nvSpPr>
          <p:cNvPr id="3891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NONPOLAR molecule</a:t>
            </a:r>
          </a:p>
        </p:txBody>
      </p:sp>
      <p:sp>
        <p:nvSpPr>
          <p:cNvPr id="38916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POLAR molecule</a:t>
            </a:r>
          </a:p>
        </p:txBody>
      </p:sp>
      <p:pic>
        <p:nvPicPr>
          <p:cNvPr id="3" name="Picture 2" descr="09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"/>
          <a:stretch/>
        </p:blipFill>
        <p:spPr>
          <a:xfrm>
            <a:off x="990600" y="2209800"/>
            <a:ext cx="2717520" cy="3895336"/>
          </a:xfrm>
          <a:prstGeom prst="rect">
            <a:avLst/>
          </a:prstGeom>
        </p:spPr>
      </p:pic>
      <p:pic>
        <p:nvPicPr>
          <p:cNvPr id="5" name="Picture 4" descr="09_11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>
          <a:xfrm>
            <a:off x="4800600" y="2209800"/>
            <a:ext cx="2683722" cy="44441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Molecular Shapes</a:t>
            </a: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839200" cy="2819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Lewis Structures show bonding and lone pairs, but do </a:t>
            </a:r>
            <a:r>
              <a:rPr lang="en-US" sz="2800" i="1">
                <a:latin typeface="Arial" charset="0"/>
                <a:ea typeface="ＭＳ Ｐゴシック" charset="0"/>
              </a:rPr>
              <a:t>not </a:t>
            </a:r>
            <a:r>
              <a:rPr lang="en-US" sz="2800">
                <a:latin typeface="Arial" charset="0"/>
                <a:ea typeface="ＭＳ Ｐゴシック" charset="0"/>
              </a:rPr>
              <a:t>denote shape.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However, we </a:t>
            </a:r>
            <a:r>
              <a:rPr lang="en-US" sz="2800" i="1">
                <a:latin typeface="Arial" charset="0"/>
                <a:ea typeface="ＭＳ Ｐゴシック" charset="0"/>
              </a:rPr>
              <a:t>use </a:t>
            </a:r>
            <a:r>
              <a:rPr lang="en-US" sz="2800">
                <a:latin typeface="Arial" charset="0"/>
                <a:ea typeface="ＭＳ Ｐゴシック" charset="0"/>
              </a:rPr>
              <a:t>Lewis Structures to help us determine shapes.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Here we see some common shapes for molecules with two or three atoms connected to a central atom.</a:t>
            </a:r>
          </a:p>
        </p:txBody>
      </p:sp>
      <p:pic>
        <p:nvPicPr>
          <p:cNvPr id="6147" name="Picture 4" descr="09_0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>
            <a:fillRect/>
          </a:stretch>
        </p:blipFill>
        <p:spPr bwMode="auto">
          <a:xfrm>
            <a:off x="593725" y="3810000"/>
            <a:ext cx="8169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Valence-Bond Theory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447800"/>
            <a:ext cx="5105400" cy="4648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In Valence-Bond Theory, electrons of two atoms begin to occupy the same space.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This is called “overlap” of orbitals.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sharing of space between two electrons of opposite spin results in a covalent bond.</a:t>
            </a:r>
          </a:p>
        </p:txBody>
      </p:sp>
      <p:pic>
        <p:nvPicPr>
          <p:cNvPr id="2" name="Picture 1" descr="09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"/>
          <a:stretch/>
        </p:blipFill>
        <p:spPr>
          <a:xfrm>
            <a:off x="533400" y="1295400"/>
            <a:ext cx="2895600" cy="50355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Overlap and Bonding</a:t>
            </a:r>
          </a:p>
        </p:txBody>
      </p:sp>
      <p:pic>
        <p:nvPicPr>
          <p:cNvPr id="3" name="Picture 2" descr="09_1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4076600" y="2221348"/>
            <a:ext cx="4915000" cy="2884052"/>
          </a:xfrm>
          <a:prstGeom prst="rect">
            <a:avLst/>
          </a:prstGeom>
        </p:spPr>
      </p:pic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5720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Increased overlap brings the electrons and nuclei closer together until a balance is reached between the like charge repulsions and the electron-nucleus attraction.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Atoms can’t get too close because the </a:t>
            </a:r>
            <a:r>
              <a:rPr lang="en-US" sz="2800" dirty="0" err="1">
                <a:latin typeface="Arial" charset="0"/>
                <a:ea typeface="ＭＳ Ｐゴシック" charset="0"/>
              </a:rPr>
              <a:t>internuclear</a:t>
            </a:r>
            <a:r>
              <a:rPr lang="en-US" sz="2800" dirty="0">
                <a:latin typeface="Arial" charset="0"/>
                <a:ea typeface="ＭＳ Ｐゴシック" charset="0"/>
              </a:rPr>
              <a:t> repulsions get too great.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VSEPR and Hybrid Orbitals</a:t>
            </a:r>
          </a:p>
        </p:txBody>
      </p:sp>
      <p:sp>
        <p:nvSpPr>
          <p:cNvPr id="45058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VSEPR predicts shapes of molecules very well.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How does that fit with orbitals?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Let’s use H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O as an example: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If we draw the best Lewis structure to assign VSEPR, it becomes bent.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If we look at oxygen, its electron configuration is 1</a:t>
            </a:r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baseline="30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baseline="30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baseline="30000" dirty="0">
                <a:latin typeface="Arial" charset="0"/>
                <a:ea typeface="ＭＳ Ｐゴシック" charset="0"/>
              </a:rPr>
              <a:t>4</a:t>
            </a:r>
            <a:r>
              <a:rPr lang="en-US" dirty="0">
                <a:latin typeface="Arial" charset="0"/>
                <a:ea typeface="ＭＳ Ｐゴシック" charset="0"/>
              </a:rPr>
              <a:t>. If it shares two electrons to fill its valence shell, they should be in 2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Wouldn’t that make the angle 90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°?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Why is it 104.5°?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Hybrid Orbitals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Hybrid orbitals</a:t>
            </a:r>
            <a:r>
              <a:rPr lang="en-US">
                <a:latin typeface="Arial" charset="0"/>
                <a:ea typeface="ＭＳ Ｐゴシック" charset="0"/>
              </a:rPr>
              <a:t> form by “mixing” of atomic orbitals to create new orbitals of equal energy, called degenerate orbitals.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When two orbitals “mix” they create two orbitals; when three orbitals mix, they create three orbitals; etc.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Be—</a:t>
            </a:r>
            <a:r>
              <a:rPr lang="en-US" i="1">
                <a:latin typeface="Arial" charset="0"/>
                <a:cs typeface="+mj-cs"/>
              </a:rPr>
              <a:t>sp</a:t>
            </a:r>
            <a:r>
              <a:rPr lang="en-US">
                <a:latin typeface="Arial" charset="0"/>
                <a:cs typeface="+mj-cs"/>
              </a:rPr>
              <a:t> hybridization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28956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Arial" charset="0"/>
                <a:cs typeface="+mn-cs"/>
              </a:rPr>
              <a:t>When we look at the orbital diagram for beryllium (Be), we see that there are only paired electrons in full sub-levels.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800" dirty="0">
                <a:latin typeface="Arial" charset="0"/>
                <a:cs typeface="+mn-cs"/>
              </a:rPr>
              <a:t>Be makes electron deficient compounds with two bonds for Be. Why? </a:t>
            </a:r>
            <a:r>
              <a:rPr lang="en-US" sz="2800" i="1" dirty="0" err="1">
                <a:latin typeface="Arial" charset="0"/>
                <a:cs typeface="+mn-cs"/>
              </a:rPr>
              <a:t>sp</a:t>
            </a:r>
            <a:r>
              <a:rPr lang="en-US" sz="2800" dirty="0">
                <a:latin typeface="Arial" charset="0"/>
                <a:cs typeface="+mn-cs"/>
              </a:rPr>
              <a:t> hybridization (mixing of one </a:t>
            </a:r>
            <a:r>
              <a:rPr lang="en-US" sz="2800" i="1" dirty="0">
                <a:latin typeface="Arial" charset="0"/>
                <a:cs typeface="+mn-cs"/>
              </a:rPr>
              <a:t>s</a:t>
            </a:r>
            <a:r>
              <a:rPr lang="en-US" sz="2800" dirty="0">
                <a:latin typeface="Arial" charset="0"/>
                <a:cs typeface="+mn-cs"/>
              </a:rPr>
              <a:t> orbital and one </a:t>
            </a:r>
            <a:r>
              <a:rPr lang="en-US" sz="2800" i="1" dirty="0">
                <a:latin typeface="Arial" charset="0"/>
                <a:cs typeface="+mn-cs"/>
              </a:rPr>
              <a:t>p</a:t>
            </a:r>
            <a:r>
              <a:rPr lang="en-US" sz="2800" dirty="0">
                <a:latin typeface="Arial" charset="0"/>
                <a:cs typeface="+mn-cs"/>
              </a:rPr>
              <a:t> orbital)</a:t>
            </a:r>
            <a:endParaRPr lang="en-US" sz="2400" dirty="0">
              <a:latin typeface="Arial" charset="0"/>
              <a:cs typeface="+mn-cs"/>
            </a:endParaRPr>
          </a:p>
        </p:txBody>
      </p:sp>
      <p:pic>
        <p:nvPicPr>
          <p:cNvPr id="2" name="Picture 1" descr="pg 19 1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86200"/>
            <a:ext cx="2514600" cy="816286"/>
          </a:xfrm>
          <a:prstGeom prst="rect">
            <a:avLst/>
          </a:prstGeom>
        </p:spPr>
      </p:pic>
      <p:pic>
        <p:nvPicPr>
          <p:cNvPr id="3" name="Picture 2" descr="pg 19 2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26000"/>
            <a:ext cx="2514600" cy="821764"/>
          </a:xfrm>
          <a:prstGeom prst="rect">
            <a:avLst/>
          </a:prstGeom>
        </p:spPr>
      </p:pic>
      <p:pic>
        <p:nvPicPr>
          <p:cNvPr id="4" name="Picture 3" descr="pg 20 1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91200"/>
            <a:ext cx="2514600" cy="8162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>
                <a:latin typeface="Arial" charset="0"/>
                <a:ea typeface="ＭＳ Ｐゴシック" charset="0"/>
              </a:rPr>
              <a:t> Orbitals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Mixing the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and </a:t>
            </a:r>
            <a:r>
              <a:rPr lang="en-US" sz="2800" i="1" dirty="0">
                <a:latin typeface="Arial" charset="0"/>
                <a:ea typeface="ＭＳ Ｐゴシック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</a:rPr>
              <a:t> orbitals yields two degenerate orbitals that are hybrids of the two orbitals.</a:t>
            </a:r>
          </a:p>
          <a:p>
            <a:pPr marL="740664" indent="-283464" eaLnBrk="1" hangingPunct="1">
              <a:lnSpc>
                <a:spcPct val="90000"/>
              </a:lnSpc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These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sp</a:t>
            </a:r>
            <a:r>
              <a:rPr lang="en-US" sz="2800" dirty="0">
                <a:latin typeface="Arial" charset="0"/>
                <a:ea typeface="ＭＳ Ｐゴシック" charset="0"/>
              </a:rPr>
              <a:t> hybrid orbitals have two lobes like a </a:t>
            </a:r>
            <a:r>
              <a:rPr lang="en-US" sz="2800" i="1" dirty="0">
                <a:latin typeface="Arial" charset="0"/>
                <a:ea typeface="ＭＳ Ｐゴシック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</a:rPr>
              <a:t> orbital.</a:t>
            </a:r>
          </a:p>
          <a:p>
            <a:pPr marL="740664" indent="-283464" eaLnBrk="1" hangingPunct="1">
              <a:lnSpc>
                <a:spcPct val="90000"/>
              </a:lnSpc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One of the lobes is larger and more rounded, as is the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orbital.</a:t>
            </a:r>
          </a:p>
        </p:txBody>
      </p:sp>
      <p:pic>
        <p:nvPicPr>
          <p:cNvPr id="3" name="Picture 2" descr="09_1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/>
        </p:blipFill>
        <p:spPr>
          <a:xfrm>
            <a:off x="533400" y="3708400"/>
            <a:ext cx="8305800" cy="193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Position of </a:t>
            </a:r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>
                <a:latin typeface="Arial" charset="0"/>
                <a:ea typeface="ＭＳ Ｐゴシック" charset="0"/>
              </a:rPr>
              <a:t> Orbitals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These two degenerate orbitals would align themselves 180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 from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This is consistent with the observed geometry of Be compounds (like BeF</a:t>
            </a:r>
            <a:r>
              <a:rPr lang="en-US" sz="2800" baseline="-25000"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) and VSEPR: linear.</a:t>
            </a:r>
            <a:endParaRPr lang="en-US" sz="28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>
          <a:xfrm>
            <a:off x="914400" y="3281825"/>
            <a:ext cx="7391400" cy="21474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Boron—Three Electron Domains Gives </a:t>
            </a:r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 baseline="30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Hybridization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Using a similar model for boron leads to three degenerate </a:t>
            </a:r>
            <a:r>
              <a:rPr lang="en-US" sz="2800" i="1">
                <a:latin typeface="Arial" charset="0"/>
                <a:ea typeface="ＭＳ Ｐゴシック" charset="0"/>
              </a:rPr>
              <a:t>sp</a:t>
            </a:r>
            <a:r>
              <a:rPr lang="en-US" sz="2800" i="1" baseline="30000">
                <a:latin typeface="Arial" charset="0"/>
                <a:ea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</a:rPr>
              <a:t> orbitals.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2" name="Picture 1" descr="09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48"/>
          <a:stretch/>
        </p:blipFill>
        <p:spPr>
          <a:xfrm>
            <a:off x="1828800" y="2475139"/>
            <a:ext cx="5715000" cy="39701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Carbon: </a:t>
            </a:r>
            <a:r>
              <a:rPr lang="en-US" i="1">
                <a:latin typeface="Arial" charset="0"/>
                <a:ea typeface="ＭＳ Ｐゴシック" charset="0"/>
              </a:rPr>
              <a:t>sp</a:t>
            </a:r>
            <a:r>
              <a:rPr lang="en-US" baseline="30000">
                <a:latin typeface="Arial" charset="0"/>
                <a:ea typeface="ＭＳ Ｐゴシック" charset="0"/>
              </a:rPr>
              <a:t>3</a:t>
            </a:r>
            <a:r>
              <a:rPr lang="en-US">
                <a:latin typeface="Arial" charset="0"/>
                <a:ea typeface="ＭＳ Ｐゴシック" charset="0"/>
              </a:rPr>
              <a:t> Hybridization</a:t>
            </a:r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2286000" cy="213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With carbon, we get four degenerate </a:t>
            </a:r>
            <a:r>
              <a:rPr lang="en-US" sz="2800" i="1" dirty="0">
                <a:latin typeface="Arial" charset="0"/>
                <a:ea typeface="ＭＳ Ｐゴシック" charset="0"/>
              </a:rPr>
              <a:t>sp</a:t>
            </a:r>
            <a:r>
              <a:rPr lang="en-US" sz="2800" i="1" baseline="30000" dirty="0">
                <a:latin typeface="Arial" charset="0"/>
                <a:ea typeface="ＭＳ Ｐゴシック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</a:rPr>
              <a:t> orbitals.</a:t>
            </a:r>
          </a:p>
        </p:txBody>
      </p:sp>
      <p:pic>
        <p:nvPicPr>
          <p:cNvPr id="2" name="Picture 1" descr="09_1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"/>
          <a:stretch/>
        </p:blipFill>
        <p:spPr>
          <a:xfrm>
            <a:off x="2743200" y="1219200"/>
            <a:ext cx="5149520" cy="54101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Hypervalent Molecules</a:t>
            </a:r>
          </a:p>
        </p:txBody>
      </p:sp>
      <p:sp>
        <p:nvSpPr>
          <p:cNvPr id="5734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The elements which have </a:t>
            </a:r>
            <a:r>
              <a:rPr lang="en-US" i="1" dirty="0">
                <a:latin typeface="Arial" charset="0"/>
                <a:ea typeface="ＭＳ Ｐゴシック" charset="0"/>
              </a:rPr>
              <a:t>more </a:t>
            </a:r>
            <a:r>
              <a:rPr lang="en-US" dirty="0">
                <a:latin typeface="Arial" charset="0"/>
                <a:ea typeface="ＭＳ Ｐゴシック" charset="0"/>
              </a:rPr>
              <a:t>than 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an </a:t>
            </a:r>
            <a:r>
              <a:rPr lang="en-US" dirty="0">
                <a:latin typeface="Arial" charset="0"/>
                <a:ea typeface="ＭＳ Ｐゴシック" charset="0"/>
              </a:rPr>
              <a:t>octet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Valence-Bond model would use </a:t>
            </a:r>
            <a:r>
              <a:rPr lang="en-US" i="1" dirty="0">
                <a:latin typeface="Arial" charset="0"/>
                <a:ea typeface="ＭＳ Ｐゴシック" charset="0"/>
              </a:rPr>
              <a:t>d</a:t>
            </a:r>
            <a:r>
              <a:rPr lang="en-US" dirty="0">
                <a:latin typeface="Arial" charset="0"/>
                <a:ea typeface="ＭＳ Ｐゴシック" charset="0"/>
              </a:rPr>
              <a:t> orbitals to make more than four bonds.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This view works for period 3 and below.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Theoretical studies suggest that the energy needed would be too great for this.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 more detailed bonding view is needed than we will use in this course.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What Determines the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Shape of a Molecule?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34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Simply put, electron pairs, whether they be bonding or nonbonding, repel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By assuming the electron pairs are placed as far as possible from each other, we can predict the shape of the molecule.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52400" y="57150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This is the Valence-Shell Electron-Pair Repulsion (VSEPR) model.</a:t>
            </a:r>
          </a:p>
        </p:txBody>
      </p:sp>
      <p:pic>
        <p:nvPicPr>
          <p:cNvPr id="8196" name="Picture 5" descr="09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>
            <a:fillRect/>
          </a:stretch>
        </p:blipFill>
        <p:spPr bwMode="auto">
          <a:xfrm>
            <a:off x="4343400" y="1924050"/>
            <a:ext cx="46339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What Happens with Water?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800600" cy="5181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We started this discussion with H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O and the angle question: Why is it 104.5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° instead of 90°?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Oxygen has two bonds and two lone pairs—four electron domains.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result is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sp</a:t>
            </a:r>
            <a:r>
              <a:rPr lang="en-US" baseline="30000" dirty="0">
                <a:latin typeface="Arial" charset="0"/>
                <a:ea typeface="ＭＳ Ｐゴシック" charset="0"/>
                <a:cs typeface="Arial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hybridization!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1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>
          <a:xfrm>
            <a:off x="4852289" y="1752600"/>
            <a:ext cx="4215511" cy="2209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Hybrid Orbital Summary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495800" cy="5257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dirty="0">
                <a:latin typeface="Arial" charset="0"/>
                <a:ea typeface="ＭＳ Ｐゴシック" charset="0"/>
              </a:rPr>
              <a:t>Draw the Lewis structure.</a:t>
            </a:r>
          </a:p>
          <a:p>
            <a:pPr marL="514350" indent="-514350">
              <a:buFontTx/>
              <a:buAutoNum type="arabicParenR"/>
            </a:pPr>
            <a:r>
              <a:rPr lang="en-US" dirty="0">
                <a:latin typeface="Arial" charset="0"/>
                <a:ea typeface="ＭＳ Ｐゴシック" charset="0"/>
              </a:rPr>
              <a:t>Use VSEPR to determine the electron-domain geometry.</a:t>
            </a:r>
          </a:p>
          <a:p>
            <a:pPr marL="514350" indent="-514350">
              <a:buFontTx/>
              <a:buAutoNum type="arabicParenR"/>
            </a:pPr>
            <a:r>
              <a:rPr lang="en-US" dirty="0">
                <a:latin typeface="Arial" charset="0"/>
                <a:ea typeface="ＭＳ Ｐゴシック" charset="0"/>
              </a:rPr>
              <a:t>Specify the hybrid orbitals needed to accommodate these electron pairs.</a:t>
            </a:r>
          </a:p>
        </p:txBody>
      </p:sp>
      <p:pic>
        <p:nvPicPr>
          <p:cNvPr id="3" name="Picture 2" descr="09_04_Ta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"/>
          <a:stretch/>
        </p:blipFill>
        <p:spPr>
          <a:xfrm>
            <a:off x="4419600" y="1329267"/>
            <a:ext cx="4505325" cy="40809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Types of Bonds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029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How does a double or triple bond form?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It </a:t>
            </a:r>
            <a:r>
              <a:rPr lang="en-US" i="1" dirty="0">
                <a:latin typeface="Arial" charset="0"/>
                <a:ea typeface="ＭＳ Ｐゴシック" charset="0"/>
              </a:rPr>
              <a:t>can’t</a:t>
            </a:r>
            <a:r>
              <a:rPr lang="en-US" dirty="0">
                <a:latin typeface="Arial" charset="0"/>
                <a:ea typeface="ＭＳ Ｐゴシック" charset="0"/>
              </a:rPr>
              <a:t>, if we only use hybridized orbitals.</a:t>
            </a:r>
          </a:p>
          <a:p>
            <a:r>
              <a:rPr lang="en-US" i="1" dirty="0">
                <a:latin typeface="Arial" charset="0"/>
                <a:ea typeface="ＭＳ Ｐゴシック" charset="0"/>
              </a:rPr>
              <a:t>However</a:t>
            </a:r>
            <a:r>
              <a:rPr lang="en-US" dirty="0">
                <a:latin typeface="Arial" charset="0"/>
                <a:ea typeface="ＭＳ Ｐゴシック" charset="0"/>
              </a:rPr>
              <a:t>, if we use the orbitals which are </a:t>
            </a:r>
            <a:r>
              <a:rPr lang="en-US" i="1" dirty="0">
                <a:latin typeface="Arial" charset="0"/>
                <a:ea typeface="ＭＳ Ｐゴシック" charset="0"/>
              </a:rPr>
              <a:t>not </a:t>
            </a:r>
            <a:r>
              <a:rPr lang="en-US" dirty="0">
                <a:latin typeface="Arial" charset="0"/>
                <a:ea typeface="ＭＳ Ｐゴシック" charset="0"/>
              </a:rPr>
              <a:t>hybridized, we can have a “side-ways” overlap.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Two types of bonds: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Sigma (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) bond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Pi (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) bond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Sigma (</a:t>
            </a:r>
            <a:r>
              <a:rPr lang="en-US" i="1">
                <a:latin typeface="Symbol" charset="0"/>
                <a:ea typeface="ＭＳ Ｐゴシック" charset="0"/>
                <a:sym typeface="Symbol" charset="0"/>
              </a:rPr>
              <a:t></a:t>
            </a:r>
            <a:r>
              <a:rPr lang="en-US">
                <a:latin typeface="Arial" charset="0"/>
                <a:ea typeface="ＭＳ Ｐゴシック" charset="0"/>
              </a:rPr>
              <a:t>) and Pi (</a:t>
            </a:r>
            <a:r>
              <a:rPr lang="en-US" i="1">
                <a:latin typeface="Symbol" charset="0"/>
                <a:ea typeface="ＭＳ Ｐゴシック" charset="0"/>
                <a:sym typeface="Symbol" charset="0"/>
              </a:rPr>
              <a:t></a:t>
            </a:r>
            <a:r>
              <a:rPr lang="en-US">
                <a:latin typeface="Symbol" charset="0"/>
                <a:ea typeface="ＭＳ Ｐゴシック" charset="0"/>
                <a:sym typeface="Symbol" charset="0"/>
              </a:rPr>
              <a:t>)</a:t>
            </a:r>
            <a:r>
              <a:rPr lang="en-US">
                <a:latin typeface="Arial" charset="0"/>
                <a:ea typeface="ＭＳ Ｐゴシック" charset="0"/>
              </a:rPr>
              <a:t> Bonds</a:t>
            </a: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850" y="3124200"/>
            <a:ext cx="8839200" cy="3048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Sigma bonds are characterized by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head-to-head overlap.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cylindrical symmetry of electron density about the </a:t>
            </a:r>
            <a:r>
              <a:rPr lang="en-US" sz="2400" dirty="0" err="1">
                <a:latin typeface="Arial" charset="0"/>
                <a:ea typeface="ＭＳ Ｐゴシック" charset="0"/>
              </a:rPr>
              <a:t>internuclear</a:t>
            </a:r>
            <a:r>
              <a:rPr lang="en-US" sz="2400" dirty="0">
                <a:latin typeface="Arial" charset="0"/>
                <a:ea typeface="ＭＳ Ｐゴシック" charset="0"/>
              </a:rPr>
              <a:t> axis.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</a:rPr>
              <a:t>Pi bonds are characterized by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side-to-side overlap.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400" dirty="0">
                <a:latin typeface="Arial" charset="0"/>
                <a:ea typeface="ＭＳ Ｐゴシック" charset="0"/>
              </a:rPr>
              <a:t>electron density above and below the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/>
            </a:r>
            <a:br>
              <a:rPr lang="en-US" sz="2400" dirty="0" smtClean="0">
                <a:latin typeface="Arial" charset="0"/>
                <a:ea typeface="ＭＳ Ｐゴシック" charset="0"/>
              </a:rPr>
            </a:br>
            <a:r>
              <a:rPr lang="en-US" sz="2400" dirty="0" err="1" smtClean="0">
                <a:latin typeface="Arial" charset="0"/>
                <a:ea typeface="ＭＳ Ｐゴシック" charset="0"/>
              </a:rPr>
              <a:t>internuclear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</a:rPr>
              <a:t>axis.</a:t>
            </a:r>
          </a:p>
        </p:txBody>
      </p:sp>
      <p:pic>
        <p:nvPicPr>
          <p:cNvPr id="2" name="Picture 1" descr="09_2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"/>
          <a:stretch/>
        </p:blipFill>
        <p:spPr>
          <a:xfrm>
            <a:off x="990600" y="1066800"/>
            <a:ext cx="7281714" cy="1981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71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Bonding in Molecules</a:t>
            </a:r>
          </a:p>
        </p:txBody>
      </p:sp>
      <p:pic>
        <p:nvPicPr>
          <p:cNvPr id="2" name="Picture 1" descr="09_24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14"/>
          <a:stretch/>
        </p:blipFill>
        <p:spPr>
          <a:xfrm>
            <a:off x="6358762" y="1524000"/>
            <a:ext cx="2709038" cy="3657600"/>
          </a:xfrm>
          <a:prstGeom prst="rect">
            <a:avLst/>
          </a:prstGeom>
        </p:spPr>
      </p:pic>
      <p:pic>
        <p:nvPicPr>
          <p:cNvPr id="3" name="Picture 2" descr="09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/>
        </p:blipFill>
        <p:spPr>
          <a:xfrm>
            <a:off x="76200" y="1442428"/>
            <a:ext cx="3352800" cy="4272572"/>
          </a:xfrm>
          <a:prstGeom prst="rect">
            <a:avLst/>
          </a:prstGeom>
        </p:spPr>
      </p:pic>
      <p:sp>
        <p:nvSpPr>
          <p:cNvPr id="63490" name="Content Placeholder 5"/>
          <p:cNvSpPr>
            <a:spLocks noGrp="1"/>
          </p:cNvSpPr>
          <p:nvPr>
            <p:ph idx="1"/>
          </p:nvPr>
        </p:nvSpPr>
        <p:spPr>
          <a:xfrm>
            <a:off x="2819400" y="914400"/>
            <a:ext cx="3733800" cy="350996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Single bonds are always 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-bonds.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Multiple bonds have one 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-bond, all other bonds are </a:t>
            </a:r>
            <a:r>
              <a:rPr lang="el-GR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-bonds.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Localized or Delocalized Electrons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657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Bonding electrons (</a:t>
            </a:r>
            <a:r>
              <a:rPr lang="el-GR" i="1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or </a:t>
            </a:r>
            <a:r>
              <a:rPr lang="el-GR" i="1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) that are specifically shared between two atoms</a:t>
            </a:r>
            <a:r>
              <a:rPr lang="en-US">
                <a:latin typeface="Arial" charset="0"/>
                <a:ea typeface="ＭＳ Ｐゴシック" charset="0"/>
              </a:rPr>
              <a:t> are called </a:t>
            </a:r>
            <a:r>
              <a:rPr lang="en-US" b="1">
                <a:latin typeface="Arial" charset="0"/>
                <a:ea typeface="ＭＳ Ｐゴシック" charset="0"/>
              </a:rPr>
              <a:t>localized</a:t>
            </a:r>
            <a:r>
              <a:rPr lang="en-US">
                <a:latin typeface="Arial" charset="0"/>
                <a:ea typeface="ＭＳ Ｐゴシック" charset="0"/>
              </a:rPr>
              <a:t> electrons.</a:t>
            </a: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In many molecules, we can’t describe all electrons that way (resonance); the other electrons (shared by multiple atoms) are called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delocalized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electrons.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Benzene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9067800" cy="137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The organic molecule benzene (C</a:t>
            </a:r>
            <a:r>
              <a:rPr lang="en-US" sz="2800" baseline="-25000">
                <a:latin typeface="Arial" charset="0"/>
                <a:ea typeface="ＭＳ Ｐゴシック" charset="0"/>
              </a:rPr>
              <a:t>6</a:t>
            </a:r>
            <a:r>
              <a:rPr lang="en-US" sz="2800">
                <a:latin typeface="Arial" charset="0"/>
                <a:ea typeface="ＭＳ Ｐゴシック" charset="0"/>
              </a:rPr>
              <a:t>H</a:t>
            </a:r>
            <a:r>
              <a:rPr lang="en-US" sz="2800" baseline="-25000">
                <a:latin typeface="Arial" charset="0"/>
                <a:ea typeface="ＭＳ Ｐゴシック" charset="0"/>
              </a:rPr>
              <a:t>6</a:t>
            </a:r>
            <a:r>
              <a:rPr lang="en-US" sz="2800">
                <a:latin typeface="Arial" charset="0"/>
                <a:ea typeface="ＭＳ Ｐゴシック" charset="0"/>
              </a:rPr>
              <a:t>) has six </a:t>
            </a:r>
            <a:r>
              <a:rPr lang="en-US" sz="2800" i="1">
                <a:latin typeface="Symbol" charset="0"/>
                <a:ea typeface="ＭＳ Ｐゴシック" charset="0"/>
                <a:sym typeface="Symbol" charset="0"/>
              </a:rPr>
              <a:t></a:t>
            </a:r>
            <a:r>
              <a:rPr lang="en-US" sz="2800">
                <a:latin typeface="Arial" charset="0"/>
                <a:ea typeface="ＭＳ Ｐゴシック" charset="0"/>
                <a:sym typeface="Symbol" charset="0"/>
              </a:rPr>
              <a:t>-</a:t>
            </a:r>
            <a:r>
              <a:rPr lang="en-US" sz="2800">
                <a:latin typeface="Arial" charset="0"/>
                <a:ea typeface="ＭＳ Ｐゴシック" charset="0"/>
              </a:rPr>
              <a:t>bonds and a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 on each C atom, which form delocalized bonds using one electron from each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orbital.</a:t>
            </a:r>
          </a:p>
        </p:txBody>
      </p:sp>
      <p:pic>
        <p:nvPicPr>
          <p:cNvPr id="2" name="Picture 1" descr="09_2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2057400" y="2438400"/>
            <a:ext cx="4800600" cy="1943100"/>
          </a:xfrm>
          <a:prstGeom prst="rect">
            <a:avLst/>
          </a:prstGeom>
        </p:spPr>
      </p:pic>
      <p:pic>
        <p:nvPicPr>
          <p:cNvPr id="3" name="Picture 2" descr="09_27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>
          <a:xfrm>
            <a:off x="1752600" y="4572001"/>
            <a:ext cx="5638800" cy="1892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Molecular Orbital (MO) Theory</a:t>
            </a:r>
          </a:p>
        </p:txBody>
      </p:sp>
      <p:sp>
        <p:nvSpPr>
          <p:cNvPr id="67586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</a:rPr>
              <a:t>Wave properties are used to describe the energy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of </a:t>
            </a:r>
            <a:r>
              <a:rPr lang="en-US" sz="2800" dirty="0">
                <a:latin typeface="Arial" charset="0"/>
                <a:ea typeface="ＭＳ Ｐゴシック" charset="0"/>
              </a:rPr>
              <a:t>the electrons in a molecule.</a:t>
            </a:r>
          </a:p>
          <a:p>
            <a:r>
              <a:rPr lang="en-US" sz="2800" b="1" dirty="0">
                <a:latin typeface="Arial" charset="0"/>
                <a:ea typeface="ＭＳ Ｐゴシック" charset="0"/>
              </a:rPr>
              <a:t>Molecular orbitals</a:t>
            </a:r>
            <a:r>
              <a:rPr lang="en-US" sz="2800" dirty="0">
                <a:latin typeface="Arial" charset="0"/>
                <a:ea typeface="ＭＳ Ｐゴシック" charset="0"/>
              </a:rPr>
              <a:t> have many characteristics like atomic orbitals: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maximum of two electrons per orbital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Electrons in the same orbital have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opposite </a:t>
            </a:r>
            <a:r>
              <a:rPr lang="en-US" sz="2800" dirty="0">
                <a:latin typeface="Arial" charset="0"/>
                <a:ea typeface="ＭＳ Ｐゴシック" charset="0"/>
              </a:rPr>
              <a:t>spin.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Definite energy of orbital</a:t>
            </a:r>
          </a:p>
          <a:p>
            <a:pPr marL="740664" indent="-283464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Can visualize electron density by a contour diagram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More on MO Theory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054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</a:rPr>
              <a:t>They differ from atomic orbitals because they represent the entire molecule, not a single atom.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Whenever two atomic orbitals overlap, two molecular orbitals are formed: one bonding, one antibonding.</a:t>
            </a:r>
          </a:p>
          <a:p>
            <a:r>
              <a:rPr lang="en-US" sz="2800" b="1">
                <a:latin typeface="Arial" charset="0"/>
                <a:ea typeface="ＭＳ Ｐゴシック" charset="0"/>
              </a:rPr>
              <a:t>Bonding orbitals </a:t>
            </a:r>
            <a:r>
              <a:rPr lang="en-US" sz="2800">
                <a:latin typeface="Arial" charset="0"/>
                <a:ea typeface="ＭＳ Ｐゴシック" charset="0"/>
              </a:rPr>
              <a:t>are constructive combinations of atomic orbitals.</a:t>
            </a:r>
          </a:p>
          <a:p>
            <a:r>
              <a:rPr lang="en-US" sz="2800" b="1">
                <a:latin typeface="Arial" charset="0"/>
                <a:ea typeface="ＭＳ Ｐゴシック" charset="0"/>
              </a:rPr>
              <a:t>Antibonding orbitals </a:t>
            </a:r>
            <a:r>
              <a:rPr lang="en-US" sz="2800">
                <a:latin typeface="Arial" charset="0"/>
                <a:ea typeface="ＭＳ Ｐゴシック" charset="0"/>
              </a:rPr>
              <a:t>are destructive combinations of atomic orbitals. They have a new feature unseen before: A </a:t>
            </a:r>
            <a:r>
              <a:rPr lang="en-US" sz="2800" b="1">
                <a:latin typeface="Arial" charset="0"/>
                <a:ea typeface="ＭＳ Ｐゴシック" charset="0"/>
              </a:rPr>
              <a:t>nodal plane</a:t>
            </a:r>
            <a:r>
              <a:rPr lang="en-US" sz="2800">
                <a:latin typeface="Arial" charset="0"/>
                <a:ea typeface="ＭＳ Ｐゴシック" charset="0"/>
              </a:rPr>
              <a:t> occurs where electron density equals zero.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Molecular Orbital (MO) Theory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43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Whenever there is direct overlap of orbitals, forming a bonding and an </a:t>
            </a:r>
            <a:r>
              <a:rPr lang="en-US" sz="2800" dirty="0" err="1">
                <a:latin typeface="Arial" charset="0"/>
                <a:ea typeface="ＭＳ Ｐゴシック" charset="0"/>
              </a:rPr>
              <a:t>antibonding</a:t>
            </a:r>
            <a:r>
              <a:rPr lang="en-US" sz="2800" dirty="0">
                <a:latin typeface="Arial" charset="0"/>
                <a:ea typeface="ＭＳ Ｐゴシック" charset="0"/>
              </a:rPr>
              <a:t> orbital, they are called </a:t>
            </a:r>
            <a:r>
              <a:rPr lang="en-US" sz="2800" b="1" dirty="0">
                <a:latin typeface="Arial" charset="0"/>
                <a:ea typeface="ＭＳ Ｐゴシック" charset="0"/>
              </a:rPr>
              <a:t>sigma (</a:t>
            </a:r>
            <a:r>
              <a:rPr lang="el-GR" sz="2800" b="1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="1" dirty="0">
                <a:latin typeface="Arial" charset="0"/>
                <a:ea typeface="ＭＳ Ｐゴシック" charset="0"/>
                <a:cs typeface="Arial" charset="0"/>
              </a:rPr>
              <a:t>) molecular orbitals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. The </a:t>
            </a:r>
            <a:r>
              <a:rPr lang="en-US" sz="2800" dirty="0" err="1">
                <a:latin typeface="Arial" charset="0"/>
                <a:ea typeface="ＭＳ Ｐゴシック" charset="0"/>
                <a:cs typeface="Arial" charset="0"/>
              </a:rPr>
              <a:t>antibonding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orbital is distinguished with an asterisk as </a:t>
            </a:r>
            <a:r>
              <a:rPr lang="el-GR" sz="2800" b="1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="1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. Here is an example for the formation of a hydrogen molecule from two atoms.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3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"/>
          <a:stretch/>
        </p:blipFill>
        <p:spPr>
          <a:xfrm>
            <a:off x="4452766" y="2057400"/>
            <a:ext cx="4538834" cy="312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Electron Domains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572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We can refer to the directions to which electrons point as </a:t>
            </a:r>
            <a:r>
              <a:rPr lang="en-US" sz="2800" b="1">
                <a:latin typeface="Arial" charset="0"/>
                <a:ea typeface="ＭＳ Ｐゴシック" charset="0"/>
              </a:rPr>
              <a:t>electron domains</a:t>
            </a:r>
            <a:r>
              <a:rPr lang="en-US" sz="2800">
                <a:latin typeface="Arial" charset="0"/>
                <a:ea typeface="ＭＳ Ｐゴシック" charset="0"/>
              </a:rPr>
              <a:t>. This is true whether there is one or more electron pairs pointing in that direction.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The central atom in this molecule, A, has four electron domains.</a:t>
            </a:r>
          </a:p>
        </p:txBody>
      </p:sp>
      <p:pic>
        <p:nvPicPr>
          <p:cNvPr id="10243" name="Picture 1" descr="09_Pg347_UnFigur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 bwMode="auto">
          <a:xfrm>
            <a:off x="381000" y="2209800"/>
            <a:ext cx="3784600" cy="22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 Diagram</a:t>
            </a:r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914400"/>
            <a:ext cx="4800600" cy="5638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An </a:t>
            </a:r>
            <a:r>
              <a:rPr lang="en-US" sz="2800" b="1">
                <a:latin typeface="Arial" charset="0"/>
                <a:ea typeface="ＭＳ Ｐゴシック" charset="0"/>
              </a:rPr>
              <a:t>energy-level diagram</a:t>
            </a:r>
            <a:r>
              <a:rPr lang="en-US" sz="2800">
                <a:latin typeface="Arial" charset="0"/>
                <a:ea typeface="ＭＳ Ｐゴシック" charset="0"/>
              </a:rPr>
              <a:t>, or </a:t>
            </a:r>
            <a:r>
              <a:rPr lang="en-US" sz="2800" b="1">
                <a:latin typeface="Arial" charset="0"/>
                <a:ea typeface="ＭＳ Ｐゴシック" charset="0"/>
              </a:rPr>
              <a:t>MO diagram</a:t>
            </a:r>
            <a:r>
              <a:rPr lang="en-US" sz="2800">
                <a:latin typeface="Arial" charset="0"/>
                <a:ea typeface="ＭＳ Ｐゴシック" charset="0"/>
              </a:rPr>
              <a:t> shows how orbitals from atoms combine to give the molecule.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In H</a:t>
            </a:r>
            <a:r>
              <a:rPr lang="en-US" sz="2800" baseline="-25000" dirty="0">
                <a:latin typeface="Arial" charset="0"/>
                <a:ea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</a:rPr>
              <a:t> the two electrons go into the bonding molecular orbital (lower in energy).</a:t>
            </a:r>
          </a:p>
          <a:p>
            <a:pPr eaLnBrk="1" hangingPunct="1"/>
            <a:r>
              <a:rPr lang="en-US" sz="2800" b="1" dirty="0">
                <a:latin typeface="Arial" charset="0"/>
                <a:ea typeface="ＭＳ Ｐゴシック" charset="0"/>
              </a:rPr>
              <a:t>Bond order </a:t>
            </a:r>
            <a:r>
              <a:rPr lang="en-US" sz="2800" dirty="0">
                <a:latin typeface="Arial" charset="0"/>
                <a:ea typeface="ＭＳ Ｐゴシック" charset="0"/>
              </a:rPr>
              <a:t>= </a:t>
            </a:r>
            <a:r>
              <a:rPr lang="en-US" sz="2800" dirty="0">
                <a:latin typeface="Arial" charset="0"/>
                <a:ea typeface="ＭＳ Ｐゴシック" charset="0"/>
                <a:cs typeface="Times New Roman" charset="0"/>
              </a:rPr>
              <a:t>½(# of bonding electrons – # of </a:t>
            </a:r>
            <a:r>
              <a:rPr lang="en-US" sz="2800" dirty="0" err="1">
                <a:latin typeface="Arial" charset="0"/>
                <a:ea typeface="ＭＳ Ｐゴシック" charset="0"/>
                <a:cs typeface="Times New Roman" charset="0"/>
              </a:rPr>
              <a:t>antibonding</a:t>
            </a:r>
            <a:r>
              <a:rPr lang="en-US" sz="2800" dirty="0">
                <a:latin typeface="Arial" charset="0"/>
                <a:ea typeface="ＭＳ Ｐゴシック" charset="0"/>
                <a:cs typeface="Times New Roman" charset="0"/>
              </a:rPr>
              <a:t> electrons)  = 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½</a:t>
            </a:r>
            <a:r>
              <a:rPr lang="en-US" sz="2800" dirty="0">
                <a:latin typeface="Arial" charset="0"/>
                <a:ea typeface="ＭＳ Ｐゴシック" charset="0"/>
              </a:rPr>
              <a:t>(2 – 0) = </a:t>
            </a:r>
            <a:r>
              <a:rPr lang="en-US" sz="280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1 bond  </a:t>
            </a:r>
            <a:endParaRPr lang="en-US" sz="2800" dirty="0">
              <a:solidFill>
                <a:srgbClr val="00206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Fig 9.3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61" b="12236"/>
          <a:stretch/>
        </p:blipFill>
        <p:spPr>
          <a:xfrm>
            <a:off x="304800" y="1752600"/>
            <a:ext cx="3898900" cy="34035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Can He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Form? Use MO Diagram and Bond Order to Decide!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2033588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Bond Order =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½(2 – 2) = </a:t>
            </a:r>
            <a:r>
              <a:rPr lang="en-US" sz="2800" dirty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</a:rPr>
              <a:t>0 bonds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Therefore, He</a:t>
            </a:r>
            <a:r>
              <a:rPr lang="en-US" sz="2800" baseline="-25000" dirty="0">
                <a:latin typeface="Arial" charset="0"/>
                <a:ea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</a:rPr>
              <a:t> does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i="1" dirty="0" smtClean="0">
                <a:latin typeface="Arial" charset="0"/>
                <a:ea typeface="ＭＳ Ｐゴシック" charset="0"/>
              </a:rPr>
              <a:t>not </a:t>
            </a:r>
            <a:r>
              <a:rPr lang="en-US" sz="2800" dirty="0">
                <a:latin typeface="Arial" charset="0"/>
                <a:ea typeface="ＭＳ Ｐゴシック" charset="0"/>
              </a:rPr>
              <a:t>exist.</a:t>
            </a:r>
          </a:p>
        </p:txBody>
      </p:sp>
      <p:grpSp>
        <p:nvGrpSpPr>
          <p:cNvPr id="73731" name="Group 12"/>
          <p:cNvGrpSpPr>
            <a:grpSpLocks/>
          </p:cNvGrpSpPr>
          <p:nvPr/>
        </p:nvGrpSpPr>
        <p:grpSpPr bwMode="auto">
          <a:xfrm>
            <a:off x="1439863" y="3276600"/>
            <a:ext cx="636587" cy="738188"/>
            <a:chOff x="907" y="2064"/>
            <a:chExt cx="401" cy="465"/>
          </a:xfrm>
        </p:grpSpPr>
        <p:sp>
          <p:nvSpPr>
            <p:cNvPr id="73733" name="Rectangle 8"/>
            <p:cNvSpPr>
              <a:spLocks noChangeArrowheads="1"/>
            </p:cNvSpPr>
            <p:nvPr/>
          </p:nvSpPr>
          <p:spPr bwMode="auto">
            <a:xfrm>
              <a:off x="907" y="2064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800"/>
            </a:p>
          </p:txBody>
        </p:sp>
        <p:sp>
          <p:nvSpPr>
            <p:cNvPr id="73734" name="Rectangle 10"/>
            <p:cNvSpPr>
              <a:spLocks noChangeArrowheads="1"/>
            </p:cNvSpPr>
            <p:nvPr/>
          </p:nvSpPr>
          <p:spPr bwMode="auto">
            <a:xfrm>
              <a:off x="1192" y="2199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sz="2800"/>
            </a:p>
          </p:txBody>
        </p:sp>
      </p:grpSp>
      <p:pic>
        <p:nvPicPr>
          <p:cNvPr id="2" name="Picture 1" descr="Fig 9.3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8" r="7083" b="12563"/>
          <a:stretch/>
        </p:blipFill>
        <p:spPr>
          <a:xfrm>
            <a:off x="4648200" y="1752600"/>
            <a:ext cx="4127500" cy="3390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1143000"/>
          </a:xfrm>
        </p:spPr>
        <p:txBody>
          <a:bodyPr/>
          <a:lstStyle/>
          <a:p>
            <a:pPr eaLnBrk="1" hangingPunct="1"/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</a:rPr>
              <a:t> Orbitals Can Interact</a:t>
            </a:r>
          </a:p>
        </p:txBody>
      </p:sp>
      <p:sp>
        <p:nvSpPr>
          <p:cNvPr id="757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19200"/>
            <a:ext cx="5105400" cy="5105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For atoms with both </a:t>
            </a:r>
            <a:r>
              <a:rPr lang="en-US" sz="2800" i="1">
                <a:latin typeface="Arial" charset="0"/>
                <a:ea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</a:rPr>
              <a:t> and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orbitals, there are two types of interactions: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</a:rPr>
              <a:t>s</a:t>
            </a:r>
            <a:r>
              <a:rPr lang="en-US" sz="2800">
                <a:latin typeface="Arial" charset="0"/>
                <a:ea typeface="ＭＳ Ｐゴシック" charset="0"/>
              </a:rPr>
              <a:t> and the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orbitals that face each other overlap in </a:t>
            </a:r>
            <a:r>
              <a:rPr lang="en-US" sz="2800" i="1">
                <a:latin typeface="Arial" charset="0"/>
                <a:ea typeface="ＭＳ Ｐゴシック" charset="0"/>
                <a:sym typeface="Symbol" charset="0"/>
              </a:rPr>
              <a:t></a:t>
            </a:r>
            <a:r>
              <a:rPr lang="en-US" sz="2800">
                <a:latin typeface="Arial" charset="0"/>
                <a:ea typeface="ＭＳ Ｐゴシック" charset="0"/>
              </a:rPr>
              <a:t> fashion.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other two sets of </a:t>
            </a:r>
            <a:r>
              <a:rPr lang="en-US" sz="2800" i="1">
                <a:latin typeface="Arial" charset="0"/>
                <a:ea typeface="ＭＳ Ｐゴシック" charset="0"/>
              </a:rPr>
              <a:t>p</a:t>
            </a:r>
            <a:r>
              <a:rPr lang="en-US" sz="2800">
                <a:latin typeface="Arial" charset="0"/>
                <a:ea typeface="ＭＳ Ｐゴシック" charset="0"/>
              </a:rPr>
              <a:t> orbitals overlap in </a:t>
            </a:r>
            <a:r>
              <a:rPr lang="en-US" sz="2800" i="1">
                <a:latin typeface="Arial" charset="0"/>
                <a:ea typeface="ＭＳ Ｐゴシック" charset="0"/>
                <a:sym typeface="Symbol" charset="0"/>
              </a:rPr>
              <a:t></a:t>
            </a:r>
            <a:r>
              <a:rPr lang="en-US" sz="2800">
                <a:latin typeface="Arial" charset="0"/>
                <a:ea typeface="ＭＳ Ｐゴシック" charset="0"/>
              </a:rPr>
              <a:t> fashion.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These are, again, direct and “side-ways” overlap of orbitals.</a:t>
            </a:r>
          </a:p>
        </p:txBody>
      </p:sp>
      <p:pic>
        <p:nvPicPr>
          <p:cNvPr id="2" name="Picture 1" descr="09_3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"/>
          <a:stretch/>
        </p:blipFill>
        <p:spPr>
          <a:xfrm>
            <a:off x="228600" y="1219200"/>
            <a:ext cx="3733800" cy="52831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MO Theory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800600" cy="4876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 resulting MO diagram: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</a:rPr>
              <a:t>There are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orbitals from </a:t>
            </a:r>
            <a:r>
              <a:rPr lang="en-US" sz="2800" i="1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2800" i="1" dirty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atomic orbitals.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There are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π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orbitals from </a:t>
            </a:r>
            <a:r>
              <a:rPr lang="en-US" sz="2800" i="1" dirty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atomic orbitals.</a:t>
            </a:r>
          </a:p>
          <a:p>
            <a:pPr marL="740664" indent="-283464" eaLnBrk="1" hangingPunct="1">
              <a:buFont typeface="Lucida Grande"/>
              <a:buChar char="–"/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Since direct overlap is stronger, the effect of raising and lowering energy is greater for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l-GR" sz="2800" i="1" dirty="0"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*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. 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09_4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/>
        </p:blipFill>
        <p:spPr>
          <a:xfrm>
            <a:off x="4648200" y="1714500"/>
            <a:ext cx="4373880" cy="4000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i="1" dirty="0">
                <a:latin typeface="Arial" charset="0"/>
                <a:ea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i="1" dirty="0">
                <a:latin typeface="Arial" charset="0"/>
                <a:ea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</a:rPr>
              <a:t> Orbital Interactions</a:t>
            </a:r>
          </a:p>
        </p:txBody>
      </p:sp>
      <p:sp>
        <p:nvSpPr>
          <p:cNvPr id="7987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962400"/>
            <a:ext cx="8686800" cy="2514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In some cases,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orbitals can interact wit 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z</a:t>
            </a:r>
            <a:r>
              <a:rPr lang="en-US" sz="2800" dirty="0">
                <a:latin typeface="Arial" charset="0"/>
                <a:ea typeface="ＭＳ Ｐゴシック" charset="0"/>
              </a:rPr>
              <a:t> orbitals more than 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x</a:t>
            </a:r>
            <a:r>
              <a:rPr lang="en-US" sz="2800" dirty="0">
                <a:latin typeface="Arial" charset="0"/>
                <a:ea typeface="ＭＳ Ｐゴシック" charset="0"/>
              </a:rPr>
              <a:t> and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y</a:t>
            </a:r>
            <a:r>
              <a:rPr lang="en-US" sz="2800" dirty="0">
                <a:latin typeface="Arial" charset="0"/>
                <a:ea typeface="ＭＳ Ｐゴシック" charset="0"/>
              </a:rPr>
              <a:t> orbitals.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It raises the energy of 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z</a:t>
            </a:r>
            <a:r>
              <a:rPr lang="en-US" sz="2800" dirty="0">
                <a:latin typeface="Arial" charset="0"/>
                <a:ea typeface="ＭＳ Ｐゴシック" charset="0"/>
              </a:rPr>
              <a:t> orbital and lowers the energy of the </a:t>
            </a:r>
            <a:r>
              <a:rPr lang="en-US" sz="2800" i="1" dirty="0">
                <a:latin typeface="Arial" charset="0"/>
                <a:ea typeface="ＭＳ Ｐゴシック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</a:rPr>
              <a:t> orbital.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x</a:t>
            </a:r>
            <a:r>
              <a:rPr lang="en-US" sz="2800" dirty="0">
                <a:latin typeface="Arial" charset="0"/>
                <a:ea typeface="ＭＳ Ｐゴシック" charset="0"/>
              </a:rPr>
              <a:t> and </a:t>
            </a:r>
            <a:r>
              <a:rPr lang="en-US" sz="2800" i="1" dirty="0" err="1">
                <a:latin typeface="Arial" charset="0"/>
                <a:ea typeface="ＭＳ Ｐゴシック" charset="0"/>
              </a:rPr>
              <a:t>p</a:t>
            </a:r>
            <a:r>
              <a:rPr lang="en-US" sz="2800" i="1" baseline="-25000" dirty="0" err="1">
                <a:latin typeface="Arial" charset="0"/>
                <a:ea typeface="ＭＳ Ｐゴシック" charset="0"/>
              </a:rPr>
              <a:t>y</a:t>
            </a:r>
            <a:r>
              <a:rPr lang="en-US" sz="2800" dirty="0">
                <a:latin typeface="Arial" charset="0"/>
                <a:ea typeface="ＭＳ Ｐゴシック" charset="0"/>
              </a:rPr>
              <a:t> orbitals are degenerate orbitals.</a:t>
            </a:r>
          </a:p>
        </p:txBody>
      </p:sp>
      <p:pic>
        <p:nvPicPr>
          <p:cNvPr id="2" name="Picture 1" descr="09_4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"/>
          <a:stretch/>
        </p:blipFill>
        <p:spPr>
          <a:xfrm>
            <a:off x="1177230" y="946150"/>
            <a:ext cx="6747570" cy="2965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 Diagrams for Diatomic Molecules of 2</a:t>
            </a:r>
            <a:r>
              <a:rPr lang="en-US" baseline="30000">
                <a:latin typeface="Arial" charset="0"/>
                <a:ea typeface="ＭＳ Ｐゴシック" charset="0"/>
              </a:rPr>
              <a:t>nd</a:t>
            </a:r>
            <a:r>
              <a:rPr lang="en-US">
                <a:latin typeface="Arial" charset="0"/>
                <a:ea typeface="ＭＳ Ｐゴシック" charset="0"/>
              </a:rPr>
              <a:t> Period Elements</a:t>
            </a:r>
          </a:p>
        </p:txBody>
      </p:sp>
      <p:pic>
        <p:nvPicPr>
          <p:cNvPr id="2" name="Picture 1" descr="09_4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"/>
          <a:stretch/>
        </p:blipFill>
        <p:spPr>
          <a:xfrm>
            <a:off x="304800" y="1538224"/>
            <a:ext cx="8534400" cy="41386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MO Diagrams and Magnetism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304800" y="1104900"/>
            <a:ext cx="8610600" cy="544830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</a:rPr>
              <a:t>Diamagnetism</a:t>
            </a:r>
            <a:r>
              <a:rPr lang="en-US" dirty="0">
                <a:latin typeface="Arial" charset="0"/>
                <a:ea typeface="ＭＳ Ｐゴシック" charset="0"/>
              </a:rPr>
              <a:t> is the result of all electrons in every orbital being spin paired. These substances are weakly repelled by a magnetic field.</a:t>
            </a:r>
          </a:p>
          <a:p>
            <a:r>
              <a:rPr lang="en-US" b="1" dirty="0" err="1">
                <a:latin typeface="Arial" charset="0"/>
                <a:ea typeface="ＭＳ Ｐゴシック" charset="0"/>
              </a:rPr>
              <a:t>Paramagnetism</a:t>
            </a:r>
            <a:r>
              <a:rPr lang="en-US" dirty="0">
                <a:latin typeface="Arial" charset="0"/>
                <a:ea typeface="ＭＳ Ｐゴシック" charset="0"/>
              </a:rPr>
              <a:t> is the result of the presence of one or more unpaired electrons in an orbital.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Is oxygen (O</a:t>
            </a:r>
            <a:r>
              <a:rPr lang="en-US" baseline="-25000" dirty="0">
                <a:latin typeface="Arial" charset="0"/>
                <a:ea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</a:rPr>
              <a:t>) paramagnetic or diamagnetic? Look back at  the MO 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diagram</a:t>
            </a:r>
            <a:r>
              <a:rPr lang="en-US" dirty="0">
                <a:latin typeface="Arial" charset="0"/>
                <a:ea typeface="ＭＳ Ｐゴシック" charset="0"/>
              </a:rPr>
              <a:t>! It is paramagnetic.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Paramagnetism of Oxygen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648200" cy="464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Lewis structures would </a:t>
            </a:r>
            <a:r>
              <a:rPr lang="en-US" i="1">
                <a:latin typeface="Arial" charset="0"/>
                <a:ea typeface="ＭＳ Ｐゴシック" charset="0"/>
              </a:rPr>
              <a:t>not</a:t>
            </a:r>
            <a:r>
              <a:rPr lang="en-US">
                <a:latin typeface="Arial" charset="0"/>
                <a:ea typeface="ＭＳ Ｐゴシック" charset="0"/>
              </a:rPr>
              <a:t> predict that O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is paramagnetic.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The MO diagram clearly shows that O</a:t>
            </a:r>
            <a:r>
              <a:rPr lang="en-US" baseline="-25000">
                <a:latin typeface="Arial" charset="0"/>
                <a:ea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</a:rPr>
              <a:t> is paramagnetic.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Both show a double bond (bond order = 2).</a:t>
            </a:r>
          </a:p>
        </p:txBody>
      </p:sp>
      <p:pic>
        <p:nvPicPr>
          <p:cNvPr id="2" name="Picture 1" descr="09_4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"/>
          <a:stretch/>
        </p:blipFill>
        <p:spPr>
          <a:xfrm>
            <a:off x="4572000" y="2438400"/>
            <a:ext cx="4461900" cy="2425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Heteronuclear Diatomic Molecules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791200" cy="50292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</a:rPr>
              <a:t>Diatomic molecules can consist of atoms from different elements.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How does a MO diagram reflect differences?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The atomic orbitals have different energy, so the interactions change slightly.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The more electronegative atom has orbitals lower in energy, so the bonding orbitals will more resemble them in energy.</a:t>
            </a:r>
          </a:p>
        </p:txBody>
      </p:sp>
      <p:pic>
        <p:nvPicPr>
          <p:cNvPr id="2" name="Picture 1" descr="09_4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>
          <a:xfrm>
            <a:off x="5791200" y="1257300"/>
            <a:ext cx="3197225" cy="422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Valence-Shell Electron-Pair Repulsion (VSEPR) Model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24000"/>
            <a:ext cx="46482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>
                <a:latin typeface="Arial" charset="0"/>
                <a:ea typeface="ＭＳ Ｐゴシック" charset="0"/>
              </a:rPr>
              <a:t>	“The best arrangement of a given number of electron domains is the one that minimizes the repulsions among them.”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	(The balloon analogy in the figure to the left demonstrates the maximum distances, which minimize repulsions.)</a:t>
            </a:r>
          </a:p>
        </p:txBody>
      </p:sp>
      <p:pic>
        <p:nvPicPr>
          <p:cNvPr id="12291" name="Picture 4" descr="09_0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"/>
          <a:stretch>
            <a:fillRect/>
          </a:stretch>
        </p:blipFill>
        <p:spPr bwMode="auto">
          <a:xfrm>
            <a:off x="1752600" y="1511300"/>
            <a:ext cx="160178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8048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Electron-Domain Geometries</a:t>
            </a: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685800"/>
            <a:ext cx="4191000" cy="5791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The Table shows the electron-domain geometries for two through six electron domains around a central atom.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To determine the electron-domain geometry, count the total number of lone pairs, single, double, and triple bonds on </a:t>
            </a:r>
            <a:br>
              <a:rPr lang="en-US" sz="2800">
                <a:latin typeface="Arial" charset="0"/>
                <a:ea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</a:rPr>
              <a:t>the central atom.</a:t>
            </a:r>
          </a:p>
        </p:txBody>
      </p:sp>
      <p:pic>
        <p:nvPicPr>
          <p:cNvPr id="14339" name="Picture 4" descr="09_01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"/>
          <a:stretch>
            <a:fillRect/>
          </a:stretch>
        </p:blipFill>
        <p:spPr bwMode="auto">
          <a:xfrm>
            <a:off x="533400" y="762000"/>
            <a:ext cx="38862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Molecular Geometries</a:t>
            </a: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148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Once you have determined the electron-domain geometry, use the arrangement of the bonded atoms </a:t>
            </a:r>
            <a:br>
              <a:rPr lang="en-US" sz="2400">
                <a:latin typeface="Arial" charset="0"/>
                <a:ea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</a:rPr>
              <a:t>to determine the </a:t>
            </a:r>
            <a:r>
              <a:rPr lang="en-US" sz="2400" b="1">
                <a:latin typeface="Arial" charset="0"/>
                <a:ea typeface="ＭＳ Ｐゴシック" charset="0"/>
              </a:rPr>
              <a:t>molecular geometry</a:t>
            </a:r>
            <a:r>
              <a:rPr lang="en-US" sz="2400">
                <a:latin typeface="Arial" charset="0"/>
                <a:ea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Tables 9.2 and 9.3 show the potential molecular geometries. We will look at each electron domain </a:t>
            </a:r>
            <a:br>
              <a:rPr lang="en-US" sz="2400">
                <a:latin typeface="Arial" charset="0"/>
                <a:ea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</a:rPr>
              <a:t>to see what molecular geometries are possible.</a:t>
            </a:r>
          </a:p>
        </p:txBody>
      </p:sp>
      <p:pic>
        <p:nvPicPr>
          <p:cNvPr id="16387" name="Picture 4" descr="09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>
            <a:fillRect/>
          </a:stretch>
        </p:blipFill>
        <p:spPr bwMode="auto">
          <a:xfrm>
            <a:off x="503238" y="1066800"/>
            <a:ext cx="7788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Linear Electron Domain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733800"/>
            <a:ext cx="7772400" cy="2438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In the linear domain, there is only one molecular geometry: linear.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NOTE: If there are only two atoms in the molecule, the molecule will be linear no matter what the electron domain is.</a:t>
            </a:r>
          </a:p>
        </p:txBody>
      </p:sp>
      <p:pic>
        <p:nvPicPr>
          <p:cNvPr id="4" name="Picture 3" descr="Table 9.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1"/>
          <a:stretch/>
        </p:blipFill>
        <p:spPr>
          <a:xfrm>
            <a:off x="1463593" y="1676400"/>
            <a:ext cx="6156407" cy="1612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Trigonal</a:t>
            </a:r>
            <a:r>
              <a:rPr lang="en-US" dirty="0">
                <a:latin typeface="Arial" charset="0"/>
                <a:ea typeface="ＭＳ Ｐゴシック" charset="0"/>
              </a:rPr>
              <a:t> Planar Electron Domain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100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There are two molecular geometries: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 err="1">
                <a:latin typeface="Arial" charset="0"/>
                <a:ea typeface="ＭＳ Ｐゴシック" charset="0"/>
              </a:rPr>
              <a:t>trigonal</a:t>
            </a:r>
            <a:r>
              <a:rPr lang="en-US" sz="2800" dirty="0">
                <a:latin typeface="Arial" charset="0"/>
                <a:ea typeface="ＭＳ Ｐゴシック" charset="0"/>
              </a:rPr>
              <a:t> planar, if all electron domains are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bonding</a:t>
            </a:r>
            <a:r>
              <a:rPr lang="en-US" sz="2800" dirty="0">
                <a:latin typeface="Arial" charset="0"/>
                <a:ea typeface="ＭＳ Ｐゴシック" charset="0"/>
              </a:rPr>
              <a:t>, and</a:t>
            </a:r>
          </a:p>
          <a:p>
            <a:pPr marL="740664" indent="-283464" eaLnBrk="1" hangingPunct="1">
              <a:buFont typeface="Lucida Grande"/>
              <a:buChar char="–"/>
              <a:defRPr/>
            </a:pPr>
            <a:r>
              <a:rPr lang="en-US" sz="2800" dirty="0">
                <a:latin typeface="Arial" charset="0"/>
                <a:ea typeface="ＭＳ Ｐゴシック" charset="0"/>
              </a:rPr>
              <a:t>bent, if one of the domains is a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</a:rPr>
              <a:t>nonbonding </a:t>
            </a:r>
            <a:r>
              <a:rPr lang="en-US" sz="2800" dirty="0">
                <a:latin typeface="Arial" charset="0"/>
                <a:ea typeface="ＭＳ Ｐゴシック" charset="0"/>
              </a:rPr>
              <a:t>pair.</a:t>
            </a:r>
          </a:p>
        </p:txBody>
      </p:sp>
      <p:pic>
        <p:nvPicPr>
          <p:cNvPr id="2" name="Picture 1" descr="Table 9.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56"/>
          <a:stretch/>
        </p:blipFill>
        <p:spPr>
          <a:xfrm>
            <a:off x="1485900" y="1066800"/>
            <a:ext cx="6156407" cy="990600"/>
          </a:xfrm>
          <a:prstGeom prst="rect">
            <a:avLst/>
          </a:prstGeom>
        </p:spPr>
      </p:pic>
      <p:pic>
        <p:nvPicPr>
          <p:cNvPr id="3" name="Picture 2" descr="Table 9.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45926"/>
          <a:stretch/>
        </p:blipFill>
        <p:spPr>
          <a:xfrm>
            <a:off x="1485900" y="2082800"/>
            <a:ext cx="6156407" cy="2070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1910</Words>
  <Application>Microsoft Macintosh PowerPoint</Application>
  <PresentationFormat>On-screen Show (4:3)</PresentationFormat>
  <Paragraphs>229</Paragraphs>
  <Slides>48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Blank Presentation</vt:lpstr>
      <vt:lpstr>Custom Design</vt:lpstr>
      <vt:lpstr>PowerPoint Presentation</vt:lpstr>
      <vt:lpstr>Molecular Shapes</vt:lpstr>
      <vt:lpstr>What Determines the  Shape of a Molecule?</vt:lpstr>
      <vt:lpstr>Electron Domains</vt:lpstr>
      <vt:lpstr>Valence-Shell Electron-Pair Repulsion (VSEPR) Model</vt:lpstr>
      <vt:lpstr>Electron-Domain Geometries</vt:lpstr>
      <vt:lpstr>Molecular Geometries</vt:lpstr>
      <vt:lpstr>Linear Electron Domain</vt:lpstr>
      <vt:lpstr>Trigonal Planar Electron Domain</vt:lpstr>
      <vt:lpstr>Tetrahedral Electron Domain</vt:lpstr>
      <vt:lpstr>Nonbonding Pairs and Bond Angle</vt:lpstr>
      <vt:lpstr>Multiple Bonds and Bond Angles</vt:lpstr>
      <vt:lpstr>Expanding beyond the Octet Rule</vt:lpstr>
      <vt:lpstr>Trigonal Bipyramidal Electron Domain</vt:lpstr>
      <vt:lpstr>Trigonal Bipyramidal  Electron Domain</vt:lpstr>
      <vt:lpstr>Octahedral Electron Domain</vt:lpstr>
      <vt:lpstr>Shapes of Larger Molecules</vt:lpstr>
      <vt:lpstr>Polarity of Molecules</vt:lpstr>
      <vt:lpstr>Comparison of the Polarity of Two Molecules</vt:lpstr>
      <vt:lpstr>Valence-Bond Theory</vt:lpstr>
      <vt:lpstr>Overlap and Bonding</vt:lpstr>
      <vt:lpstr>VSEPR and Hybrid Orbitals</vt:lpstr>
      <vt:lpstr>Hybrid Orbitals</vt:lpstr>
      <vt:lpstr>Be—sp hybridization</vt:lpstr>
      <vt:lpstr>sp Orbitals</vt:lpstr>
      <vt:lpstr>Position of sp Orbitals</vt:lpstr>
      <vt:lpstr>Boron—Three Electron Domains Gives sp2 Hybridization</vt:lpstr>
      <vt:lpstr>Carbon: sp3 Hybridization</vt:lpstr>
      <vt:lpstr>Hypervalent Molecules</vt:lpstr>
      <vt:lpstr>What Happens with Water?</vt:lpstr>
      <vt:lpstr>Hybrid Orbital Summary</vt:lpstr>
      <vt:lpstr>Types of Bonds</vt:lpstr>
      <vt:lpstr>Sigma () and Pi () Bonds</vt:lpstr>
      <vt:lpstr>Bonding in Molecules</vt:lpstr>
      <vt:lpstr>Localized or Delocalized Electrons</vt:lpstr>
      <vt:lpstr>Benzene</vt:lpstr>
      <vt:lpstr>Molecular Orbital (MO) Theory</vt:lpstr>
      <vt:lpstr>More on MO Theory</vt:lpstr>
      <vt:lpstr>Molecular Orbital (MO) Theory</vt:lpstr>
      <vt:lpstr>MO Diagram</vt:lpstr>
      <vt:lpstr>Can He2 Form? Use MO Diagram and Bond Order to Decide!</vt:lpstr>
      <vt:lpstr>s and p Orbitals Can Interact</vt:lpstr>
      <vt:lpstr>MO Theory</vt:lpstr>
      <vt:lpstr>s and p Orbital Interactions</vt:lpstr>
      <vt:lpstr>MO Diagrams for Diatomic Molecules of 2nd Period Elements</vt:lpstr>
      <vt:lpstr>MO Diagrams and Magnetism</vt:lpstr>
      <vt:lpstr>Paramagnetism of Oxygen</vt:lpstr>
      <vt:lpstr>Heteronuclear Diatomic Molecules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Molecular Geometries and Bonding Theories</dc:title>
  <dc:creator>John Bookstaver</dc:creator>
  <cp:lastModifiedBy>Jacki Russell</cp:lastModifiedBy>
  <cp:revision>282</cp:revision>
  <dcterms:created xsi:type="dcterms:W3CDTF">2005-03-07T02:11:13Z</dcterms:created>
  <dcterms:modified xsi:type="dcterms:W3CDTF">2014-02-26T21:04:49Z</dcterms:modified>
</cp:coreProperties>
</file>