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2"/>
  </p:notesMasterIdLst>
  <p:sldIdLst>
    <p:sldId id="256" r:id="rId3"/>
    <p:sldId id="257" r:id="rId4"/>
    <p:sldId id="302" r:id="rId5"/>
    <p:sldId id="305" r:id="rId6"/>
    <p:sldId id="259" r:id="rId7"/>
    <p:sldId id="260" r:id="rId8"/>
    <p:sldId id="263" r:id="rId9"/>
    <p:sldId id="264" r:id="rId10"/>
    <p:sldId id="267" r:id="rId11"/>
    <p:sldId id="272" r:id="rId12"/>
    <p:sldId id="306" r:id="rId13"/>
    <p:sldId id="307" r:id="rId14"/>
    <p:sldId id="268" r:id="rId15"/>
    <p:sldId id="269" r:id="rId16"/>
    <p:sldId id="308" r:id="rId17"/>
    <p:sldId id="271" r:id="rId18"/>
    <p:sldId id="270" r:id="rId19"/>
    <p:sldId id="309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5" r:id="rId30"/>
    <p:sldId id="286" r:id="rId31"/>
    <p:sldId id="287" r:id="rId32"/>
    <p:sldId id="288" r:id="rId33"/>
    <p:sldId id="303" r:id="rId34"/>
    <p:sldId id="310" r:id="rId35"/>
    <p:sldId id="294" r:id="rId36"/>
    <p:sldId id="295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2"/>
    <a:srgbClr val="001964"/>
    <a:srgbClr val="00197D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1CC4BC-A1A4-AD49-B160-7F7457AB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71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21BA66-DB7F-144C-AE85-3473B9F96D8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439E3A-C714-D447-8D39-1A9DEFCDC96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1C7D1D-4D51-BC45-9604-7D4D8F411A8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F55533-3393-2F4A-855C-4DD9B14187E2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96C388-155B-AC46-BFBD-B0928BEA842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E3066F-620C-F249-8457-F3349D31DDB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2BF6B1-B694-D34F-9D20-6EF8D68C9B8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867E11-CE93-3342-A88B-7DBC8E52CB1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859F8A-62E6-4548-BB2A-BD54B369FB8E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4D9E19-39D5-BA42-942F-105E00AAF27A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0517B6-34B6-A64A-84E9-C11EA9881584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ED4F36-7EEF-8B41-ACAA-9D736284976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6AAD60-BDC1-8E44-BCA0-CA4A96B051B2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Start here 6/11/10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01D6DB-2063-6D4C-A4C7-F9C54686F27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F2BFCD-1F6D-3B40-A065-EDD908426F0A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7AE875-B6AD-A440-BC3C-05EDFC62BBA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358E4C-FB17-804D-8DD4-0AB75377F2B1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CF678C-59C9-024B-9E77-0C1D54FD21A5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39CC89-8052-DB4B-B83F-EFB5FA3EC75D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BACEE3-C5EB-3044-9F89-77D80C91D2E7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782C21-7A59-B641-8B11-AB868A9636B5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D04102-1970-0C49-999D-E2173DC3B404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F15453-28AF-DA4A-96AF-870420F950E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B39548-0B74-D64B-B866-C4DF84858D44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8ABBB3-7BE0-854D-8F20-CCF86818CFE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4AC429-CED6-1C42-ABA2-C6069E03483C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213E94-39F4-684C-AFAF-2B6D24115CFA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682575-8B39-7045-BD63-0A3CA33A280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7C1678-08D4-A049-BE49-4427EBF4B7E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7BFED5-A92F-EF42-B48D-2423AEBF5BE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4F5747-1EBB-D945-A85A-D8BBCFA4828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33529F-DC90-8840-984B-4A91EB97231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9838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94372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7127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1074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3793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9485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2200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70451"/>
      </p:ext>
    </p:extLst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9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43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7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9995"/>
      </p:ext>
    </p:extLst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6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30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96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53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117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012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77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409030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12475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0475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1137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461330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474167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344259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4"/>
          <p:cNvGrpSpPr>
            <a:grpSpLocks/>
          </p:cNvGrpSpPr>
          <p:nvPr userDrawn="1"/>
        </p:nvGrpSpPr>
        <p:grpSpPr bwMode="auto">
          <a:xfrm>
            <a:off x="7772400" y="5334000"/>
            <a:ext cx="1381125" cy="1371600"/>
            <a:chOff x="4896" y="3360"/>
            <a:chExt cx="870" cy="864"/>
          </a:xfrm>
        </p:grpSpPr>
        <p:pic>
          <p:nvPicPr>
            <p:cNvPr id="1030" name="Picture 11" descr="Triangle--Gray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360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Rectangle 8"/>
            <p:cNvSpPr>
              <a:spLocks noChangeArrowheads="1"/>
            </p:cNvSpPr>
            <p:nvPr userDrawn="1"/>
          </p:nvSpPr>
          <p:spPr bwMode="auto">
            <a:xfrm>
              <a:off x="4926" y="3638"/>
              <a:ext cx="84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8" charset="-128"/>
                </a:defRPr>
              </a:lvl9pPr>
            </a:lstStyle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  <a:cs typeface="+mn-cs"/>
                </a:rPr>
                <a:t>Basic Concepts </a:t>
              </a:r>
              <a:br>
                <a:rPr lang="en-US" altLang="en-US" sz="1400" smtClean="0">
                  <a:latin typeface="Times New Roman" pitchFamily="18" charset="0"/>
                  <a:cs typeface="+mn-cs"/>
                </a:rPr>
              </a:br>
              <a:r>
                <a:rPr lang="en-US" altLang="en-US" sz="1400" smtClean="0">
                  <a:latin typeface="Times New Roman" pitchFamily="18" charset="0"/>
                  <a:cs typeface="+mn-cs"/>
                </a:rPr>
                <a:t>of Chemical</a:t>
              </a:r>
            </a:p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  <a:cs typeface="+mn-cs"/>
                </a:rPr>
                <a:t>Bonding</a:t>
              </a:r>
            </a:p>
          </p:txBody>
        </p:sp>
      </p:grp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/>
          <a:p>
            <a:pPr algn="ctr" eaLnBrk="1" hangingPunct="1"/>
            <a:r>
              <a:rPr lang="en-US" sz="3400" b="1" dirty="0">
                <a:solidFill>
                  <a:schemeClr val="tx2"/>
                </a:solidFill>
                <a:cs typeface="Arial" charset="0"/>
              </a:rPr>
              <a:t>Chapter 8</a:t>
            </a:r>
            <a:br>
              <a:rPr lang="en-US" sz="3400" b="1" dirty="0">
                <a:solidFill>
                  <a:schemeClr val="tx2"/>
                </a:solidFill>
                <a:cs typeface="Arial" charset="0"/>
              </a:rPr>
            </a:br>
            <a:r>
              <a:rPr lang="en-US" sz="3400" b="1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3400" b="1" dirty="0">
                <a:solidFill>
                  <a:schemeClr val="tx2"/>
                </a:solidFill>
                <a:cs typeface="Arial" charset="0"/>
              </a:rPr>
            </a:br>
            <a:r>
              <a:rPr lang="en-US" sz="3400" b="1" dirty="0">
                <a:solidFill>
                  <a:schemeClr val="tx2"/>
                </a:solidFill>
                <a:cs typeface="Arial" charset="0"/>
              </a:rPr>
              <a:t> Basic Concepts of Chemical Bonding</a:t>
            </a:r>
          </a:p>
        </p:txBody>
      </p:sp>
      <p:sp>
        <p:nvSpPr>
          <p:cNvPr id="4098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pic>
        <p:nvPicPr>
          <p:cNvPr id="4099" name="Picture 1" descr="BROW0417_13_e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Lewis Structures</a:t>
            </a:r>
          </a:p>
        </p:txBody>
      </p:sp>
      <p:sp>
        <p:nvSpPr>
          <p:cNvPr id="20482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3429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Sharing electrons to make covalent bonds can be demonstrated using Lewis structures.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We start by trying to give each atom the same number of electrons as the nearest noble gas by sharing electrons.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simplest examples are for hydrogen, H</a:t>
            </a:r>
            <a:r>
              <a:rPr lang="en-US" sz="2800" baseline="-25000">
                <a:latin typeface="Arial" charset="0"/>
                <a:ea typeface="ＭＳ Ｐゴシック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</a:rPr>
              <a:t>, and chlorine, Cl</a:t>
            </a:r>
            <a:r>
              <a:rPr lang="en-US" sz="2800" baseline="-25000">
                <a:latin typeface="Arial" charset="0"/>
                <a:ea typeface="ＭＳ Ｐゴシック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</a:rPr>
              <a:t>, shown below.</a:t>
            </a:r>
          </a:p>
        </p:txBody>
      </p:sp>
      <p:pic>
        <p:nvPicPr>
          <p:cNvPr id="20483" name="Picture 4" descr="08_Pg307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9"/>
          <a:stretch>
            <a:fillRect/>
          </a:stretch>
        </p:blipFill>
        <p:spPr bwMode="auto">
          <a:xfrm>
            <a:off x="1447800" y="4800600"/>
            <a:ext cx="6096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Electrons on Lewis Structures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Lone pairs: electrons located on </a:t>
            </a:r>
            <a:r>
              <a:rPr lang="en-US" i="1">
                <a:latin typeface="Arial" charset="0"/>
                <a:ea typeface="ＭＳ Ｐゴシック" charset="0"/>
              </a:rPr>
              <a:t>only</a:t>
            </a:r>
            <a:r>
              <a:rPr lang="en-US">
                <a:latin typeface="Arial" charset="0"/>
                <a:ea typeface="ＭＳ Ｐゴシック" charset="0"/>
              </a:rPr>
              <a:t> </a:t>
            </a:r>
            <a:r>
              <a:rPr lang="en-US" i="1">
                <a:latin typeface="Arial" charset="0"/>
                <a:ea typeface="ＭＳ Ｐゴシック" charset="0"/>
              </a:rPr>
              <a:t>one</a:t>
            </a:r>
            <a:r>
              <a:rPr lang="en-US">
                <a:latin typeface="Arial" charset="0"/>
                <a:ea typeface="ＭＳ Ｐゴシック" charset="0"/>
              </a:rPr>
              <a:t> atom in a Lewis structure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Bonding pairs: shared electrons in a Lewis structure; they can be represented by two dots </a:t>
            </a:r>
            <a:r>
              <a:rPr lang="en-US" i="1">
                <a:latin typeface="Arial" charset="0"/>
                <a:ea typeface="ＭＳ Ｐゴシック" charset="0"/>
              </a:rPr>
              <a:t>or </a:t>
            </a:r>
            <a:r>
              <a:rPr lang="en-US">
                <a:latin typeface="Arial" charset="0"/>
                <a:ea typeface="ＭＳ Ｐゴシック" charset="0"/>
              </a:rPr>
              <a:t>one line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Multiple Bonds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5052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</a:rPr>
              <a:t>Some atoms share only one pair of electrons. These bonds are called </a:t>
            </a:r>
            <a:r>
              <a:rPr lang="en-US" sz="2800" b="1">
                <a:latin typeface="Arial" charset="0"/>
                <a:ea typeface="ＭＳ Ｐゴシック" charset="0"/>
              </a:rPr>
              <a:t>single bonds</a:t>
            </a:r>
            <a:r>
              <a:rPr lang="en-US" sz="280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Sometimes, two pairs need to be shared. These are called </a:t>
            </a:r>
            <a:r>
              <a:rPr lang="en-US" sz="2800" b="1">
                <a:latin typeface="Arial" charset="0"/>
                <a:ea typeface="ＭＳ Ｐゴシック" charset="0"/>
              </a:rPr>
              <a:t>double bonds</a:t>
            </a:r>
            <a:r>
              <a:rPr lang="en-US" sz="280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There are even cases where three bonds are shared between two atoms. These are called </a:t>
            </a:r>
            <a:r>
              <a:rPr lang="en-US" sz="2800" b="1">
                <a:latin typeface="Arial" charset="0"/>
                <a:ea typeface="ＭＳ Ｐゴシック" charset="0"/>
              </a:rPr>
              <a:t>triple bonds</a:t>
            </a:r>
            <a:r>
              <a:rPr lang="en-US" sz="2800">
                <a:latin typeface="Arial" charset="0"/>
                <a:ea typeface="ＭＳ Ｐゴシック" charset="0"/>
              </a:rPr>
              <a:t>.</a:t>
            </a:r>
          </a:p>
        </p:txBody>
      </p:sp>
      <p:pic>
        <p:nvPicPr>
          <p:cNvPr id="23555" name="Picture 4" descr="08_Pg308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0"/>
          <a:stretch>
            <a:fillRect/>
          </a:stretch>
        </p:blipFill>
        <p:spPr bwMode="auto">
          <a:xfrm>
            <a:off x="838200" y="4572000"/>
            <a:ext cx="80692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08_Pg308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5"/>
          <a:stretch>
            <a:fillRect/>
          </a:stretch>
        </p:blipFill>
        <p:spPr bwMode="auto">
          <a:xfrm>
            <a:off x="838200" y="5424488"/>
            <a:ext cx="6934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Polar Covalent Bonds</a:t>
            </a:r>
          </a:p>
        </p:txBody>
      </p:sp>
      <p:sp>
        <p:nvSpPr>
          <p:cNvPr id="24578" name="Rectangle 4"/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550275" cy="2819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electrons in a covalent bond are not always shared equally.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Fluorine pulls harder on the electrons it shares with hydrogen than hydrogen does.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Therefore, the fluorine end of the molecule has more electron density than the hydrogen end.</a:t>
            </a:r>
          </a:p>
        </p:txBody>
      </p:sp>
      <p:pic>
        <p:nvPicPr>
          <p:cNvPr id="24579" name="Picture 4" descr="08_0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"/>
          <a:stretch>
            <a:fillRect/>
          </a:stretch>
        </p:blipFill>
        <p:spPr bwMode="auto">
          <a:xfrm>
            <a:off x="2400300" y="4191000"/>
            <a:ext cx="4000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Electronegativity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839200" cy="2971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Electronegativity is the ability of an atom in a molecule to attract electrons to itself.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On the periodic table, electronegativity generally increases as you go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from left to right across a period.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from the bottom to the top of a group.</a:t>
            </a:r>
            <a:endParaRPr lang="en-US" i="1">
              <a:latin typeface="Arial" charset="0"/>
              <a:ea typeface="ＭＳ Ｐゴシック" charset="0"/>
            </a:endParaRPr>
          </a:p>
        </p:txBody>
      </p:sp>
      <p:pic>
        <p:nvPicPr>
          <p:cNvPr id="26627" name="Picture 4" descr="08_0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"/>
          <a:stretch>
            <a:fillRect/>
          </a:stretch>
        </p:blipFill>
        <p:spPr bwMode="auto">
          <a:xfrm>
            <a:off x="2438400" y="4024313"/>
            <a:ext cx="43434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Electronegativity and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Polar Covalent Bonds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35052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</a:rPr>
              <a:t>When two atoms share electrons unequally, a </a:t>
            </a:r>
            <a:r>
              <a:rPr lang="en-US" sz="2800" b="1">
                <a:latin typeface="Arial" charset="0"/>
                <a:ea typeface="ＭＳ Ｐゴシック" charset="0"/>
              </a:rPr>
              <a:t>polar covalent</a:t>
            </a:r>
            <a:r>
              <a:rPr lang="en-US" sz="2800">
                <a:latin typeface="Arial" charset="0"/>
                <a:ea typeface="ＭＳ Ｐゴシック" charset="0"/>
              </a:rPr>
              <a:t> </a:t>
            </a:r>
            <a:r>
              <a:rPr lang="en-US" sz="2800" b="1">
                <a:latin typeface="Arial" charset="0"/>
                <a:ea typeface="ＭＳ Ｐゴシック" charset="0"/>
              </a:rPr>
              <a:t>bond </a:t>
            </a:r>
            <a:r>
              <a:rPr lang="en-US" sz="2800">
                <a:latin typeface="Arial" charset="0"/>
                <a:ea typeface="ＭＳ Ｐゴシック" charset="0"/>
              </a:rPr>
              <a:t>results.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Electrons tend to spend more time around the more electronegative atom. The result is a partial negative charge (</a:t>
            </a:r>
            <a:r>
              <a:rPr lang="en-US" sz="2800" i="1">
                <a:latin typeface="Arial" charset="0"/>
                <a:ea typeface="ＭＳ Ｐゴシック" charset="0"/>
              </a:rPr>
              <a:t>not </a:t>
            </a:r>
            <a:r>
              <a:rPr lang="en-US" sz="2800">
                <a:latin typeface="Arial" charset="0"/>
                <a:ea typeface="ＭＳ Ｐゴシック" charset="0"/>
              </a:rPr>
              <a:t>a complete transfer of charge). It is represented by </a:t>
            </a:r>
            <a:r>
              <a:rPr lang="el-GR" sz="2800" i="1"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sz="2800">
                <a:latin typeface="Arial" charset="0"/>
                <a:ea typeface="ＭＳ Ｐゴシック" charset="0"/>
                <a:cs typeface="Times New Roman" charset="0"/>
              </a:rPr>
              <a:t>–.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Times New Roman" charset="0"/>
              </a:rPr>
              <a:t>The other atom is “more positive,” or </a:t>
            </a:r>
            <a:r>
              <a:rPr lang="el-GR" sz="2800" i="1"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sz="2800">
                <a:latin typeface="Arial" charset="0"/>
                <a:ea typeface="ＭＳ Ｐゴシック" charset="0"/>
                <a:cs typeface="Times New Roman" charset="0"/>
              </a:rPr>
              <a:t>+.</a:t>
            </a:r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28675" name="Picture 4" descr="equation pg 3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953000"/>
            <a:ext cx="424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Polar Covalent Bonds</a:t>
            </a:r>
          </a:p>
        </p:txBody>
      </p:sp>
      <p:sp>
        <p:nvSpPr>
          <p:cNvPr id="29698" name="Rectangle 5"/>
          <p:cNvSpPr>
            <a:spLocks noGrp="1" noChangeArrowheads="1"/>
          </p:cNvSpPr>
          <p:nvPr>
            <p:ph idx="1"/>
          </p:nvPr>
        </p:nvSpPr>
        <p:spPr>
          <a:xfrm>
            <a:off x="6096000" y="1371600"/>
            <a:ext cx="2895600" cy="2514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The greater the difference in electronegativity, the more polar is the bond.</a:t>
            </a:r>
          </a:p>
        </p:txBody>
      </p:sp>
      <p:pic>
        <p:nvPicPr>
          <p:cNvPr id="29699" name="Picture 5" descr="08_03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>
            <a:fillRect/>
          </a:stretch>
        </p:blipFill>
        <p:spPr bwMode="auto">
          <a:xfrm>
            <a:off x="228600" y="1524000"/>
            <a:ext cx="57245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08_10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0"/>
          <a:stretch>
            <a:fillRect/>
          </a:stretch>
        </p:blipFill>
        <p:spPr bwMode="auto">
          <a:xfrm>
            <a:off x="609600" y="3810000"/>
            <a:ext cx="66294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Dipoles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295400"/>
            <a:ext cx="5181600" cy="525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When two equal, but opposite, charges are separated by a distance, a </a:t>
            </a:r>
            <a:r>
              <a:rPr lang="en-US" sz="2800" b="1">
                <a:latin typeface="Arial" charset="0"/>
                <a:ea typeface="ＭＳ Ｐゴシック" charset="0"/>
              </a:rPr>
              <a:t>dipole</a:t>
            </a:r>
            <a:r>
              <a:rPr lang="en-US" sz="2800">
                <a:latin typeface="Arial" charset="0"/>
                <a:ea typeface="ＭＳ Ｐゴシック" charset="0"/>
              </a:rPr>
              <a:t> forms.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A </a:t>
            </a:r>
            <a:r>
              <a:rPr lang="en-US" sz="2800" b="1">
                <a:latin typeface="Arial" charset="0"/>
                <a:ea typeface="ＭＳ Ｐゴシック" charset="0"/>
              </a:rPr>
              <a:t>dipole moment</a:t>
            </a:r>
            <a:r>
              <a:rPr lang="en-US" sz="2800">
                <a:latin typeface="Arial" charset="0"/>
                <a:ea typeface="ＭＳ Ｐゴシック" charset="0"/>
              </a:rPr>
              <a:t>, </a:t>
            </a:r>
            <a:r>
              <a:rPr lang="en-US" sz="2800" i="1"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800">
                <a:latin typeface="Arial" charset="0"/>
                <a:ea typeface="ＭＳ Ｐゴシック" charset="0"/>
              </a:rPr>
              <a:t>, produced by two equal but opposite charges separated by a distance, </a:t>
            </a:r>
            <a:r>
              <a:rPr lang="en-US" sz="2800" i="1">
                <a:latin typeface="Arial" charset="0"/>
                <a:ea typeface="ＭＳ Ｐゴシック" charset="0"/>
              </a:rPr>
              <a:t>r</a:t>
            </a:r>
            <a:r>
              <a:rPr lang="en-US" sz="2800">
                <a:latin typeface="Arial" charset="0"/>
                <a:ea typeface="ＭＳ Ｐゴシック" charset="0"/>
              </a:rPr>
              <a:t>, is calculated:</a:t>
            </a:r>
          </a:p>
          <a:p>
            <a:pPr algn="ctr" eaLnBrk="1" hangingPunct="1">
              <a:buFontTx/>
              <a:buNone/>
            </a:pPr>
            <a:r>
              <a:rPr lang="en-US" sz="2800" i="1"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800">
                <a:latin typeface="Arial" charset="0"/>
                <a:ea typeface="ＭＳ Ｐゴシック" charset="0"/>
              </a:rPr>
              <a:t> = </a:t>
            </a:r>
            <a:r>
              <a:rPr lang="en-US" sz="2800" i="1">
                <a:latin typeface="Times New Roman" charset="0"/>
                <a:ea typeface="ＭＳ Ｐゴシック" charset="0"/>
              </a:rPr>
              <a:t>Q</a:t>
            </a:r>
            <a:r>
              <a:rPr lang="en-US" sz="2800" i="1">
                <a:latin typeface="Arial" charset="0"/>
                <a:ea typeface="ＭＳ Ｐゴシック" charset="0"/>
              </a:rPr>
              <a:t>r</a:t>
            </a:r>
            <a:endParaRPr lang="en-US" sz="2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It is measured in debyes (D).</a:t>
            </a:r>
          </a:p>
        </p:txBody>
      </p:sp>
      <p:pic>
        <p:nvPicPr>
          <p:cNvPr id="31747" name="Picture 4" descr="08_0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5105400" y="2133600"/>
            <a:ext cx="37242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Is a Compound Ionic or Covalent?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</a:rPr>
              <a:t>Simplest approach: Metal + nonmetal is ionic; nonmetal + nonmetal is covalent.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There are many exceptions: It doesn’t take into account oxidation number of a metal (higher oxidation numbers can give covalent bonding).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Electronegativity difference can be used; the table still doesn’t take into account oxidation number.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Properties of compounds are often best: Lower melting points mean covalent bonding, for example.</a:t>
            </a:r>
          </a:p>
          <a:p>
            <a:endParaRPr lang="en-US" sz="28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Writing Lewis Structures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(Covalent Molecules)</a:t>
            </a:r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52600"/>
            <a:ext cx="4343400" cy="4343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Arial" charset="0"/>
                <a:ea typeface="ＭＳ Ｐゴシック" charset="0"/>
              </a:rPr>
              <a:t>Sum the valence electrons from all atoms, taking into account overall charge.</a:t>
            </a:r>
          </a:p>
          <a:p>
            <a:pPr lvl="1" eaLnBrk="1" hangingPunct="1">
              <a:lnSpc>
                <a:spcPct val="90000"/>
              </a:lnSpc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If it is an anion, add one electron for each negative charge.</a:t>
            </a:r>
          </a:p>
          <a:p>
            <a:pPr lvl="1" eaLnBrk="1" hangingPunct="1">
              <a:lnSpc>
                <a:spcPct val="90000"/>
              </a:lnSpc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If it is a cation, subtract one electron for each positive charge.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2286000" cy="167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880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PCl</a:t>
            </a:r>
            <a:r>
              <a:rPr lang="en-US" sz="8800" baseline="-2500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3</a:t>
            </a:r>
            <a:endParaRPr lang="en-US" sz="3600">
              <a:solidFill>
                <a:schemeClr val="tx2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4820" name="Rectangle 28"/>
          <p:cNvSpPr>
            <a:spLocks noChangeArrowheads="1"/>
          </p:cNvSpPr>
          <p:nvPr/>
        </p:nvSpPr>
        <p:spPr bwMode="auto">
          <a:xfrm>
            <a:off x="304800" y="5105400"/>
            <a:ext cx="45132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Keep track of the electrons:</a:t>
            </a:r>
          </a:p>
          <a:p>
            <a:endParaRPr lang="en-US" sz="2800"/>
          </a:p>
          <a:p>
            <a:r>
              <a:rPr lang="en-US" sz="2800"/>
              <a:t>5  +  3(7) = 26</a:t>
            </a:r>
            <a:endParaRPr lang="en-US" sz="32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Chemical Bonds</a:t>
            </a:r>
          </a:p>
        </p:txBody>
      </p:sp>
      <p:pic>
        <p:nvPicPr>
          <p:cNvPr id="6146" name="Picture 4" descr="08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"/>
          <a:stretch>
            <a:fillRect/>
          </a:stretch>
        </p:blipFill>
        <p:spPr bwMode="auto">
          <a:xfrm>
            <a:off x="914400" y="914400"/>
            <a:ext cx="23622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3848100" y="1066800"/>
            <a:ext cx="5143500" cy="5181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Three basic types of bonds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Ionic</a:t>
            </a:r>
          </a:p>
          <a:p>
            <a:pPr lvl="2" eaLnBrk="1" hangingPunct="1"/>
            <a:r>
              <a:rPr lang="en-US" sz="2800">
                <a:latin typeface="Arial" charset="0"/>
                <a:ea typeface="ＭＳ Ｐゴシック" charset="0"/>
              </a:rPr>
              <a:t>Electrostatic attraction between ions.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Covalent</a:t>
            </a:r>
          </a:p>
          <a:p>
            <a:pPr lvl="2" eaLnBrk="1" hangingPunct="1"/>
            <a:r>
              <a:rPr lang="en-US" sz="2800">
                <a:latin typeface="Arial" charset="0"/>
                <a:ea typeface="ＭＳ Ｐゴシック" charset="0"/>
              </a:rPr>
              <a:t>Sharing of electrons.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Metallic</a:t>
            </a:r>
          </a:p>
          <a:p>
            <a:pPr lvl="2" eaLnBrk="1" hangingPunct="1"/>
            <a:r>
              <a:rPr lang="en-US" sz="2800">
                <a:latin typeface="Arial" charset="0"/>
                <a:ea typeface="ＭＳ Ｐゴシック" charset="0"/>
              </a:rPr>
              <a:t>Metal atoms bonded to several other atoms.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Writing Lewis Structures</a:t>
            </a: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2"/>
            </a:pPr>
            <a:r>
              <a:rPr lang="en-US" sz="2800">
                <a:latin typeface="Arial" charset="0"/>
                <a:ea typeface="ＭＳ Ｐゴシック" charset="0"/>
              </a:rPr>
              <a:t>Write the symbols for the atoms, show which atoms are attached to which, and connect them with a single bond (a line representing two electrons).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304800" y="5105400"/>
            <a:ext cx="45180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Keep track of the electrons:</a:t>
            </a:r>
          </a:p>
          <a:p>
            <a:endParaRPr lang="en-US" sz="2800"/>
          </a:p>
          <a:p>
            <a:r>
              <a:rPr lang="en-US" sz="2800"/>
              <a:t>26 </a:t>
            </a:r>
            <a:r>
              <a:rPr lang="en-US" sz="2800">
                <a:cs typeface="Arial" charset="0"/>
              </a:rPr>
              <a:t>−</a:t>
            </a:r>
            <a:r>
              <a:rPr lang="en-US" sz="2800"/>
              <a:t> 6 = 20</a:t>
            </a:r>
          </a:p>
        </p:txBody>
      </p:sp>
      <p:pic>
        <p:nvPicPr>
          <p:cNvPr id="36868" name="Picture 5" descr="08_Pg316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"/>
          <a:stretch>
            <a:fillRect/>
          </a:stretch>
        </p:blipFill>
        <p:spPr bwMode="auto">
          <a:xfrm>
            <a:off x="533400" y="2362200"/>
            <a:ext cx="3810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Writing Lewis Structures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 startAt="3"/>
            </a:pPr>
            <a:r>
              <a:rPr lang="en-US" sz="2800">
                <a:latin typeface="Arial" charset="0"/>
                <a:ea typeface="ＭＳ Ｐゴシック" charset="0"/>
              </a:rPr>
              <a:t>Complete the octets around all atoms bonded to the central atom.</a:t>
            </a:r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304800" y="5105400"/>
            <a:ext cx="45180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Keep track of the electrons:</a:t>
            </a:r>
          </a:p>
          <a:p>
            <a:endParaRPr lang="en-US" sz="2800"/>
          </a:p>
          <a:p>
            <a:r>
              <a:rPr lang="en-US" sz="2800"/>
              <a:t>26 </a:t>
            </a:r>
            <a:r>
              <a:rPr lang="en-US" sz="2800">
                <a:cs typeface="Arial" charset="0"/>
              </a:rPr>
              <a:t>−</a:t>
            </a:r>
            <a:r>
              <a:rPr lang="en-US" sz="2800"/>
              <a:t> 6 = 20; 20 </a:t>
            </a:r>
            <a:r>
              <a:rPr lang="en-US" sz="2800">
                <a:cs typeface="Arial" charset="0"/>
              </a:rPr>
              <a:t>−</a:t>
            </a:r>
            <a:r>
              <a:rPr lang="en-US" sz="2800"/>
              <a:t> 18 = 2</a:t>
            </a:r>
          </a:p>
        </p:txBody>
      </p:sp>
      <p:pic>
        <p:nvPicPr>
          <p:cNvPr id="38916" name="Picture 5" descr="08_Pg316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"/>
          <a:stretch>
            <a:fillRect/>
          </a:stretch>
        </p:blipFill>
        <p:spPr bwMode="auto">
          <a:xfrm>
            <a:off x="457200" y="2201863"/>
            <a:ext cx="40195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Writing Lewis Structures</a:t>
            </a:r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 startAt="4"/>
            </a:pPr>
            <a:r>
              <a:rPr lang="en-US" sz="2800">
                <a:latin typeface="Arial" charset="0"/>
                <a:ea typeface="ＭＳ Ｐゴシック" charset="0"/>
              </a:rPr>
              <a:t>Place any leftover electrons on the central atom.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304800" y="5105400"/>
            <a:ext cx="54959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Keep track of the electrons:</a:t>
            </a:r>
          </a:p>
          <a:p>
            <a:endParaRPr lang="en-US" sz="2800"/>
          </a:p>
          <a:p>
            <a:r>
              <a:rPr lang="en-US" sz="2800"/>
              <a:t>26 </a:t>
            </a:r>
            <a:r>
              <a:rPr lang="en-US" sz="2800">
                <a:cs typeface="Arial" charset="0"/>
              </a:rPr>
              <a:t>− </a:t>
            </a:r>
            <a:r>
              <a:rPr lang="en-US" sz="2800"/>
              <a:t>6 = 20; 20 </a:t>
            </a:r>
            <a:r>
              <a:rPr lang="en-US" sz="2800">
                <a:cs typeface="Arial" charset="0"/>
              </a:rPr>
              <a:t>−</a:t>
            </a:r>
            <a:r>
              <a:rPr lang="en-US" sz="2800"/>
              <a:t> 18 = 2; 2 </a:t>
            </a:r>
            <a:r>
              <a:rPr lang="en-US" sz="2800">
                <a:cs typeface="Arial" charset="0"/>
              </a:rPr>
              <a:t>−</a:t>
            </a:r>
            <a:r>
              <a:rPr lang="en-US" sz="2800"/>
              <a:t> 2 = 0</a:t>
            </a:r>
          </a:p>
        </p:txBody>
      </p:sp>
      <p:pic>
        <p:nvPicPr>
          <p:cNvPr id="40964" name="Picture 5" descr="08_Pg316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968"/>
          <a:stretch>
            <a:fillRect/>
          </a:stretch>
        </p:blipFill>
        <p:spPr bwMode="auto">
          <a:xfrm>
            <a:off x="433388" y="2184400"/>
            <a:ext cx="403701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Writing Lewis Structures</a:t>
            </a:r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1447800"/>
            <a:ext cx="8458200" cy="1676400"/>
          </a:xfrm>
        </p:spPr>
        <p:txBody>
          <a:bodyPr/>
          <a:lstStyle/>
          <a:p>
            <a:pPr marL="0" indent="-914400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Arial" charset="0"/>
                <a:ea typeface="ＭＳ Ｐゴシック" charset="0"/>
              </a:rPr>
              <a:t>5</a:t>
            </a:r>
            <a:r>
              <a:rPr lang="en-US" sz="2800" i="1" dirty="0">
                <a:latin typeface="Arial" charset="0"/>
                <a:ea typeface="ＭＳ Ｐゴシック" charset="0"/>
              </a:rPr>
              <a:t>.  If</a:t>
            </a:r>
            <a:r>
              <a:rPr lang="en-US" sz="2800" dirty="0">
                <a:latin typeface="Arial" charset="0"/>
                <a:ea typeface="ＭＳ Ｐゴシック" charset="0"/>
              </a:rPr>
              <a:t> there are </a:t>
            </a:r>
            <a:r>
              <a:rPr lang="en-US" sz="2800" i="1" dirty="0">
                <a:latin typeface="Arial" charset="0"/>
                <a:ea typeface="ＭＳ Ｐゴシック" charset="0"/>
              </a:rPr>
              <a:t>not</a:t>
            </a:r>
            <a:r>
              <a:rPr lang="en-US" sz="2800" dirty="0">
                <a:latin typeface="Arial" charset="0"/>
                <a:ea typeface="ＭＳ Ｐゴシック" charset="0"/>
              </a:rPr>
              <a:t> enough electrons to give </a:t>
            </a:r>
            <a:r>
              <a:rPr lang="en-US" sz="2800" dirty="0">
                <a:latin typeface="Arial" charset="0"/>
                <a:ea typeface="ＭＳ Ｐゴシック" charset="0"/>
              </a:rPr>
              <a:t>the</a:t>
            </a:r>
          </a:p>
          <a:p>
            <a:pPr marL="0" indent="-914400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Arial" charset="0"/>
                <a:ea typeface="ＭＳ Ｐゴシック" charset="0"/>
              </a:rPr>
              <a:t>     central </a:t>
            </a:r>
            <a:r>
              <a:rPr lang="en-US" sz="2800" dirty="0">
                <a:latin typeface="Arial" charset="0"/>
                <a:ea typeface="ＭＳ Ｐゴシック" charset="0"/>
              </a:rPr>
              <a:t>atom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</a:rPr>
              <a:t>an octet, try multiple bonds.</a:t>
            </a:r>
          </a:p>
        </p:txBody>
      </p:sp>
      <p:pic>
        <p:nvPicPr>
          <p:cNvPr id="43011" name="Picture 4" descr="08_Pg317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>
            <a:fillRect/>
          </a:stretch>
        </p:blipFill>
        <p:spPr bwMode="auto">
          <a:xfrm>
            <a:off x="304800" y="2971800"/>
            <a:ext cx="8534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Writing Lewis Structures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2971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Then assign formal charges.</a:t>
            </a:r>
          </a:p>
          <a:p>
            <a:pPr eaLnBrk="1" hangingPunct="1"/>
            <a:r>
              <a:rPr lang="en-US" sz="2800" b="1">
                <a:latin typeface="Arial" charset="0"/>
                <a:ea typeface="ＭＳ Ｐゴシック" charset="0"/>
              </a:rPr>
              <a:t>Formal charge </a:t>
            </a:r>
            <a:r>
              <a:rPr lang="en-US" sz="2800">
                <a:latin typeface="Arial" charset="0"/>
                <a:ea typeface="ＭＳ Ｐゴシック" charset="0"/>
              </a:rPr>
              <a:t>is the charge an atom would have if all of the electrons in a covalent bond were shared equally.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Formal charge  =  valence electrons  –                    </a:t>
            </a:r>
            <a:r>
              <a:rPr lang="en-US" sz="2800">
                <a:latin typeface="Arial" charset="0"/>
                <a:ea typeface="ＭＳ Ｐゴシック" charset="0"/>
                <a:cs typeface="Times New Roman" charset="0"/>
              </a:rPr>
              <a:t>½ (bonding electrons)  –  </a:t>
            </a:r>
            <a:r>
              <a:rPr lang="en-US" sz="2800" i="1">
                <a:latin typeface="Arial" charset="0"/>
                <a:ea typeface="ＭＳ Ｐゴシック" charset="0"/>
                <a:cs typeface="Times New Roman" charset="0"/>
              </a:rPr>
              <a:t>all</a:t>
            </a:r>
            <a:r>
              <a:rPr lang="en-US" sz="2800">
                <a:latin typeface="Arial" charset="0"/>
                <a:ea typeface="ＭＳ Ｐゴシック" charset="0"/>
                <a:cs typeface="Times New Roman" charset="0"/>
              </a:rPr>
              <a:t> nonbonding electrons</a:t>
            </a:r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45059" name="Picture 4" descr="08_Pg318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>
            <a:fillRect/>
          </a:stretch>
        </p:blipFill>
        <p:spPr bwMode="auto">
          <a:xfrm>
            <a:off x="304800" y="4343400"/>
            <a:ext cx="74676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Writing Lewis Structures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667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 dominant Lewis structure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is the one in which atoms have formal charges closest to zero.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puts a negative formal charge on the most electronegative atom.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47107" name="Picture 4" descr="08_Pg318_UnFigur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0"/>
          <a:stretch>
            <a:fillRect/>
          </a:stretch>
        </p:blipFill>
        <p:spPr bwMode="auto">
          <a:xfrm>
            <a:off x="304800" y="4191000"/>
            <a:ext cx="8534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 Best Lewis Structure?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953000" cy="510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Following our rules, this is the Lewis structure we would draw for ozone, O</a:t>
            </a:r>
            <a:r>
              <a:rPr lang="en-US" baseline="-25000">
                <a:latin typeface="Arial" charset="0"/>
                <a:ea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</a:rPr>
              <a:t>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However, it doesn’t agree with what is observed in nature:  Both O to O connections are the same.</a:t>
            </a:r>
          </a:p>
        </p:txBody>
      </p:sp>
      <p:pic>
        <p:nvPicPr>
          <p:cNvPr id="49155" name="Picture 7" descr="08_1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"/>
          <a:stretch>
            <a:fillRect/>
          </a:stretch>
        </p:blipFill>
        <p:spPr bwMode="auto">
          <a:xfrm>
            <a:off x="5105400" y="3048000"/>
            <a:ext cx="32432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8" descr="08_Pg320_UnFigur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>
            <a:fillRect/>
          </a:stretch>
        </p:blipFill>
        <p:spPr bwMode="auto">
          <a:xfrm>
            <a:off x="5257800" y="1295400"/>
            <a:ext cx="2667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Resonance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4267200" cy="4572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One Lewis structure cannot accurately depict a molecule </a:t>
            </a:r>
            <a:br>
              <a:rPr lang="en-US" sz="2800" dirty="0">
                <a:latin typeface="Arial" charset="0"/>
                <a:ea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</a:rPr>
              <a:t>like ozone</a:t>
            </a:r>
            <a:r>
              <a:rPr lang="en-US" sz="2800" dirty="0">
                <a:latin typeface="Arial" charset="0"/>
                <a:ea typeface="ＭＳ Ｐゴシック" charset="0"/>
              </a:rPr>
              <a:t>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We use multiple structures, </a:t>
            </a:r>
            <a:r>
              <a:rPr lang="en-US" sz="2800" b="1" dirty="0">
                <a:latin typeface="Arial" charset="0"/>
                <a:ea typeface="ＭＳ Ｐゴシック" charset="0"/>
              </a:rPr>
              <a:t>resonance structures</a:t>
            </a:r>
            <a:r>
              <a:rPr lang="en-US" sz="2800" dirty="0">
                <a:latin typeface="Arial" charset="0"/>
                <a:ea typeface="ＭＳ Ｐゴシック" charset="0"/>
              </a:rPr>
              <a:t>, to describe the molecule.</a:t>
            </a:r>
          </a:p>
        </p:txBody>
      </p:sp>
      <p:pic>
        <p:nvPicPr>
          <p:cNvPr id="51203" name="Picture 4" descr="08_1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"/>
          <a:stretch>
            <a:fillRect/>
          </a:stretch>
        </p:blipFill>
        <p:spPr bwMode="auto">
          <a:xfrm>
            <a:off x="4572000" y="1174750"/>
            <a:ext cx="28829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Resonance</a:t>
            </a:r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219200"/>
            <a:ext cx="4343400" cy="4572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organic compound benzene, C</a:t>
            </a:r>
            <a:r>
              <a:rPr lang="en-US" sz="2800" baseline="-25000">
                <a:latin typeface="Arial" charset="0"/>
                <a:ea typeface="ＭＳ Ｐゴシック" charset="0"/>
              </a:rPr>
              <a:t>6</a:t>
            </a:r>
            <a:r>
              <a:rPr lang="en-US" sz="2800">
                <a:latin typeface="Arial" charset="0"/>
                <a:ea typeface="ＭＳ Ｐゴシック" charset="0"/>
              </a:rPr>
              <a:t>H</a:t>
            </a:r>
            <a:r>
              <a:rPr lang="en-US" sz="2800" baseline="-25000">
                <a:latin typeface="Arial" charset="0"/>
                <a:ea typeface="ＭＳ Ｐゴシック" charset="0"/>
              </a:rPr>
              <a:t>6</a:t>
            </a:r>
            <a:r>
              <a:rPr lang="en-US" sz="2800">
                <a:latin typeface="Arial" charset="0"/>
                <a:ea typeface="ＭＳ Ｐゴシック" charset="0"/>
              </a:rPr>
              <a:t>, has two resonance structures.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It is commonly depicted as a hexagon with a circle inside to signify the delocalized electrons in the ring.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457200" y="5334000"/>
            <a:ext cx="70866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Localized </a:t>
            </a:r>
            <a:r>
              <a:rPr lang="en-US"/>
              <a:t>electrons are specifically on one atom or shared between two atoms; </a:t>
            </a:r>
            <a:r>
              <a:rPr lang="en-US" i="1"/>
              <a:t>Delocalized </a:t>
            </a:r>
            <a:r>
              <a:rPr lang="en-US"/>
              <a:t>electrons are shared by multiple atoms.</a:t>
            </a:r>
          </a:p>
        </p:txBody>
      </p:sp>
      <p:pic>
        <p:nvPicPr>
          <p:cNvPr id="53252" name="Picture 6" descr="08_Pg322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349"/>
          <a:stretch>
            <a:fillRect/>
          </a:stretch>
        </p:blipFill>
        <p:spPr bwMode="auto">
          <a:xfrm>
            <a:off x="304800" y="1524000"/>
            <a:ext cx="42751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 descr="08_Pg322_UnFigur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>
            <a:fillRect/>
          </a:stretch>
        </p:blipFill>
        <p:spPr bwMode="auto">
          <a:xfrm>
            <a:off x="381000" y="3810000"/>
            <a:ext cx="430688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Exceptions to the Octet Rule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There are three types of ions or molecules that do not follow the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octet rule: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ions or molecules with an odd number of electrons,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ions or molecules with less than an octet,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>
                <a:latin typeface="Arial" charset="0"/>
                <a:ea typeface="ＭＳ Ｐゴシック" charset="0"/>
              </a:rPr>
              <a:t>ions or molecules with more than eight valence electrons (an expanded octet).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0" y="635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Lewis Symbols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52800"/>
            <a:ext cx="9144000" cy="2895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G. N. Lewis developed a method to denote potential bonding electrons by using one dot for every valence electron around the element symbol.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When forming compounds, atoms tend to gain, lose, or share electrons until they are surrounded by eight valence electrons (the octet rule).</a:t>
            </a:r>
          </a:p>
        </p:txBody>
      </p:sp>
      <p:pic>
        <p:nvPicPr>
          <p:cNvPr id="8195" name="Picture 4" descr="08_01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"/>
          <a:stretch>
            <a:fillRect/>
          </a:stretch>
        </p:blipFill>
        <p:spPr bwMode="auto">
          <a:xfrm>
            <a:off x="2286000" y="1143000"/>
            <a:ext cx="4495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Odd Number of Electrons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	Though relatively rare and usually quite unstable and reactive, there are ions and molecules with an odd number of electrons.</a:t>
            </a:r>
          </a:p>
        </p:txBody>
      </p:sp>
      <p:pic>
        <p:nvPicPr>
          <p:cNvPr id="57347" name="Picture 4" descr="08_Pg323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6"/>
          <a:stretch>
            <a:fillRect/>
          </a:stretch>
        </p:blipFill>
        <p:spPr bwMode="auto">
          <a:xfrm>
            <a:off x="762000" y="3962400"/>
            <a:ext cx="7696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Fewer Than Eight Electrons</a:t>
            </a:r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90600"/>
            <a:ext cx="8305800" cy="3657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Elements in the second period </a:t>
            </a:r>
            <a:r>
              <a:rPr lang="en-US" sz="2800" i="1">
                <a:latin typeface="Arial" charset="0"/>
                <a:ea typeface="ＭＳ Ｐゴシック" charset="0"/>
              </a:rPr>
              <a:t>before </a:t>
            </a:r>
            <a:r>
              <a:rPr lang="en-US" sz="2800">
                <a:latin typeface="Arial" charset="0"/>
                <a:ea typeface="ＭＳ Ｐゴシック" charset="0"/>
              </a:rPr>
              <a:t>carbon can make stable compounds with fewer than eight electrons.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Consider BF</a:t>
            </a:r>
            <a:r>
              <a:rPr lang="en-US" sz="2800" baseline="-25000">
                <a:latin typeface="Arial" charset="0"/>
                <a:ea typeface="ＭＳ Ｐゴシック" charset="0"/>
              </a:rPr>
              <a:t>3</a:t>
            </a:r>
            <a:r>
              <a:rPr lang="en-US" sz="2800">
                <a:latin typeface="Arial" charset="0"/>
                <a:ea typeface="ＭＳ Ｐゴシック" charset="0"/>
              </a:rPr>
              <a:t>: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 sz="2400">
                <a:latin typeface="Arial" charset="0"/>
                <a:ea typeface="ＭＳ Ｐゴシック" charset="0"/>
              </a:rPr>
              <a:t>Giving boron a filled octet places a </a:t>
            </a:r>
            <a:r>
              <a:rPr lang="en-US" sz="2400" i="1">
                <a:latin typeface="Arial" charset="0"/>
                <a:ea typeface="ＭＳ Ｐゴシック" charset="0"/>
              </a:rPr>
              <a:t>negative</a:t>
            </a:r>
            <a:r>
              <a:rPr lang="en-US" sz="2400">
                <a:latin typeface="Arial" charset="0"/>
                <a:ea typeface="ＭＳ Ｐゴシック" charset="0"/>
              </a:rPr>
              <a:t> charge on the boron and a </a:t>
            </a:r>
            <a:r>
              <a:rPr lang="en-US" sz="2400" i="1">
                <a:latin typeface="Arial" charset="0"/>
                <a:ea typeface="ＭＳ Ｐゴシック" charset="0"/>
              </a:rPr>
              <a:t>positive</a:t>
            </a:r>
            <a:r>
              <a:rPr lang="en-US" sz="2400">
                <a:latin typeface="Arial" charset="0"/>
                <a:ea typeface="ＭＳ Ｐゴシック" charset="0"/>
              </a:rPr>
              <a:t> charge on fluorine.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 sz="2400">
                <a:latin typeface="Arial" charset="0"/>
                <a:ea typeface="ＭＳ Ｐゴシック" charset="0"/>
              </a:rPr>
              <a:t>This would not be an accurate picture of the distribution of electrons in BF</a:t>
            </a:r>
            <a:r>
              <a:rPr lang="en-US" sz="2400" baseline="-25000">
                <a:latin typeface="Arial" charset="0"/>
                <a:ea typeface="ＭＳ Ｐゴシック" charset="0"/>
              </a:rPr>
              <a:t>3</a:t>
            </a:r>
            <a:r>
              <a:rPr lang="en-US" sz="2400">
                <a:latin typeface="Arial" charset="0"/>
                <a:ea typeface="ＭＳ Ｐゴシック" charset="0"/>
              </a:rPr>
              <a:t>.</a:t>
            </a:r>
          </a:p>
        </p:txBody>
      </p:sp>
      <p:pic>
        <p:nvPicPr>
          <p:cNvPr id="59395" name="Picture 5" descr="08_Pg323_UnFigur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2"/>
          <a:stretch>
            <a:fillRect/>
          </a:stretch>
        </p:blipFill>
        <p:spPr bwMode="auto">
          <a:xfrm>
            <a:off x="609600" y="4656138"/>
            <a:ext cx="68580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Fewer Than Eight Electrons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	The lesson is: If filling the octet of the central atom results in a negative charge on the central atom and a positive charge on the more electronegative outer atom, don’t fill the octet of the central atom.</a:t>
            </a:r>
          </a:p>
        </p:txBody>
      </p:sp>
      <p:pic>
        <p:nvPicPr>
          <p:cNvPr id="61443" name="Picture 4" descr="08_Pg323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80"/>
          <a:stretch>
            <a:fillRect/>
          </a:stretch>
        </p:blipFill>
        <p:spPr bwMode="auto">
          <a:xfrm>
            <a:off x="3276600" y="3797300"/>
            <a:ext cx="2921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More Than Eight Electrons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2895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n-cs"/>
              </a:rPr>
              <a:t>When an element is in period 3 or below in the periodic table (e.g., periods 3, 4, 5, etc.), it can use </a:t>
            </a:r>
            <a:r>
              <a:rPr lang="en-US" sz="2800" i="1" dirty="0" smtClean="0">
                <a:cs typeface="+mn-cs"/>
              </a:rPr>
              <a:t>d</a:t>
            </a:r>
            <a:r>
              <a:rPr lang="en-US" sz="2800" dirty="0" smtClean="0">
                <a:cs typeface="+mn-cs"/>
              </a:rPr>
              <a:t>-orbitals to make </a:t>
            </a:r>
            <a:r>
              <a:rPr lang="en-US" sz="2800" i="1" dirty="0" smtClean="0">
                <a:cs typeface="+mn-cs"/>
              </a:rPr>
              <a:t>more</a:t>
            </a:r>
            <a:r>
              <a:rPr lang="en-US" sz="2800" dirty="0" smtClean="0">
                <a:cs typeface="+mn-cs"/>
              </a:rPr>
              <a:t> than four bonds.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Examples: PF</a:t>
            </a:r>
            <a:r>
              <a:rPr lang="en-US" sz="2800" baseline="-25000" dirty="0" smtClean="0">
                <a:cs typeface="+mn-cs"/>
              </a:rPr>
              <a:t>5</a:t>
            </a:r>
            <a:r>
              <a:rPr lang="en-US" sz="2800" dirty="0" smtClean="0">
                <a:cs typeface="+mn-cs"/>
              </a:rPr>
              <a:t> and phosphate below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cs typeface="+mn-cs"/>
              </a:rPr>
              <a:t>(Note: Phosphate will actually have four resonance structures with five bonds on the P atom!)</a:t>
            </a:r>
            <a:endParaRPr lang="en-US" sz="2800" dirty="0">
              <a:cs typeface="+mn-cs"/>
            </a:endParaRPr>
          </a:p>
        </p:txBody>
      </p:sp>
      <p:pic>
        <p:nvPicPr>
          <p:cNvPr id="63491" name="Picture 6" descr="08_Pg324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"/>
          <a:stretch>
            <a:fillRect/>
          </a:stretch>
        </p:blipFill>
        <p:spPr bwMode="auto">
          <a:xfrm>
            <a:off x="304800" y="4191000"/>
            <a:ext cx="16684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7" descr="08_Pg324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>
            <a:fillRect/>
          </a:stretch>
        </p:blipFill>
        <p:spPr bwMode="auto">
          <a:xfrm>
            <a:off x="2368550" y="4191000"/>
            <a:ext cx="1631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8" descr="08_Pg325_UnFigur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3"/>
          <a:stretch>
            <a:fillRect/>
          </a:stretch>
        </p:blipFill>
        <p:spPr bwMode="auto">
          <a:xfrm>
            <a:off x="4344988" y="4165600"/>
            <a:ext cx="431641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Covalent Bond Strength</a:t>
            </a:r>
          </a:p>
        </p:txBody>
      </p:sp>
      <p:sp>
        <p:nvSpPr>
          <p:cNvPr id="645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447800"/>
            <a:ext cx="7543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Most simply, the strength of a bond is measured by determining how much energy is required to break the bond.</a:t>
            </a: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This is called the </a:t>
            </a:r>
            <a:r>
              <a:rPr lang="en-US" sz="2800" b="1" dirty="0">
                <a:latin typeface="Arial" charset="0"/>
                <a:ea typeface="ＭＳ Ｐゴシック" charset="0"/>
              </a:rPr>
              <a:t>bond</a:t>
            </a:r>
            <a:r>
              <a:rPr lang="en-US" sz="2800" dirty="0">
                <a:solidFill>
                  <a:srgbClr val="001964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>
                <a:latin typeface="Arial" charset="0"/>
                <a:ea typeface="ＭＳ Ｐゴシック" charset="0"/>
              </a:rPr>
              <a:t>enthalpy</a:t>
            </a:r>
            <a:r>
              <a:rPr lang="en-US" sz="2800" dirty="0">
                <a:latin typeface="Arial" charset="0"/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The bond enthalpy for a </a:t>
            </a:r>
            <a:r>
              <a:rPr lang="en-US" sz="2800" dirty="0" err="1">
                <a:latin typeface="Arial" charset="0"/>
                <a:ea typeface="ＭＳ Ｐゴシック" charset="0"/>
              </a:rPr>
              <a:t>Cl</a:t>
            </a:r>
            <a:r>
              <a:rPr lang="en-US" sz="2800" dirty="0">
                <a:latin typeface="Arial" charset="0"/>
                <a:ea typeface="ＭＳ Ｐゴシック" charset="0"/>
              </a:rPr>
              <a:t>—</a:t>
            </a:r>
            <a:r>
              <a:rPr lang="en-US" sz="2800" dirty="0" err="1">
                <a:latin typeface="Arial" charset="0"/>
                <a:ea typeface="ＭＳ Ｐゴシック" charset="0"/>
              </a:rPr>
              <a:t>Cl</a:t>
            </a:r>
            <a:r>
              <a:rPr lang="en-US" sz="2800" dirty="0">
                <a:latin typeface="Arial" charset="0"/>
                <a:ea typeface="ＭＳ Ｐゴシック" charset="0"/>
              </a:rPr>
              <a:t> bond, </a:t>
            </a:r>
            <a:r>
              <a:rPr lang="en-US" sz="2800" i="1" dirty="0">
                <a:latin typeface="Arial" charset="0"/>
                <a:ea typeface="ＭＳ Ｐゴシック" charset="0"/>
              </a:rPr>
              <a:t>D</a:t>
            </a:r>
            <a:r>
              <a:rPr lang="en-US" sz="2800" dirty="0">
                <a:latin typeface="Arial" charset="0"/>
                <a:ea typeface="ＭＳ Ｐゴシック" charset="0"/>
              </a:rPr>
              <a:t>(</a:t>
            </a:r>
            <a:r>
              <a:rPr lang="en-US" sz="2800" dirty="0" err="1">
                <a:latin typeface="Arial" charset="0"/>
                <a:ea typeface="ＭＳ Ｐゴシック" charset="0"/>
              </a:rPr>
              <a:t>Cl</a:t>
            </a:r>
            <a:r>
              <a:rPr lang="en-US" sz="2800" dirty="0">
                <a:latin typeface="Arial" charset="0"/>
                <a:ea typeface="ＭＳ Ｐゴシック" charset="0"/>
              </a:rPr>
              <a:t>— </a:t>
            </a:r>
            <a:r>
              <a:rPr lang="en-US" sz="2800" dirty="0" err="1">
                <a:latin typeface="Arial" charset="0"/>
                <a:ea typeface="ＭＳ Ｐゴシック" charset="0"/>
              </a:rPr>
              <a:t>Cl</a:t>
            </a:r>
            <a:r>
              <a:rPr lang="en-US" sz="2800" dirty="0">
                <a:latin typeface="Arial" charset="0"/>
                <a:ea typeface="ＭＳ Ｐゴシック" charset="0"/>
              </a:rPr>
              <a:t>), is measured to be 242 kJ/mol.</a:t>
            </a: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We write out reactions for breaking </a:t>
            </a:r>
            <a:r>
              <a:rPr lang="en-US" sz="2800" i="1" dirty="0">
                <a:latin typeface="Arial" charset="0"/>
                <a:ea typeface="ＭＳ Ｐゴシック" charset="0"/>
              </a:rPr>
              <a:t>one mole </a:t>
            </a:r>
            <a:r>
              <a:rPr lang="en-US" sz="2800" dirty="0">
                <a:latin typeface="Arial" charset="0"/>
                <a:ea typeface="ＭＳ Ｐゴシック" charset="0"/>
              </a:rPr>
              <a:t>of those bonds:</a:t>
            </a:r>
          </a:p>
          <a:p>
            <a:pPr marL="740664" indent="-283464" eaLnBrk="1" hangingPunct="1">
              <a:buClr>
                <a:srgbClr val="003300"/>
              </a:buClr>
              <a:buFont typeface="Lucida Grande"/>
              <a:buChar char="–"/>
              <a:defRPr/>
            </a:pPr>
            <a:r>
              <a:rPr lang="en-US" sz="2800" dirty="0" err="1">
                <a:latin typeface="Arial" charset="0"/>
                <a:ea typeface="ＭＳ Ｐゴシック" charset="0"/>
              </a:rPr>
              <a:t>Cl</a:t>
            </a:r>
            <a:r>
              <a:rPr lang="en-US" sz="2800" dirty="0">
                <a:latin typeface="Arial" charset="0"/>
                <a:ea typeface="ＭＳ Ｐゴシック" charset="0"/>
              </a:rPr>
              <a:t>—</a:t>
            </a:r>
            <a:r>
              <a:rPr lang="en-US" sz="2800" dirty="0" err="1">
                <a:latin typeface="Arial" charset="0"/>
                <a:ea typeface="ＭＳ Ｐゴシック" charset="0"/>
              </a:rPr>
              <a:t>Cl</a:t>
            </a:r>
            <a:r>
              <a:rPr lang="en-US" sz="2800" dirty="0">
                <a:latin typeface="Arial" charset="0"/>
                <a:ea typeface="ＭＳ Ｐゴシック" charset="0"/>
              </a:rPr>
              <a:t>   </a:t>
            </a:r>
            <a:r>
              <a:rPr lang="en-US" sz="2800" dirty="0">
                <a:latin typeface="Arial" charset="0"/>
                <a:ea typeface="ＭＳ Ｐゴシック" charset="0"/>
                <a:cs typeface="Times New Roman" charset="0"/>
              </a:rPr>
              <a:t>→  2 </a:t>
            </a:r>
            <a:r>
              <a:rPr lang="en-US" sz="2800" dirty="0" err="1">
                <a:latin typeface="Arial" charset="0"/>
                <a:ea typeface="ＭＳ Ｐゴシック" charset="0"/>
                <a:cs typeface="Times New Roman" charset="0"/>
              </a:rPr>
              <a:t>Cl</a:t>
            </a:r>
            <a:r>
              <a:rPr lang="en-US" sz="2800" b="1" baseline="20000" dirty="0">
                <a:latin typeface="Times New Roman" charset="0"/>
                <a:ea typeface="ＭＳ Ｐゴシック" charset="0"/>
                <a:cs typeface="Times New Roman" charset="0"/>
              </a:rPr>
              <a:t>•</a:t>
            </a:r>
            <a:endParaRPr lang="en-US" sz="2800" b="1" baseline="200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Average Bond Enthalpies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267200" cy="525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Average bond enthalpies are positive, because bond breaking is an endothermic process.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Note that these are </a:t>
            </a:r>
            <a:r>
              <a:rPr lang="en-US" sz="2800" i="1">
                <a:latin typeface="Arial" charset="0"/>
                <a:ea typeface="ＭＳ Ｐゴシック" charset="0"/>
              </a:rPr>
              <a:t>averages </a:t>
            </a:r>
            <a:r>
              <a:rPr lang="en-US" sz="2800">
                <a:latin typeface="Arial" charset="0"/>
                <a:ea typeface="ＭＳ Ｐゴシック" charset="0"/>
              </a:rPr>
              <a:t>over many different compounds; not every bond in nature for a pair of atoms has exactly the same bond energy.</a:t>
            </a:r>
          </a:p>
        </p:txBody>
      </p:sp>
      <p:pic>
        <p:nvPicPr>
          <p:cNvPr id="66563" name="Picture 4" descr="08_04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"/>
          <a:stretch>
            <a:fillRect/>
          </a:stretch>
        </p:blipFill>
        <p:spPr bwMode="auto">
          <a:xfrm>
            <a:off x="4471988" y="1219200"/>
            <a:ext cx="42227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Using Bond Enthalpies to Estimate Enthalpy of Reaction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648200" cy="3352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One way to </a:t>
            </a:r>
            <a:r>
              <a:rPr lang="en-US" sz="2800" i="1">
                <a:latin typeface="Arial" charset="0"/>
                <a:ea typeface="ＭＳ Ｐゴシック" charset="0"/>
              </a:rPr>
              <a:t>estimate</a:t>
            </a:r>
            <a:r>
              <a:rPr lang="en-US" sz="2800">
                <a:latin typeface="Arial" charset="0"/>
                <a:ea typeface="ＭＳ Ｐゴシック" charset="0"/>
              </a:rPr>
              <a:t> </a:t>
            </a:r>
            <a:r>
              <a:rPr lang="en-US" sz="2800">
                <a:latin typeface="Symbol" charset="0"/>
                <a:ea typeface="ＭＳ Ｐゴシック" charset="0"/>
                <a:sym typeface="Symbol" charset="0"/>
              </a:rPr>
              <a:t></a:t>
            </a:r>
            <a:r>
              <a:rPr lang="en-US" sz="2800" i="1">
                <a:latin typeface="Arial" charset="0"/>
                <a:ea typeface="ＭＳ Ｐゴシック" charset="0"/>
              </a:rPr>
              <a:t>H</a:t>
            </a:r>
            <a:r>
              <a:rPr lang="en-US" sz="2800">
                <a:latin typeface="Arial" charset="0"/>
                <a:ea typeface="ＭＳ Ｐゴシック" charset="0"/>
              </a:rPr>
              <a:t> for a reaction is to use the bond enthalpies of bonds broken and the new bonds formed.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Energy is added to break bonds and released when making bonds.</a:t>
            </a:r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0" y="5029200"/>
            <a:ext cx="7629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800"/>
              <a:t>In other words, </a:t>
            </a:r>
            <a:r>
              <a:rPr lang="en-US" sz="2800">
                <a:latin typeface="Symbol" charset="0"/>
                <a:sym typeface="Symbol" charset="0"/>
              </a:rPr>
              <a:t></a:t>
            </a:r>
            <a:r>
              <a:rPr lang="en-US" sz="2800" i="1"/>
              <a:t>H</a:t>
            </a:r>
            <a:r>
              <a:rPr lang="en-US" sz="2800" i="1" baseline="-25000"/>
              <a:t>rxn</a:t>
            </a:r>
            <a:r>
              <a:rPr lang="en-US" sz="2800"/>
              <a:t> = </a:t>
            </a:r>
            <a:r>
              <a:rPr lang="en-US" sz="2800">
                <a:latin typeface="Symbol" charset="0"/>
                <a:sym typeface="Symbol" charset="0"/>
              </a:rPr>
              <a:t></a:t>
            </a:r>
            <a:r>
              <a:rPr lang="en-US" sz="2800"/>
              <a:t>(bond enthalpies of all bonds broken) </a:t>
            </a:r>
            <a:r>
              <a:rPr lang="en-US" sz="2800">
                <a:cs typeface="Arial" charset="0"/>
              </a:rPr>
              <a:t>− </a:t>
            </a:r>
            <a:r>
              <a:rPr lang="en-US" sz="2800">
                <a:latin typeface="Symbol" charset="0"/>
                <a:sym typeface="Symbol" charset="0"/>
              </a:rPr>
              <a:t></a:t>
            </a:r>
            <a:r>
              <a:rPr lang="en-US" sz="2800"/>
              <a:t>(bond enthalpies of all bonds formed).</a:t>
            </a:r>
          </a:p>
        </p:txBody>
      </p:sp>
      <p:pic>
        <p:nvPicPr>
          <p:cNvPr id="68612" name="Picture 5" descr="08_1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"/>
          <a:stretch>
            <a:fillRect/>
          </a:stretch>
        </p:blipFill>
        <p:spPr bwMode="auto">
          <a:xfrm>
            <a:off x="4572000" y="1371600"/>
            <a:ext cx="43688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077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From the figure on the last slide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CH</a:t>
            </a:r>
            <a:r>
              <a:rPr lang="en-US" sz="2800" baseline="-25000">
                <a:latin typeface="Arial" charset="0"/>
                <a:ea typeface="ＭＳ Ｐゴシック" charset="0"/>
              </a:rPr>
              <a:t>4</a:t>
            </a:r>
            <a:r>
              <a:rPr lang="en-US" sz="2800">
                <a:latin typeface="Arial" charset="0"/>
                <a:ea typeface="ＭＳ Ｐゴシック" charset="0"/>
              </a:rPr>
              <a:t>(</a:t>
            </a:r>
            <a:r>
              <a:rPr lang="en-US" sz="2800" i="1">
                <a:latin typeface="Arial" charset="0"/>
                <a:ea typeface="ＭＳ Ｐゴシック" charset="0"/>
              </a:rPr>
              <a:t>g</a:t>
            </a:r>
            <a:r>
              <a:rPr lang="en-US" sz="2800">
                <a:latin typeface="Arial" charset="0"/>
                <a:ea typeface="ＭＳ Ｐゴシック" charset="0"/>
              </a:rPr>
              <a:t>) + Cl</a:t>
            </a:r>
            <a:r>
              <a:rPr lang="en-US" sz="2800" baseline="-25000">
                <a:latin typeface="Arial" charset="0"/>
                <a:ea typeface="ＭＳ Ｐゴシック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</a:rPr>
              <a:t>(</a:t>
            </a:r>
            <a:r>
              <a:rPr lang="en-US" sz="2800" i="1">
                <a:latin typeface="Arial" charset="0"/>
                <a:ea typeface="ＭＳ Ｐゴシック" charset="0"/>
              </a:rPr>
              <a:t>g</a:t>
            </a:r>
            <a:r>
              <a:rPr lang="en-US" sz="2800">
                <a:latin typeface="Arial" charset="0"/>
                <a:ea typeface="ＭＳ Ｐゴシック" charset="0"/>
              </a:rPr>
              <a:t>) 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 CH</a:t>
            </a:r>
            <a:r>
              <a:rPr lang="en-US" sz="2800" baseline="-25000">
                <a:latin typeface="Arial" charset="0"/>
                <a:ea typeface="ＭＳ Ｐゴシック" charset="0"/>
                <a:sym typeface="Symbol" charset="0"/>
              </a:rPr>
              <a:t>3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Cl(</a:t>
            </a:r>
            <a:r>
              <a:rPr lang="en-US" sz="2800" i="1">
                <a:latin typeface="Arial" charset="0"/>
                <a:ea typeface="ＭＳ Ｐゴシック" charset="0"/>
                <a:sym typeface="Symbol" charset="0"/>
              </a:rPr>
              <a:t>g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) + HCl(</a:t>
            </a:r>
            <a:r>
              <a:rPr lang="en-US" sz="2800" i="1">
                <a:latin typeface="Arial" charset="0"/>
                <a:ea typeface="ＭＳ Ｐゴシック" charset="0"/>
                <a:sym typeface="Symbol" charset="0"/>
              </a:rPr>
              <a:t>g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z="280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In this example, one C</a:t>
            </a:r>
            <a:r>
              <a:rPr lang="en-US" sz="2800">
                <a:latin typeface="Arial" charset="0"/>
                <a:ea typeface="ＭＳ Ｐゴシック" charset="0"/>
              </a:rPr>
              <a:t>—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H bond and one Cl</a:t>
            </a:r>
            <a:r>
              <a:rPr lang="en-US" sz="2800">
                <a:latin typeface="Arial" charset="0"/>
                <a:ea typeface="ＭＳ Ｐゴシック" charset="0"/>
              </a:rPr>
              <a:t>—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Cl bond are broken; one C</a:t>
            </a:r>
            <a:r>
              <a:rPr lang="en-US" sz="2800">
                <a:latin typeface="Arial" charset="0"/>
                <a:ea typeface="ＭＳ Ｐゴシック" charset="0"/>
              </a:rPr>
              <a:t>—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Cl and one H</a:t>
            </a:r>
            <a:r>
              <a:rPr lang="en-US" sz="2800">
                <a:latin typeface="Arial" charset="0"/>
                <a:ea typeface="ＭＳ Ｐゴシック" charset="0"/>
              </a:rPr>
              <a:t>—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Cl bond are formed.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Answer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91600" cy="4114800"/>
          </a:xfrm>
        </p:spPr>
        <p:txBody>
          <a:bodyPr/>
          <a:lstStyle/>
          <a:p>
            <a:pPr marL="690563" indent="-690563" eaLnBrk="1" hangingPunct="1">
              <a:buFontTx/>
              <a:buNone/>
            </a:pPr>
            <a:r>
              <a:rPr lang="en-US">
                <a:latin typeface="Symbol" charset="0"/>
                <a:ea typeface="ＭＳ Ｐゴシック" charset="0"/>
                <a:sym typeface="Symbol" charset="0"/>
              </a:rPr>
              <a:t></a:t>
            </a:r>
            <a:r>
              <a:rPr lang="en-US" i="1">
                <a:latin typeface="Arial" charset="0"/>
                <a:ea typeface="ＭＳ Ｐゴシック" charset="0"/>
              </a:rPr>
              <a:t>H</a:t>
            </a:r>
            <a:r>
              <a:rPr lang="en-US">
                <a:latin typeface="Arial" charset="0"/>
                <a:ea typeface="ＭＳ Ｐゴシック" charset="0"/>
              </a:rPr>
              <a:t> = [</a:t>
            </a:r>
            <a:r>
              <a:rPr lang="en-US" i="1">
                <a:latin typeface="Arial" charset="0"/>
                <a:ea typeface="ＭＳ Ｐゴシック" charset="0"/>
              </a:rPr>
              <a:t>D</a:t>
            </a:r>
            <a:r>
              <a:rPr lang="en-US">
                <a:latin typeface="Arial" charset="0"/>
                <a:ea typeface="ＭＳ Ｐゴシック" charset="0"/>
              </a:rPr>
              <a:t>(C—H) + </a:t>
            </a:r>
            <a:r>
              <a:rPr lang="en-US" i="1">
                <a:latin typeface="Arial" charset="0"/>
                <a:ea typeface="ＭＳ Ｐゴシック" charset="0"/>
              </a:rPr>
              <a:t>D</a:t>
            </a:r>
            <a:r>
              <a:rPr lang="en-US">
                <a:latin typeface="Arial" charset="0"/>
                <a:ea typeface="ＭＳ Ｐゴシック" charset="0"/>
              </a:rPr>
              <a:t>(Cl—Cl)] 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−</a:t>
            </a:r>
            <a:r>
              <a:rPr lang="en-US">
                <a:latin typeface="Arial" charset="0"/>
                <a:ea typeface="ＭＳ Ｐゴシック" charset="0"/>
              </a:rPr>
              <a:t> [</a:t>
            </a:r>
            <a:r>
              <a:rPr lang="en-US" i="1">
                <a:latin typeface="Arial" charset="0"/>
                <a:ea typeface="ＭＳ Ｐゴシック" charset="0"/>
              </a:rPr>
              <a:t>D</a:t>
            </a:r>
            <a:r>
              <a:rPr lang="en-US">
                <a:latin typeface="Arial" charset="0"/>
                <a:ea typeface="ＭＳ Ｐゴシック" charset="0"/>
              </a:rPr>
              <a:t>(C—Cl) + </a:t>
            </a:r>
          </a:p>
          <a:p>
            <a:pPr marL="690563" indent="-690563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                                                 </a:t>
            </a:r>
            <a:r>
              <a:rPr lang="en-US" i="1">
                <a:latin typeface="Arial" charset="0"/>
                <a:ea typeface="ＭＳ Ｐゴシック" charset="0"/>
              </a:rPr>
              <a:t>D</a:t>
            </a:r>
            <a:r>
              <a:rPr lang="en-US">
                <a:latin typeface="Arial" charset="0"/>
                <a:ea typeface="ＭＳ Ｐゴシック" charset="0"/>
              </a:rPr>
              <a:t>(H—Cl)]</a:t>
            </a:r>
          </a:p>
          <a:p>
            <a:pPr marL="690563" indent="-690563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	= [(413 kJ) + (242 kJ)] 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−</a:t>
            </a:r>
            <a:r>
              <a:rPr lang="en-US">
                <a:latin typeface="Arial" charset="0"/>
                <a:ea typeface="ＭＳ Ｐゴシック" charset="0"/>
              </a:rPr>
              <a:t> [(328 kJ) + (431 kJ)]</a:t>
            </a:r>
          </a:p>
          <a:p>
            <a:pPr marL="690563" indent="-690563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	= (655 kJ) 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−</a:t>
            </a:r>
            <a:r>
              <a:rPr lang="en-US">
                <a:latin typeface="Arial" charset="0"/>
                <a:ea typeface="ＭＳ Ｐゴシック" charset="0"/>
              </a:rPr>
              <a:t> (759 kJ)</a:t>
            </a:r>
          </a:p>
          <a:p>
            <a:pPr marL="690563" indent="-690563" eaLnBrk="1" hangingPunct="1">
              <a:buFontTx/>
              <a:buNone/>
            </a:pPr>
            <a:r>
              <a:rPr lang="en-US">
                <a:latin typeface="Arial" charset="0"/>
                <a:ea typeface="ＭＳ Ｐゴシック" charset="0"/>
              </a:rPr>
              <a:t>	= 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−</a:t>
            </a:r>
            <a:r>
              <a:rPr lang="en-US">
                <a:latin typeface="Arial" charset="0"/>
                <a:ea typeface="ＭＳ Ｐゴシック" charset="0"/>
              </a:rPr>
              <a:t>104 kJ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Bond Enthalpy and Bond Length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09675"/>
            <a:ext cx="7772400" cy="1981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We can also measure an average bond length for different bond types.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As the number of bonds between two atoms increases, the bond length decreases.</a:t>
            </a:r>
          </a:p>
        </p:txBody>
      </p:sp>
      <p:pic>
        <p:nvPicPr>
          <p:cNvPr id="74755" name="Picture 4" descr="08_05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"/>
          <a:stretch>
            <a:fillRect/>
          </a:stretch>
        </p:blipFill>
        <p:spPr bwMode="auto">
          <a:xfrm>
            <a:off x="1295400" y="3248025"/>
            <a:ext cx="58674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Ionic Formation</a:t>
            </a:r>
          </a:p>
        </p:txBody>
      </p:sp>
      <p:sp>
        <p:nvSpPr>
          <p:cNvPr id="9218" name="Content Placeholder 5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1828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Atoms tend to lose (metals) or gain (nonmetals) electrons to make them isoelectronic to the noble gases.</a:t>
            </a:r>
          </a:p>
        </p:txBody>
      </p:sp>
      <p:pic>
        <p:nvPicPr>
          <p:cNvPr id="9219" name="Picture 5" descr="08_02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>
            <a:off x="381000" y="3657600"/>
            <a:ext cx="73596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08_Pg301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5"/>
          <a:stretch>
            <a:fillRect/>
          </a:stretch>
        </p:blipFill>
        <p:spPr bwMode="auto">
          <a:xfrm>
            <a:off x="990600" y="28956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Energetics of Ionic Bonding—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Born-Haber Cycle</a:t>
            </a: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524000"/>
            <a:ext cx="5105400" cy="4876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Many factors affect the energy of ionic bonding.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Start with the metal and nonmetal elements:           Na(</a:t>
            </a:r>
            <a:r>
              <a:rPr lang="en-US" sz="2800" i="1">
                <a:latin typeface="Arial" charset="0"/>
                <a:ea typeface="ＭＳ Ｐゴシック" charset="0"/>
              </a:rPr>
              <a:t>s</a:t>
            </a:r>
            <a:r>
              <a:rPr lang="en-US" sz="2800">
                <a:latin typeface="Arial" charset="0"/>
                <a:ea typeface="ＭＳ Ｐゴシック" charset="0"/>
              </a:rPr>
              <a:t>) and Cl</a:t>
            </a:r>
            <a:r>
              <a:rPr lang="en-US" sz="2800" baseline="-25000">
                <a:latin typeface="Arial" charset="0"/>
                <a:ea typeface="ＭＳ Ｐゴシック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</a:rPr>
              <a:t>(</a:t>
            </a:r>
            <a:r>
              <a:rPr lang="en-US" sz="2800" i="1">
                <a:latin typeface="Arial" charset="0"/>
                <a:ea typeface="ＭＳ Ｐゴシック" charset="0"/>
              </a:rPr>
              <a:t>g</a:t>
            </a:r>
            <a:r>
              <a:rPr lang="en-US" sz="2800">
                <a:latin typeface="Arial" charset="0"/>
                <a:ea typeface="ＭＳ Ｐゴシック" charset="0"/>
              </a:rPr>
              <a:t>).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Make gaseous atoms:       Na(</a:t>
            </a:r>
            <a:r>
              <a:rPr lang="en-US" sz="2800" i="1">
                <a:latin typeface="Arial" charset="0"/>
                <a:ea typeface="ＭＳ Ｐゴシック" charset="0"/>
              </a:rPr>
              <a:t>g</a:t>
            </a:r>
            <a:r>
              <a:rPr lang="en-US" sz="2800">
                <a:latin typeface="Arial" charset="0"/>
                <a:ea typeface="ＭＳ Ｐゴシック" charset="0"/>
              </a:rPr>
              <a:t>) and Cl(</a:t>
            </a:r>
            <a:r>
              <a:rPr lang="en-US" sz="2800" i="1">
                <a:latin typeface="Arial" charset="0"/>
                <a:ea typeface="ＭＳ Ｐゴシック" charset="0"/>
              </a:rPr>
              <a:t>g</a:t>
            </a:r>
            <a:r>
              <a:rPr lang="en-US" sz="2800">
                <a:latin typeface="Arial" charset="0"/>
                <a:ea typeface="ＭＳ Ｐゴシック" charset="0"/>
              </a:rPr>
              <a:t>).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Make ions: Na</a:t>
            </a:r>
            <a:r>
              <a:rPr lang="en-US" sz="2800" baseline="30000">
                <a:latin typeface="Arial" charset="0"/>
                <a:ea typeface="ＭＳ Ｐゴシック" charset="0"/>
              </a:rPr>
              <a:t>+</a:t>
            </a:r>
            <a:r>
              <a:rPr lang="en-US" sz="2800">
                <a:latin typeface="Arial" charset="0"/>
                <a:ea typeface="ＭＳ Ｐゴシック" charset="0"/>
              </a:rPr>
              <a:t>(</a:t>
            </a:r>
            <a:r>
              <a:rPr lang="en-US" sz="2800" i="1">
                <a:latin typeface="Arial" charset="0"/>
                <a:ea typeface="ＭＳ Ｐゴシック" charset="0"/>
              </a:rPr>
              <a:t>g</a:t>
            </a:r>
            <a:r>
              <a:rPr lang="en-US" sz="2800">
                <a:latin typeface="Arial" charset="0"/>
                <a:ea typeface="ＭＳ Ｐゴシック" charset="0"/>
              </a:rPr>
              <a:t>) and      Cl</a:t>
            </a:r>
            <a:r>
              <a:rPr lang="en-US" sz="2800" baseline="30000">
                <a:latin typeface="Arial" charset="0"/>
                <a:ea typeface="ＭＳ Ｐゴシック" charset="0"/>
              </a:rPr>
              <a:t>–</a:t>
            </a:r>
            <a:r>
              <a:rPr lang="en-US" sz="2800">
                <a:latin typeface="Arial" charset="0"/>
                <a:ea typeface="ＭＳ Ｐゴシック" charset="0"/>
              </a:rPr>
              <a:t>(</a:t>
            </a:r>
            <a:r>
              <a:rPr lang="en-US" sz="2800" i="1">
                <a:latin typeface="Arial" charset="0"/>
                <a:ea typeface="ＭＳ Ｐゴシック" charset="0"/>
              </a:rPr>
              <a:t>g</a:t>
            </a:r>
            <a:r>
              <a:rPr lang="en-US" sz="2800">
                <a:latin typeface="Arial" charset="0"/>
                <a:ea typeface="ＭＳ Ｐゴシック" charset="0"/>
              </a:rPr>
              <a:t>).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Combine the ions: NaCl(</a:t>
            </a:r>
            <a:r>
              <a:rPr lang="en-US" sz="2800" i="1">
                <a:latin typeface="Arial" charset="0"/>
                <a:ea typeface="ＭＳ Ｐゴシック" charset="0"/>
              </a:rPr>
              <a:t>s</a:t>
            </a:r>
            <a:r>
              <a:rPr lang="en-US" sz="2800">
                <a:latin typeface="Arial" charset="0"/>
                <a:ea typeface="ＭＳ Ｐゴシック" charset="0"/>
              </a:rPr>
              <a:t>).</a:t>
            </a:r>
          </a:p>
        </p:txBody>
      </p:sp>
      <p:pic>
        <p:nvPicPr>
          <p:cNvPr id="10243" name="Picture 5" descr="08_0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"/>
          <a:stretch>
            <a:fillRect/>
          </a:stretch>
        </p:blipFill>
        <p:spPr bwMode="auto">
          <a:xfrm>
            <a:off x="5562600" y="1371600"/>
            <a:ext cx="1676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08_05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"/>
          <a:stretch>
            <a:fillRect/>
          </a:stretch>
        </p:blipFill>
        <p:spPr bwMode="auto">
          <a:xfrm>
            <a:off x="5029200" y="3810000"/>
            <a:ext cx="281781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5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Energetics of Ionic Bonding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534400" cy="5181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We already discussed making ions (ionization energy and electron affinity).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It takes energy to convert the elements to atoms. (endothermic)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It takes energy to create a cation (endothermic).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Energy is released by making the anion (exothermic).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formation of the solid releases a </a:t>
            </a:r>
            <a:r>
              <a:rPr lang="en-US" sz="2800" i="1">
                <a:latin typeface="Arial" charset="0"/>
                <a:ea typeface="ＭＳ Ｐゴシック" charset="0"/>
              </a:rPr>
              <a:t>huge</a:t>
            </a:r>
            <a:r>
              <a:rPr lang="en-US" sz="2800">
                <a:latin typeface="Arial" charset="0"/>
                <a:ea typeface="ＭＳ Ｐゴシック" charset="0"/>
              </a:rPr>
              <a:t> amount of energy (exothermic).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This makes the formation of salts from the elements </a:t>
            </a:r>
            <a:r>
              <a:rPr lang="en-US" sz="2800" i="1">
                <a:latin typeface="Arial" charset="0"/>
                <a:ea typeface="ＭＳ Ｐゴシック" charset="0"/>
              </a:rPr>
              <a:t>exothermic</a:t>
            </a:r>
            <a:r>
              <a:rPr lang="en-US" sz="2800">
                <a:latin typeface="Arial" charset="0"/>
                <a:ea typeface="ＭＳ Ｐゴシック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Lattice Energy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638" y="1524000"/>
            <a:ext cx="9144001" cy="3657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That huge, exothermic transition is the reverse of the </a:t>
            </a:r>
            <a:r>
              <a:rPr lang="en-US" b="1">
                <a:latin typeface="Arial" charset="0"/>
                <a:ea typeface="ＭＳ Ｐゴシック" charset="0"/>
              </a:rPr>
              <a:t>lattice energy</a:t>
            </a:r>
            <a:r>
              <a:rPr lang="en-US">
                <a:latin typeface="Arial" charset="0"/>
                <a:ea typeface="ＭＳ Ｐゴシック" charset="0"/>
              </a:rPr>
              <a:t>,</a:t>
            </a:r>
          </a:p>
          <a:p>
            <a:pPr lvl="1" eaLnBrk="1" hangingPunct="1">
              <a:buFont typeface="Lucida Grande" charset="0"/>
              <a:buChar char="–"/>
            </a:pPr>
            <a:r>
              <a:rPr lang="en-US" i="1">
                <a:latin typeface="Arial" charset="0"/>
                <a:ea typeface="ＭＳ Ｐゴシック" charset="0"/>
              </a:rPr>
              <a:t>the energy required to completely separate a mole of a solid ionic compound into its gaseous ions.</a:t>
            </a:r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 energy associated with electrostatic interactions is governed by Coulomb’s law:</a:t>
            </a:r>
          </a:p>
        </p:txBody>
      </p:sp>
      <p:grpSp>
        <p:nvGrpSpPr>
          <p:cNvPr id="14339" name="Group 11"/>
          <p:cNvGrpSpPr>
            <a:grpSpLocks/>
          </p:cNvGrpSpPr>
          <p:nvPr/>
        </p:nvGrpSpPr>
        <p:grpSpPr bwMode="auto">
          <a:xfrm>
            <a:off x="3308350" y="4706938"/>
            <a:ext cx="2479675" cy="1066800"/>
            <a:chOff x="2112" y="3264"/>
            <a:chExt cx="1562" cy="672"/>
          </a:xfrm>
        </p:grpSpPr>
        <p:sp>
          <p:nvSpPr>
            <p:cNvPr id="14340" name="Rectangle 5"/>
            <p:cNvSpPr>
              <a:spLocks noChangeArrowheads="1"/>
            </p:cNvSpPr>
            <p:nvPr/>
          </p:nvSpPr>
          <p:spPr bwMode="auto">
            <a:xfrm>
              <a:off x="2112" y="3418"/>
              <a:ext cx="10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i="1"/>
                <a:t>E</a:t>
              </a:r>
              <a:r>
                <a:rPr lang="en-US" sz="3200" baseline="-25000"/>
                <a:t>el</a:t>
              </a:r>
              <a:r>
                <a:rPr lang="en-US" sz="3200"/>
                <a:t> = </a:t>
              </a:r>
              <a:r>
                <a:rPr lang="en-US" sz="3200" i="1">
                  <a:latin typeface="Symbol" charset="0"/>
                  <a:sym typeface="Symbol" charset="0"/>
                </a:rPr>
                <a:t></a:t>
              </a:r>
              <a:endParaRPr lang="en-US" sz="3200" i="1"/>
            </a:p>
          </p:txBody>
        </p:sp>
        <p:grpSp>
          <p:nvGrpSpPr>
            <p:cNvPr id="14341" name="Group 10"/>
            <p:cNvGrpSpPr>
              <a:grpSpLocks/>
            </p:cNvGrpSpPr>
            <p:nvPr/>
          </p:nvGrpSpPr>
          <p:grpSpPr bwMode="auto">
            <a:xfrm>
              <a:off x="2954" y="3264"/>
              <a:ext cx="720" cy="672"/>
              <a:chOff x="2954" y="3264"/>
              <a:chExt cx="720" cy="672"/>
            </a:xfrm>
          </p:grpSpPr>
          <p:sp>
            <p:nvSpPr>
              <p:cNvPr id="14342" name="Rectangle 6"/>
              <p:cNvSpPr>
                <a:spLocks noChangeArrowheads="1"/>
              </p:cNvSpPr>
              <p:nvPr/>
            </p:nvSpPr>
            <p:spPr bwMode="auto">
              <a:xfrm>
                <a:off x="2973" y="3264"/>
                <a:ext cx="673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i="1">
                    <a:latin typeface="Times New Roman" charset="0"/>
                  </a:rPr>
                  <a:t>Q</a:t>
                </a:r>
                <a:r>
                  <a:rPr lang="en-US" sz="3200" baseline="-25000"/>
                  <a:t>1</a:t>
                </a:r>
                <a:r>
                  <a:rPr lang="en-US" sz="3200" i="1">
                    <a:latin typeface="Times New Roman" charset="0"/>
                  </a:rPr>
                  <a:t>Q</a:t>
                </a:r>
                <a:r>
                  <a:rPr lang="en-US" sz="3200" baseline="-25000"/>
                  <a:t>2</a:t>
                </a:r>
                <a:endParaRPr lang="en-US" sz="3200" i="1"/>
              </a:p>
              <a:p>
                <a:pPr algn="ctr"/>
                <a:r>
                  <a:rPr lang="en-US" sz="3200" i="1">
                    <a:latin typeface="Times New Roman" charset="0"/>
                  </a:rPr>
                  <a:t>d</a:t>
                </a:r>
                <a:endParaRPr lang="en-US" sz="3200" i="1"/>
              </a:p>
            </p:txBody>
          </p:sp>
          <p:sp>
            <p:nvSpPr>
              <p:cNvPr id="14343" name="Line 7"/>
              <p:cNvSpPr>
                <a:spLocks noChangeShapeType="1"/>
              </p:cNvSpPr>
              <p:nvPr/>
            </p:nvSpPr>
            <p:spPr bwMode="auto">
              <a:xfrm>
                <a:off x="2954" y="3637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Lattice Energy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95400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latin typeface="Arial" charset="0"/>
                <a:ea typeface="ＭＳ Ｐゴシック" charset="0"/>
              </a:rPr>
              <a:t>Lattice energy increases with: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smtClean="0">
                <a:latin typeface="Arial" charset="0"/>
                <a:ea typeface="ＭＳ Ｐゴシック" charset="0"/>
              </a:rPr>
              <a:t>increasing charge on the ions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smtClean="0">
                <a:latin typeface="Arial" charset="0"/>
                <a:ea typeface="ＭＳ Ｐゴシック" charset="0"/>
              </a:rPr>
              <a:t>decreasing size of ions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pic>
        <p:nvPicPr>
          <p:cNvPr id="16387" name="Picture 6" descr="08_02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"/>
          <a:stretch>
            <a:fillRect/>
          </a:stretch>
        </p:blipFill>
        <p:spPr bwMode="auto">
          <a:xfrm>
            <a:off x="2057400" y="2946400"/>
            <a:ext cx="4953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76200"/>
            <a:ext cx="9144001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Covalent Bonding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219200"/>
            <a:ext cx="5410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In covalent bonds, atoms share electrons.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There are several electrostatic interactions in these bonds:</a:t>
            </a:r>
          </a:p>
          <a:p>
            <a:pPr lvl="1" eaLnBrk="1" hangingPunct="1">
              <a:lnSpc>
                <a:spcPct val="90000"/>
              </a:lnSpc>
              <a:buFont typeface="Lucida Grande" charset="0"/>
              <a:buChar char="–"/>
            </a:pPr>
            <a:r>
              <a:rPr lang="en-US" sz="2400">
                <a:latin typeface="Arial" charset="0"/>
                <a:ea typeface="ＭＳ Ｐゴシック" charset="0"/>
              </a:rPr>
              <a:t>attractions between electrons and nuclei,</a:t>
            </a:r>
          </a:p>
          <a:p>
            <a:pPr lvl="1" eaLnBrk="1" hangingPunct="1">
              <a:lnSpc>
                <a:spcPct val="90000"/>
              </a:lnSpc>
              <a:buFont typeface="Lucida Grande" charset="0"/>
              <a:buChar char="–"/>
            </a:pPr>
            <a:r>
              <a:rPr lang="en-US" sz="2400">
                <a:latin typeface="Arial" charset="0"/>
                <a:ea typeface="ＭＳ Ｐゴシック" charset="0"/>
              </a:rPr>
              <a:t>repulsions between electrons, and</a:t>
            </a:r>
          </a:p>
          <a:p>
            <a:pPr lvl="1" eaLnBrk="1" hangingPunct="1">
              <a:lnSpc>
                <a:spcPct val="90000"/>
              </a:lnSpc>
              <a:buFont typeface="Lucida Grande" charset="0"/>
              <a:buChar char="–"/>
            </a:pPr>
            <a:r>
              <a:rPr lang="en-US" sz="2400">
                <a:latin typeface="Arial" charset="0"/>
                <a:ea typeface="ＭＳ Ｐゴシック" charset="0"/>
              </a:rPr>
              <a:t>repulsions between nuclei.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For a bond to form, the attractions must be greater than the repulsions.</a:t>
            </a:r>
          </a:p>
        </p:txBody>
      </p:sp>
      <p:pic>
        <p:nvPicPr>
          <p:cNvPr id="18435" name="Picture 4" descr="08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"/>
          <a:stretch>
            <a:fillRect/>
          </a:stretch>
        </p:blipFill>
        <p:spPr bwMode="auto">
          <a:xfrm>
            <a:off x="228600" y="1219200"/>
            <a:ext cx="2971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1723</Words>
  <Application>Microsoft Macintosh PowerPoint</Application>
  <PresentationFormat>On-screen Show (4:3)</PresentationFormat>
  <Paragraphs>208</Paragraphs>
  <Slides>39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Custom Design</vt:lpstr>
      <vt:lpstr>PowerPoint Presentation</vt:lpstr>
      <vt:lpstr>Chemical Bonds</vt:lpstr>
      <vt:lpstr>Lewis Symbols</vt:lpstr>
      <vt:lpstr>Ionic Formation</vt:lpstr>
      <vt:lpstr>Energetics of Ionic Bonding— Born-Haber Cycle</vt:lpstr>
      <vt:lpstr>Energetics of Ionic Bonding</vt:lpstr>
      <vt:lpstr>Lattice Energy</vt:lpstr>
      <vt:lpstr>Lattice Energy</vt:lpstr>
      <vt:lpstr>Covalent Bonding</vt:lpstr>
      <vt:lpstr>Lewis Structures</vt:lpstr>
      <vt:lpstr>Electrons on Lewis Structures</vt:lpstr>
      <vt:lpstr>Multiple Bonds</vt:lpstr>
      <vt:lpstr>Polar Covalent Bonds</vt:lpstr>
      <vt:lpstr>Electronegativity</vt:lpstr>
      <vt:lpstr>Electronegativity and Polar Covalent Bonds</vt:lpstr>
      <vt:lpstr>Polar Covalent Bonds</vt:lpstr>
      <vt:lpstr>Dipoles</vt:lpstr>
      <vt:lpstr>Is a Compound Ionic or Covalent?</vt:lpstr>
      <vt:lpstr>Writing Lewis Structures (Covalent Molecules)</vt:lpstr>
      <vt:lpstr>Writing Lewis Structures</vt:lpstr>
      <vt:lpstr>Writing Lewis Structures</vt:lpstr>
      <vt:lpstr>Writing Lewis Structures</vt:lpstr>
      <vt:lpstr>Writing Lewis Structures</vt:lpstr>
      <vt:lpstr>Writing Lewis Structures</vt:lpstr>
      <vt:lpstr>Writing Lewis Structures</vt:lpstr>
      <vt:lpstr>The Best Lewis Structure?</vt:lpstr>
      <vt:lpstr>Resonance</vt:lpstr>
      <vt:lpstr>Resonance</vt:lpstr>
      <vt:lpstr>Exceptions to the Octet Rule</vt:lpstr>
      <vt:lpstr>Odd Number of Electrons</vt:lpstr>
      <vt:lpstr>Fewer Than Eight Electrons</vt:lpstr>
      <vt:lpstr>Fewer Than Eight Electrons</vt:lpstr>
      <vt:lpstr>More Than Eight Electrons</vt:lpstr>
      <vt:lpstr>Covalent Bond Strength</vt:lpstr>
      <vt:lpstr>Average Bond Enthalpies</vt:lpstr>
      <vt:lpstr>Using Bond Enthalpies to Estimate Enthalpy of Reaction</vt:lpstr>
      <vt:lpstr>Example</vt:lpstr>
      <vt:lpstr>Answer</vt:lpstr>
      <vt:lpstr>Bond Enthalpy and Bond Length</vt:lpstr>
    </vt:vector>
  </TitlesOfParts>
  <Company>John Bookstaver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Concepts of Chemical Bonding</dc:title>
  <dc:creator>John Bookstaver</dc:creator>
  <cp:lastModifiedBy>Michelle  Durgerian</cp:lastModifiedBy>
  <cp:revision>190</cp:revision>
  <dcterms:created xsi:type="dcterms:W3CDTF">2005-03-01T03:14:25Z</dcterms:created>
  <dcterms:modified xsi:type="dcterms:W3CDTF">2014-01-21T16:12:50Z</dcterms:modified>
</cp:coreProperties>
</file>