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10" r:id="rId3"/>
    <p:sldId id="302" r:id="rId4"/>
    <p:sldId id="257" r:id="rId5"/>
    <p:sldId id="258" r:id="rId6"/>
    <p:sldId id="259" r:id="rId7"/>
    <p:sldId id="260" r:id="rId8"/>
    <p:sldId id="300" r:id="rId9"/>
    <p:sldId id="261" r:id="rId10"/>
    <p:sldId id="263" r:id="rId11"/>
    <p:sldId id="264" r:id="rId12"/>
    <p:sldId id="303" r:id="rId13"/>
    <p:sldId id="265" r:id="rId14"/>
    <p:sldId id="266" r:id="rId15"/>
    <p:sldId id="268" r:id="rId16"/>
    <p:sldId id="304" r:id="rId17"/>
    <p:sldId id="30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11" r:id="rId26"/>
    <p:sldId id="280" r:id="rId27"/>
    <p:sldId id="283" r:id="rId28"/>
    <p:sldId id="276" r:id="rId29"/>
    <p:sldId id="277" r:id="rId30"/>
    <p:sldId id="278" r:id="rId31"/>
    <p:sldId id="281" r:id="rId32"/>
    <p:sldId id="306" r:id="rId33"/>
    <p:sldId id="284" r:id="rId34"/>
    <p:sldId id="285" r:id="rId35"/>
    <p:sldId id="287" r:id="rId36"/>
    <p:sldId id="288" r:id="rId37"/>
    <p:sldId id="289" r:id="rId38"/>
    <p:sldId id="307" r:id="rId39"/>
    <p:sldId id="308" r:id="rId40"/>
    <p:sldId id="290" r:id="rId41"/>
    <p:sldId id="291" r:id="rId42"/>
    <p:sldId id="309" r:id="rId43"/>
    <p:sldId id="292" r:id="rId44"/>
    <p:sldId id="293" r:id="rId45"/>
    <p:sldId id="312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C82E32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2"/>
    <a:srgbClr val="8B0030"/>
    <a:srgbClr val="E8E8E8"/>
    <a:srgbClr val="000080"/>
    <a:srgbClr val="072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 autoAdjust="0"/>
    <p:restoredTop sz="94700" autoAdjust="0"/>
  </p:normalViewPr>
  <p:slideViewPr>
    <p:cSldViewPr>
      <p:cViewPr varScale="1">
        <p:scale>
          <a:sx n="142" d="100"/>
          <a:sy n="142" d="100"/>
        </p:scale>
        <p:origin x="-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CA1F8-F934-45AD-8C6E-7D53BA33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5436DE-7BB1-497A-B2EB-8341D56F3B48}" type="slidenum">
              <a:rPr lang="en-US" altLang="en-US" sz="1200" b="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FB8F770-C516-42FC-AB49-D90E403BED07}" type="slidenum">
              <a:rPr lang="en-US" alt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A123D7-8974-4AE6-998F-66C8677EFB22}" type="slidenum">
              <a:rPr lang="en-US" alt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4B1310-4961-4F36-99C5-2EA9D89B17D3}" type="slidenum">
              <a:rPr lang="en-US" alt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84972F-5EB5-4E89-B50F-5FFA50E55DF8}" type="slidenum">
              <a:rPr lang="en-US" alt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6094ECE-8CA5-4FD1-8697-A377DED9423F}" type="slidenum">
              <a:rPr lang="en-US" alt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54EB41-02F5-4DBA-A45A-2DEEBE985527}" type="slidenum">
              <a:rPr lang="en-US" alt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AAC71A-DAD1-4136-A7E3-4F4F225DDD5D}" type="slidenum">
              <a:rPr lang="en-US" alt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678888-634F-43C8-B825-74EC0B342623}" type="slidenum">
              <a:rPr lang="en-US" alt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51C175-D295-4998-91E7-F4868E2362A4}" type="slidenum">
              <a:rPr lang="en-US" alt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6EA038-1A0A-4FE1-B48F-5DB58357EBC0}" type="slidenum">
              <a:rPr lang="en-US" alt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2CD23D2-61D8-4B87-844E-272552D996E7}" type="slidenum">
              <a:rPr lang="en-US" alt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2BCDA22-1AB8-4622-B331-44AE5A444AD4}" type="slidenum">
              <a:rPr lang="en-US" alt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F0BD4-ED2C-48D5-9C57-C43BAF4113CE}" type="slidenum">
              <a:rPr lang="en-US" alt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77EAFE5-10FD-42BA-A6DF-356642DB0161}" type="slidenum">
              <a:rPr lang="en-US" alt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A03252D-6BC5-429D-9E62-4B39621EB06A}" type="slidenum">
              <a:rPr lang="en-US" alt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459E48-3DB8-4EC9-A239-214ADD53237E}" type="slidenum">
              <a:rPr lang="en-US" alt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0BBBFA4-7710-4E0A-A08B-D1886FDFFE02}" type="slidenum">
              <a:rPr lang="en-US" alt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D5CCF2-58E3-46A1-BD78-696353452D39}" type="slidenum">
              <a:rPr lang="en-US" alt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66155C-4A28-4F3B-817B-937C0F0F98DB}" type="slidenum">
              <a:rPr lang="en-US" alt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AB76D-AD69-42D3-B3BC-9F740E06494D}" type="slidenum">
              <a:rPr lang="en-US" alt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938AE67-A38D-4968-8C6C-8148B2248E55}" type="slidenum">
              <a:rPr lang="en-US" alt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024FE3-93A5-49C9-947A-02C7A456A227}" type="slidenum">
              <a:rPr lang="en-US" alt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1704A1-E8C0-4915-9437-017F9F8CA12B}" type="slidenum">
              <a:rPr lang="en-US" alt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D075905-5593-4858-B57B-B2B48E9156C1}" type="slidenum">
              <a:rPr lang="en-US" alt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7AE400-9149-4840-873D-FA14E2EA5C61}" type="slidenum">
              <a:rPr lang="en-US" alt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67672E-0FF4-4B5A-84D2-0A1194AE286F}" type="slidenum">
              <a:rPr lang="en-US" alt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B5F72B-5608-4935-97E2-D5E685CD4888}" type="slidenum">
              <a:rPr lang="en-US" alt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8108517-2AE5-4BF2-B3B8-025625EA0517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A499B9-CD8A-443B-91A0-14955A1C8794}" type="slidenum">
              <a:rPr lang="en-US" alt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E2800F9-17D7-483A-9F77-02871B690305}" type="slidenum">
              <a:rPr lang="en-US" alt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9651F7F-03BF-41C5-8D87-EDA964FF5CE6}" type="slidenum">
              <a:rPr lang="en-US" alt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B27AA02-F4B7-4FF7-B727-939B20D193FD}" type="slidenum">
              <a:rPr lang="en-US" alt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4C241F-DA2C-4999-85D6-3C54F264AA53}" type="slidenum">
              <a:rPr lang="en-US" alt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b="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4888F-BAA1-49F6-9CA4-9C6C22D55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2998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28EE-9673-435D-BB93-FDB76C55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0488277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73A5-0C3C-4655-AD9D-E038DF0A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1064854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6DD7-F366-44AB-9AC5-6061186F5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3330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B319-F66B-4011-A175-4555F9481B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13005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0CE8-7D6F-4191-92BB-9ABBFD795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164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A4208-5D77-4530-9D28-8B0A69784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6022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B38F-F6F0-49B4-B0A0-DDEAF613C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3233236"/>
      </p:ext>
    </p:extLst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A273-334E-4DE2-B8DC-1E1B4D819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4780"/>
      </p:ext>
    </p:extLst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949E1-1160-4095-8856-8C068A358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6234"/>
      </p:ext>
    </p:extLst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85F4-4BDD-4F98-9349-ACB6738D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1997"/>
      </p:ext>
    </p:extLst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71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3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3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450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2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D600-164D-47CE-8BB2-236E40D4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7088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5960-012E-4D64-A815-297500ED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7116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A4F3-FCD0-4415-9E16-C53AFB5CC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864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CD8-3ED6-485E-9739-038802C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779265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3941-AD14-437A-AE58-E720A29CE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2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7501-E8CD-428E-99F0-9F52D18F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8910700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D8D9-7006-47A7-AD82-58380B799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88149782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741C18-3E31-4710-AD24-EA8AE62F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3" name="Picture 10" descr="Triangle--Gray"/>
            <p:cNvPicPr>
              <a:picLocks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8"/>
            <p:cNvSpPr>
              <a:spLocks noChangeArrowheads="1"/>
            </p:cNvSpPr>
            <p:nvPr userDrawn="1"/>
          </p:nvSpPr>
          <p:spPr bwMode="auto">
            <a:xfrm>
              <a:off x="5056" y="3696"/>
              <a:ext cx="60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Electronic</a:t>
              </a:r>
            </a:p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Structure</a:t>
              </a:r>
            </a:p>
            <a:p>
              <a:pPr>
                <a:defRPr/>
              </a:pPr>
              <a:r>
                <a:rPr lang="en-US" altLang="en-US" sz="1400" b="0" smtClean="0">
                  <a:solidFill>
                    <a:schemeClr val="tx1"/>
                  </a:solidFill>
                </a:rPr>
                <a:t>of Atoms</a:t>
              </a:r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80808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000" b="0" dirty="0" smtClean="0">
                <a:solidFill>
                  <a:srgbClr val="73738C"/>
                </a:solidFill>
              </a:rPr>
              <a:t>© 2015 Pearson Education, Inc.</a:t>
            </a:r>
            <a:endParaRPr lang="en-US" b="0" dirty="0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8" r:id="rId6"/>
    <p:sldLayoutId id="2147483690" r:id="rId7"/>
    <p:sldLayoutId id="2147483709" r:id="rId8"/>
    <p:sldLayoutId id="2147483710" r:id="rId9"/>
    <p:sldLayoutId id="2147483711" r:id="rId10"/>
    <p:sldLayoutId id="2147483712" r:id="rId11"/>
    <p:sldLayoutId id="2147483691" r:id="rId12"/>
    <p:sldLayoutId id="2147483692" r:id="rId13"/>
    <p:sldLayoutId id="2147483693" r:id="rId14"/>
    <p:sldLayoutId id="2147483694" r:id="rId15"/>
    <p:sldLayoutId id="2147483713" r:id="rId16"/>
    <p:sldLayoutId id="2147483695" r:id="rId17"/>
    <p:sldLayoutId id="2147483696" r:id="rId18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696727_BLB12e_thumbnai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/>
          </p:cNvSpPr>
          <p:nvPr userDrawn="1"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400" smtClean="0">
                <a:solidFill>
                  <a:schemeClr val="tx2"/>
                </a:solidFill>
              </a:rPr>
              <a:t>Chapter 6</a:t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/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> Electronic Structure</a:t>
            </a:r>
            <a:br>
              <a:rPr lang="en-US" altLang="en-US" sz="3400" smtClean="0">
                <a:solidFill>
                  <a:schemeClr val="tx2"/>
                </a:solidFill>
              </a:rPr>
            </a:br>
            <a:r>
              <a:rPr lang="en-US" altLang="en-US" sz="3400" smtClean="0">
                <a:solidFill>
                  <a:schemeClr val="tx2"/>
                </a:solidFill>
              </a:rPr>
              <a:t>of Atoms</a:t>
            </a:r>
          </a:p>
        </p:txBody>
      </p:sp>
      <p:sp>
        <p:nvSpPr>
          <p:cNvPr id="2052" name="Subtitle 2"/>
          <p:cNvSpPr>
            <a:spLocks/>
          </p:cNvSpPr>
          <p:nvPr userDrawn="1"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James F. Kirby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Quinnipiac University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1800" b="0" smtClean="0">
                <a:solidFill>
                  <a:schemeClr val="tx1"/>
                </a:solidFill>
              </a:rPr>
              <a:t>Hamden, CT</a:t>
            </a: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0" smtClean="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2054" name="Text Box 1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1000" b="0" smtClean="0">
                <a:solidFill>
                  <a:srgbClr val="73738C"/>
                </a:solidFill>
              </a:rPr>
              <a:t>© 2015 Pearson Education, Inc.</a:t>
            </a:r>
            <a:endParaRPr lang="en-US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906963" y="685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800" b="0">
                <a:solidFill>
                  <a:schemeClr val="tx1"/>
                </a:solidFill>
              </a:rPr>
              <a:t>Lecture Presentation</a:t>
            </a:r>
          </a:p>
        </p:txBody>
      </p:sp>
      <p:pic>
        <p:nvPicPr>
          <p:cNvPr id="9222" name="Picture 1" descr="BROW0417_13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5800" y="16764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400" b="1" dirty="0" smtClean="0">
                <a:latin typeface="Arial" charset="0"/>
                <a:cs typeface="Arial" charset="0"/>
              </a:rPr>
              <a:t>Chapter 6</a:t>
            </a:r>
            <a:br>
              <a:rPr lang="en-US" sz="3400" b="1" dirty="0" smtClean="0">
                <a:latin typeface="Arial" charset="0"/>
                <a:cs typeface="Arial" charset="0"/>
              </a:rPr>
            </a:br>
            <a:r>
              <a:rPr lang="en-US" sz="3400" b="1" dirty="0" smtClean="0">
                <a:latin typeface="Arial" charset="0"/>
                <a:cs typeface="Arial" charset="0"/>
              </a:rPr>
              <a:t/>
            </a:r>
            <a:br>
              <a:rPr lang="en-US" sz="3400" b="1" dirty="0" smtClean="0">
                <a:latin typeface="Arial" charset="0"/>
                <a:cs typeface="Arial" charset="0"/>
              </a:rPr>
            </a:br>
            <a:r>
              <a:rPr lang="en-US" sz="34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3600" dirty="0"/>
              <a:t>Electronic Structure of Atoms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48600" y="5715000"/>
            <a:ext cx="11430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C82E32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95800" y="5791200"/>
            <a:ext cx="4572000" cy="99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James F. Kirby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Quinnipiac 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+mn-cs"/>
              </a:rPr>
              <a:t>Hamden, CT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Continuous vs. Line Spectra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atoms and molecules, one does not observe a </a:t>
            </a:r>
            <a:r>
              <a:rPr lang="en-US" altLang="en-US" sz="2800" b="1" dirty="0" smtClean="0"/>
              <a:t>continuous spectrum </a:t>
            </a:r>
            <a:r>
              <a:rPr lang="en-US" altLang="en-US" sz="2800" dirty="0" smtClean="0"/>
              <a:t>(the “rainbow”), as one gets from a white light source.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Only a </a:t>
            </a:r>
            <a:r>
              <a:rPr lang="en-US" altLang="en-US" sz="2800" b="1" dirty="0" smtClean="0"/>
              <a:t>line spectrum</a:t>
            </a:r>
            <a:r>
              <a:rPr lang="en-US" altLang="en-US" sz="2800" dirty="0" smtClean="0"/>
              <a:t> of discrete wavelengths is observed. Each element has a unique line spectrum.</a:t>
            </a:r>
          </a:p>
        </p:txBody>
      </p:sp>
      <p:pic>
        <p:nvPicPr>
          <p:cNvPr id="18436" name="Picture 7" descr="C:\Documents and Settings\GEX\Desktop\51579 image ppt\Chapter 06\06_09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9001"/>
            <a:ext cx="3678238" cy="11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7062"/>
            <a:ext cx="3678238" cy="11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143000"/>
          </a:xfrm>
        </p:spPr>
        <p:txBody>
          <a:bodyPr/>
          <a:lstStyle/>
          <a:p>
            <a:r>
              <a:rPr lang="en-US" altLang="en-US" smtClean="0"/>
              <a:t>The Hydrogen Spectrum</a:t>
            </a:r>
          </a:p>
        </p:txBody>
      </p:sp>
      <p:pic>
        <p:nvPicPr>
          <p:cNvPr id="19459" name="Picture 6" descr="C:\Documents and Settings\GEX\Desktop\51579 image ppt\Chapter 06\06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905000" y="1219200"/>
            <a:ext cx="5029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Johann </a:t>
            </a:r>
            <a:r>
              <a:rPr lang="en-US" dirty="0" err="1" smtClean="0"/>
              <a:t>Balmer</a:t>
            </a:r>
            <a:r>
              <a:rPr lang="en-US" dirty="0" smtClean="0"/>
              <a:t> (1885) discovered a simple formula relating the four lines to integers.</a:t>
            </a:r>
          </a:p>
          <a:p>
            <a:pPr>
              <a:defRPr/>
            </a:pPr>
            <a:r>
              <a:rPr lang="en-US" dirty="0" smtClean="0"/>
              <a:t>Johannes Rydberg advanced this formula.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	</a:t>
            </a:r>
            <a:endParaRPr lang="en-US" dirty="0" smtClean="0">
              <a:solidFill>
                <a:srgbClr val="C82E32"/>
              </a:solidFill>
            </a:endParaRPr>
          </a:p>
          <a:p>
            <a:pPr>
              <a:defRPr/>
            </a:pPr>
            <a:r>
              <a:rPr lang="en-US" dirty="0" err="1" smtClean="0"/>
              <a:t>Neils</a:t>
            </a:r>
            <a:r>
              <a:rPr lang="en-US" dirty="0" smtClean="0"/>
              <a:t> Bohr explained </a:t>
            </a:r>
            <a:r>
              <a:rPr lang="en-US" i="1" dirty="0" smtClean="0"/>
              <a:t>why</a:t>
            </a:r>
            <a:r>
              <a:rPr lang="en-US" dirty="0" smtClean="0"/>
              <a:t> this mathematical relationship works.</a:t>
            </a:r>
            <a:endParaRPr lang="en-US" dirty="0"/>
          </a:p>
        </p:txBody>
      </p:sp>
      <p:pic>
        <p:nvPicPr>
          <p:cNvPr id="19461" name="Picture 7" descr="C:\Documents and Settings\GEX\Desktop\51579 image ppt\6.4 Equ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648200"/>
            <a:ext cx="1774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30350"/>
            <a:ext cx="5486400" cy="41148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err="1" smtClean="0"/>
              <a:t>Niels</a:t>
            </a:r>
            <a:r>
              <a:rPr lang="en-US" altLang="en-US" sz="2800" dirty="0" smtClean="0"/>
              <a:t> Bohr adopted Planck’s assumption and explained these phenomena in this way: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en-US" sz="2400" dirty="0" smtClean="0"/>
              <a:t>Electrons in an atom can </a:t>
            </a:r>
            <a:br>
              <a:rPr lang="en-US" altLang="en-US" sz="2400" dirty="0" smtClean="0"/>
            </a:br>
            <a:r>
              <a:rPr lang="en-US" altLang="en-US" sz="2400" dirty="0" smtClean="0"/>
              <a:t>only occupy certain orbits (corresponding to certain energies).</a:t>
            </a:r>
          </a:p>
        </p:txBody>
      </p:sp>
      <p:pic>
        <p:nvPicPr>
          <p:cNvPr id="20484" name="Picture 6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00325"/>
            <a:ext cx="29589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133" y="1600200"/>
            <a:ext cx="5563067" cy="4495800"/>
          </a:xfrm>
        </p:spPr>
        <p:txBody>
          <a:bodyPr/>
          <a:lstStyle/>
          <a:p>
            <a:pPr marL="914400" lvl="1" indent="-457200" eaLnBrk="1" hangingPunct="1">
              <a:buFontTx/>
              <a:buAutoNum type="arabicPeriod" startAt="2"/>
            </a:pPr>
            <a:r>
              <a:rPr lang="en-US" altLang="en-US" sz="2400" dirty="0" smtClean="0"/>
              <a:t>Electrons in permitted orbits have specific, “allowed” energies; these energies will not be radiated from the atom.</a:t>
            </a:r>
          </a:p>
          <a:p>
            <a:pPr marL="914400" lvl="1" indent="-457200" eaLnBrk="1" hangingPunct="1">
              <a:buFontTx/>
              <a:buAutoNum type="arabicPeriod" startAt="3"/>
            </a:pPr>
            <a:r>
              <a:rPr lang="en-US" altLang="en-US" sz="2400" dirty="0" smtClean="0"/>
              <a:t>Energy is only absorbed or emitted in such a way as to move an electron from one “allowed” energy state to another; the energy is defined by </a:t>
            </a:r>
          </a:p>
          <a:p>
            <a:pPr marL="914400" lvl="1" indent="-457200" algn="ctr" eaLnBrk="1" hangingPunct="1">
              <a:buFontTx/>
              <a:buNone/>
            </a:pPr>
            <a:r>
              <a:rPr lang="en-US" altLang="en-US" sz="2400" i="1" dirty="0" smtClean="0"/>
              <a:t>E</a:t>
            </a:r>
            <a:r>
              <a:rPr lang="en-US" altLang="en-US" sz="2400" dirty="0" smtClean="0"/>
              <a:t> =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400" dirty="0" smtClean="0"/>
          </a:p>
          <a:p>
            <a:pPr marL="914400" lvl="1" indent="-457200" eaLnBrk="1" hangingPunct="1">
              <a:buFontTx/>
              <a:buAutoNum type="arabicPeriod" startAt="2"/>
            </a:pPr>
            <a:endParaRPr lang="en-US" altLang="en-US" sz="2400" dirty="0" smtClean="0"/>
          </a:p>
        </p:txBody>
      </p:sp>
      <p:pic>
        <p:nvPicPr>
          <p:cNvPr id="21508" name="Picture 5" descr="C:\Documents and Settings\GEX\Desktop\51579 image ppt\Chapter 06\06_13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1"/>
            <a:ext cx="2971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Bohr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6388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The energy absorbed or emitted from the process of electron promotion or demotion can be calculated by the equation</a:t>
            </a:r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4167188" y="3216275"/>
            <a:ext cx="3836987" cy="822325"/>
            <a:chOff x="2337" y="2170"/>
            <a:chExt cx="2417" cy="518"/>
          </a:xfrm>
        </p:grpSpPr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2337" y="2275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b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2800" b="0" i="1">
                  <a:solidFill>
                    <a:schemeClr val="tx1"/>
                  </a:solidFill>
                </a:rPr>
                <a:t>E</a:t>
              </a:r>
              <a:r>
                <a:rPr lang="en-US" altLang="en-US" sz="2800" b="0">
                  <a:solidFill>
                    <a:schemeClr val="tx1"/>
                  </a:solidFill>
                </a:rPr>
                <a:t> = </a:t>
              </a:r>
              <a:r>
                <a:rPr lang="en-US" altLang="en-US" sz="2800" b="0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altLang="en-US" sz="2800" b="0" i="1">
                  <a:solidFill>
                    <a:schemeClr val="tx1"/>
                  </a:solidFill>
                  <a:cs typeface="Arial" charset="0"/>
                </a:rPr>
                <a:t>hc</a:t>
              </a:r>
              <a:r>
                <a:rPr lang="en-US" altLang="en-US" sz="2800" b="0" i="1">
                  <a:solidFill>
                    <a:schemeClr val="tx1"/>
                  </a:solidFill>
                </a:rPr>
                <a:t>R</a:t>
              </a:r>
              <a:r>
                <a:rPr lang="en-US" altLang="en-US" sz="2800" b="0" i="1" baseline="-25000">
                  <a:solidFill>
                    <a:schemeClr val="tx1"/>
                  </a:solidFill>
                </a:rPr>
                <a:t>H</a:t>
              </a:r>
              <a:r>
                <a:rPr lang="en-US" altLang="en-US" sz="2800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4000" b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3678" y="2170"/>
              <a:ext cx="33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altLang="en-US" b="0" i="1">
                  <a:solidFill>
                    <a:schemeClr val="tx1"/>
                  </a:solidFill>
                </a:rPr>
                <a:t>n</a:t>
              </a:r>
              <a:r>
                <a:rPr lang="en-US" alt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altLang="en-US" b="0" i="1" baseline="30000">
                  <a:solidFill>
                    <a:schemeClr val="tx1"/>
                  </a:solidFill>
                </a:rPr>
                <a:t>2</a:t>
              </a:r>
              <a:endParaRPr lang="en-US" altLang="en-US" b="0">
                <a:solidFill>
                  <a:schemeClr val="tx1"/>
                </a:solidFill>
              </a:endParaRPr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24"/>
            <p:cNvGrpSpPr>
              <a:grpSpLocks/>
            </p:cNvGrpSpPr>
            <p:nvPr/>
          </p:nvGrpSpPr>
          <p:grpSpPr bwMode="auto">
            <a:xfrm>
              <a:off x="4275" y="2170"/>
              <a:ext cx="322" cy="518"/>
              <a:chOff x="4275" y="2170"/>
              <a:chExt cx="322" cy="518"/>
            </a:xfrm>
          </p:grpSpPr>
          <p:sp>
            <p:nvSpPr>
              <p:cNvPr id="22541" name="Rectangle 14"/>
              <p:cNvSpPr>
                <a:spLocks noChangeArrowheads="1"/>
              </p:cNvSpPr>
              <p:nvPr/>
            </p:nvSpPr>
            <p:spPr bwMode="auto">
              <a:xfrm>
                <a:off x="4275" y="2170"/>
                <a:ext cx="32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alt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alt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alt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alt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42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16"/>
            <p:cNvSpPr>
              <a:spLocks noChangeArrowheads="1"/>
            </p:cNvSpPr>
            <p:nvPr/>
          </p:nvSpPr>
          <p:spPr bwMode="auto">
            <a:xfrm>
              <a:off x="4032" y="2252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0">
                  <a:solidFill>
                    <a:schemeClr val="tx1"/>
                  </a:solidFill>
                </a:rPr>
                <a:t>–</a:t>
              </a:r>
            </a:p>
          </p:txBody>
        </p:sp>
      </p:grp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3581400" y="4143375"/>
            <a:ext cx="5486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>
                <a:solidFill>
                  <a:schemeClr val="tx1"/>
                </a:solidFill>
              </a:rPr>
              <a:t>where </a:t>
            </a:r>
            <a:r>
              <a:rPr lang="en-US" altLang="en-US" sz="2800" b="0" i="1">
                <a:solidFill>
                  <a:schemeClr val="tx1"/>
                </a:solidFill>
              </a:rPr>
              <a:t>R</a:t>
            </a:r>
            <a:r>
              <a:rPr lang="en-US" altLang="en-US" sz="2800" b="0" i="1" baseline="-25000">
                <a:solidFill>
                  <a:schemeClr val="tx1"/>
                </a:solidFill>
              </a:rPr>
              <a:t>H</a:t>
            </a:r>
            <a:r>
              <a:rPr lang="en-US" altLang="en-US" sz="2800" b="0">
                <a:solidFill>
                  <a:schemeClr val="tx1"/>
                </a:solidFill>
              </a:rPr>
              <a:t> is the Rydberg constant, 1.097 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 10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7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m</a:t>
            </a:r>
            <a:r>
              <a:rPr lang="en-US" altLang="en-US" sz="2800" b="0" baseline="30000">
                <a:solidFill>
                  <a:schemeClr val="tx1"/>
                </a:solidFill>
                <a:cs typeface="Arial" charset="0"/>
                <a:sym typeface="Symbol" pitchFamily="18" charset="2"/>
              </a:rPr>
              <a:t>−</a:t>
            </a:r>
            <a:r>
              <a:rPr lang="en-US" altLang="en-US" sz="2800" b="0" baseline="30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,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i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and </a:t>
            </a:r>
            <a:r>
              <a:rPr lang="en-US" altLang="en-US" sz="2800" b="0" i="1">
                <a:solidFill>
                  <a:schemeClr val="tx1"/>
                </a:solidFill>
                <a:sym typeface="Symbol" pitchFamily="18" charset="2"/>
              </a:rPr>
              <a:t>n</a:t>
            </a:r>
            <a:r>
              <a:rPr lang="en-US" altLang="en-US" sz="2800" b="0" i="1" baseline="-25000">
                <a:solidFill>
                  <a:schemeClr val="tx1"/>
                </a:solidFill>
                <a:sym typeface="Symbol" pitchFamily="18" charset="2"/>
              </a:rPr>
              <a:t>f</a:t>
            </a:r>
            <a:r>
              <a:rPr lang="en-US" altLang="en-US" sz="2800" b="0">
                <a:solidFill>
                  <a:schemeClr val="tx1"/>
                </a:solidFill>
                <a:sym typeface="Symbol" pitchFamily="18" charset="2"/>
              </a:rPr>
              <a:t> are the initial and final energy levels of the electron.</a:t>
            </a:r>
            <a:endParaRPr lang="en-US" altLang="en-US" sz="2800" b="0">
              <a:solidFill>
                <a:schemeClr val="tx1"/>
              </a:solidFill>
            </a:endParaRPr>
          </a:p>
        </p:txBody>
      </p:sp>
      <p:pic>
        <p:nvPicPr>
          <p:cNvPr id="22534" name="Picture 16" descr="C:\Documents and Settings\GEX\Desktop\51579 image ppt\Chapter 06\06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575"/>
            <a:ext cx="24892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the Bohr Model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 only works for hydrogen!</a:t>
            </a:r>
          </a:p>
          <a:p>
            <a:r>
              <a:rPr lang="en-US" altLang="en-US" smtClean="0"/>
              <a:t>Classical physics would result in an electron falling into the positively charged nucleus. Bohr simply assumed it would not!</a:t>
            </a:r>
          </a:p>
          <a:p>
            <a:r>
              <a:rPr lang="en-US" altLang="en-US" smtClean="0"/>
              <a:t>Circular motion is not wave-like in nature.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813" y="228600"/>
            <a:ext cx="9144000" cy="1371600"/>
          </a:xfrm>
        </p:spPr>
        <p:txBody>
          <a:bodyPr/>
          <a:lstStyle/>
          <a:p>
            <a:r>
              <a:rPr lang="en-US" altLang="en-US" smtClean="0"/>
              <a:t>Important Ideas from the</a:t>
            </a:r>
            <a:br>
              <a:rPr lang="en-US" altLang="en-US" smtClean="0"/>
            </a:br>
            <a:r>
              <a:rPr lang="en-US" altLang="en-US" smtClean="0"/>
              <a:t>Bohr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72E93"/>
              </a:buClr>
              <a:buFont typeface="Wingdings" pitchFamily="2" charset="2"/>
              <a:buChar char="Ø"/>
            </a:pPr>
            <a:r>
              <a:rPr lang="en-US" altLang="en-US" dirty="0" smtClean="0"/>
              <a:t>Points that are incorporated into the current atomic model include the following:</a:t>
            </a:r>
          </a:p>
          <a:p>
            <a:pPr marL="491490" indent="-514350">
              <a:buFont typeface="+mj-lt"/>
              <a:buAutoNum type="arabicParenR"/>
            </a:pPr>
            <a:r>
              <a:rPr lang="en-US" altLang="en-US" dirty="0" smtClean="0"/>
              <a:t> Electrons exist only in certain discrete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      energy levels.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2)  Energy is involved in the transition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     an electron from one level to another.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Wave Nature of Matter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438275"/>
            <a:ext cx="5186363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Louis de Broglie theorized that if light can have material properties, matter should exhibit wave properties.</a:t>
            </a:r>
          </a:p>
          <a:p>
            <a:pPr eaLnBrk="1" hangingPunct="1"/>
            <a:r>
              <a:rPr lang="en-US" altLang="en-US" sz="2800" smtClean="0"/>
              <a:t>He demonstrated that the relationship between mass and wavelength was</a:t>
            </a:r>
          </a:p>
        </p:txBody>
      </p: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5446713" y="4567238"/>
            <a:ext cx="1531937" cy="1066800"/>
            <a:chOff x="3691" y="3312"/>
            <a:chExt cx="965" cy="672"/>
          </a:xfrm>
        </p:grpSpPr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3691" y="3498"/>
              <a:ext cx="4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i="1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</a:t>
              </a:r>
              <a:r>
                <a:rPr lang="en-US" altLang="en-US" sz="3200" b="0">
                  <a:solidFill>
                    <a:schemeClr val="tx1"/>
                  </a:solidFill>
                </a:rPr>
                <a:t> =</a:t>
              </a:r>
            </a:p>
          </p:txBody>
        </p:sp>
        <p:grpSp>
          <p:nvGrpSpPr>
            <p:cNvPr id="25608" name="Group 11"/>
            <p:cNvGrpSpPr>
              <a:grpSpLocks/>
            </p:cNvGrpSpPr>
            <p:nvPr/>
          </p:nvGrpSpPr>
          <p:grpSpPr bwMode="auto">
            <a:xfrm>
              <a:off x="4176" y="3312"/>
              <a:ext cx="480" cy="672"/>
              <a:chOff x="4176" y="3312"/>
              <a:chExt cx="480" cy="672"/>
            </a:xfrm>
          </p:grpSpPr>
          <p:sp>
            <p:nvSpPr>
              <p:cNvPr id="25609" name="Rectangle 5"/>
              <p:cNvSpPr>
                <a:spLocks noChangeArrowheads="1"/>
              </p:cNvSpPr>
              <p:nvPr/>
            </p:nvSpPr>
            <p:spPr bwMode="auto">
              <a:xfrm>
                <a:off x="4179" y="3312"/>
                <a:ext cx="457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i="1">
                    <a:solidFill>
                      <a:schemeClr val="tx1"/>
                    </a:solidFill>
                  </a:rPr>
                  <a:t>mv</a:t>
                </a:r>
              </a:p>
            </p:txBody>
          </p:sp>
          <p:sp>
            <p:nvSpPr>
              <p:cNvPr id="25610" name="Line 6"/>
              <p:cNvSpPr>
                <a:spLocks noChangeShapeType="1"/>
              </p:cNvSpPr>
              <p:nvPr/>
            </p:nvSpPr>
            <p:spPr bwMode="auto">
              <a:xfrm>
                <a:off x="4176" y="3668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0" y="5057775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The wave nature of light is used to produce this electron micrograph.</a:t>
            </a:r>
          </a:p>
        </p:txBody>
      </p:sp>
      <p:pic>
        <p:nvPicPr>
          <p:cNvPr id="25606" name="Picture 12" descr="C:\Documents and Settings\GEX\Desktop\51579 image ppt\Chapter 06\06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7432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Uncertainty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379538"/>
            <a:ext cx="4179888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	Heisenberg showed that the more precisely the momentum of a particle is known, the less precisely is its position is known:</a:t>
            </a:r>
          </a:p>
        </p:txBody>
      </p:sp>
      <p:grpSp>
        <p:nvGrpSpPr>
          <p:cNvPr id="26628" name="Group 11"/>
          <p:cNvGrpSpPr>
            <a:grpSpLocks/>
          </p:cNvGrpSpPr>
          <p:nvPr/>
        </p:nvGrpSpPr>
        <p:grpSpPr bwMode="auto">
          <a:xfrm>
            <a:off x="673100" y="4572000"/>
            <a:ext cx="3060701" cy="1066800"/>
            <a:chOff x="624" y="3216"/>
            <a:chExt cx="1928" cy="672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624" y="3352"/>
              <a:ext cx="152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200" b="0" dirty="0">
                  <a:solidFill>
                    <a:schemeClr val="tx1"/>
                  </a:solidFill>
                </a:rPr>
                <a:t>(</a:t>
              </a:r>
              <a:r>
                <a:rPr lang="en-US" altLang="en-US" sz="3200" b="0" dirty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>
                  <a:solidFill>
                    <a:schemeClr val="tx1"/>
                  </a:solidFill>
                </a:rPr>
                <a:t>x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(</a:t>
              </a:r>
              <a:r>
                <a:rPr lang="en-US" altLang="en-US" sz="3200" b="0" dirty="0" smtClean="0">
                  <a:solidFill>
                    <a:schemeClr val="tx1"/>
                  </a:solidFill>
                  <a:latin typeface="Symbol" pitchFamily="18" charset="2"/>
                  <a:sym typeface="Symbol" pitchFamily="18" charset="2"/>
                </a:rPr>
                <a:t></a:t>
              </a:r>
              <a:r>
                <a:rPr lang="en-US" altLang="en-US" sz="3200" b="0" i="1" dirty="0" smtClean="0">
                  <a:solidFill>
                    <a:schemeClr val="tx1"/>
                  </a:solidFill>
                </a:rPr>
                <a:t>mv</a:t>
              </a:r>
              <a:r>
                <a:rPr lang="en-US" altLang="en-US" sz="3200" b="0" dirty="0">
                  <a:solidFill>
                    <a:schemeClr val="tx1"/>
                  </a:solidFill>
                </a:rPr>
                <a:t>) </a:t>
              </a:r>
              <a:r>
                <a:rPr lang="en-US" altLang="en-US" sz="3200" b="0" dirty="0">
                  <a:solidFill>
                    <a:schemeClr val="tx1"/>
                  </a:solidFill>
                  <a:sym typeface="Symbol" pitchFamily="18" charset="2"/>
                </a:rPr>
                <a:t></a:t>
              </a:r>
            </a:p>
          </p:txBody>
        </p: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2153" y="3216"/>
              <a:ext cx="399" cy="672"/>
              <a:chOff x="2153" y="3216"/>
              <a:chExt cx="399" cy="672"/>
            </a:xfrm>
          </p:grpSpPr>
          <p:sp>
            <p:nvSpPr>
              <p:cNvPr id="26632" name="Rectangle 5"/>
              <p:cNvSpPr>
                <a:spLocks noChangeArrowheads="1"/>
              </p:cNvSpPr>
              <p:nvPr/>
            </p:nvSpPr>
            <p:spPr bwMode="auto">
              <a:xfrm>
                <a:off x="2153" y="3216"/>
                <a:ext cx="39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 b="0" i="1" dirty="0">
                    <a:solidFill>
                      <a:schemeClr val="tx1"/>
                    </a:solidFill>
                  </a:rPr>
                  <a:t>h</a:t>
                </a:r>
              </a:p>
              <a:p>
                <a:r>
                  <a:rPr lang="en-US" altLang="en-US" sz="3200" b="0" dirty="0">
                    <a:solidFill>
                      <a:schemeClr val="tx1"/>
                    </a:solidFill>
                  </a:rPr>
                  <a:t>4</a:t>
                </a:r>
                <a:r>
                  <a:rPr lang="en-US" altLang="en-US" sz="3200" b="0" i="1" dirty="0">
                    <a:solidFill>
                      <a:schemeClr val="tx1"/>
                    </a:solidFill>
                    <a:latin typeface="Symbol" pitchFamily="18" charset="2"/>
                    <a:sym typeface="Symbol" pitchFamily="18" charset="2"/>
                  </a:rPr>
                  <a:t></a:t>
                </a:r>
                <a:endParaRPr lang="en-US" altLang="en-US" sz="3200" b="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633" name="Line 6"/>
              <p:cNvSpPr>
                <a:spLocks noChangeShapeType="1"/>
              </p:cNvSpPr>
              <p:nvPr/>
            </p:nvSpPr>
            <p:spPr bwMode="auto">
              <a:xfrm>
                <a:off x="2184" y="3556"/>
                <a:ext cx="3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629" name="Picture 11" descr="C:\Documents and Settings\GEX\Desktop\51579 image ppt\Chapter 06\06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97025"/>
            <a:ext cx="27765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Mechanics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724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Erwin Schrödinger developed a mathematical treatment into which both the wave and particle nature of matter could be incorporated.</a:t>
            </a:r>
          </a:p>
          <a:p>
            <a:pPr eaLnBrk="1" hangingPunct="1"/>
            <a:r>
              <a:rPr lang="en-US" altLang="en-US" sz="2800" dirty="0" smtClean="0"/>
              <a:t>This is known as </a:t>
            </a:r>
            <a:r>
              <a:rPr lang="en-US" altLang="en-US" sz="2800" b="1" dirty="0" smtClean="0"/>
              <a:t>quantum mechanics.</a:t>
            </a:r>
          </a:p>
        </p:txBody>
      </p:sp>
      <p:pic>
        <p:nvPicPr>
          <p:cNvPr id="5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Electronic Structure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This chapter is all about </a:t>
            </a:r>
            <a:r>
              <a:rPr lang="en-US" altLang="en-US" b="1" smtClean="0"/>
              <a:t>electronic structure</a:t>
            </a:r>
            <a:r>
              <a:rPr lang="en-US" altLang="en-US" smtClean="0"/>
              <a:t>—the arrangement and energy of electrons.</a:t>
            </a:r>
          </a:p>
          <a:p>
            <a:pPr eaLnBrk="1" hangingPunct="1"/>
            <a:r>
              <a:rPr lang="en-US" altLang="en-US" smtClean="0"/>
              <a:t>It may seem odd to start by talking about </a:t>
            </a:r>
            <a:r>
              <a:rPr lang="en-US" altLang="en-US" b="1" smtClean="0"/>
              <a:t>waves</a:t>
            </a:r>
            <a:r>
              <a:rPr lang="en-US" altLang="en-US" smtClean="0"/>
              <a:t>. However, extremely small particles have properties that can only be explained in this manner!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Mechanics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561" y="1295400"/>
            <a:ext cx="5929314" cy="3733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solution of Schr</a:t>
            </a:r>
            <a:r>
              <a:rPr lang="en-US" altLang="en-US" sz="2800" dirty="0" smtClean="0">
                <a:cs typeface="Times New Roman" pitchFamily="18" charset="0"/>
              </a:rPr>
              <a:t>ödinger’s</a:t>
            </a:r>
            <a:r>
              <a:rPr lang="en-US" altLang="en-US" sz="2800" dirty="0" smtClean="0"/>
              <a:t> wave equation is designated with a lowercase Greek psi (</a:t>
            </a:r>
            <a:r>
              <a:rPr lang="en-US" altLang="en-US" sz="2800" i="1" dirty="0" smtClean="0">
                <a:sym typeface="Symbol" pitchFamily="18" charset="2"/>
              </a:rPr>
              <a:t></a:t>
            </a:r>
            <a:r>
              <a:rPr lang="en-US" altLang="en-US" sz="2800" dirty="0" smtClean="0">
                <a:sym typeface="Symbol" pitchFamily="18" charset="2"/>
              </a:rPr>
              <a:t>).</a:t>
            </a:r>
          </a:p>
          <a:p>
            <a:pPr eaLnBrk="1" hangingPunct="1"/>
            <a:r>
              <a:rPr lang="en-US" altLang="en-US" sz="2800" dirty="0" smtClean="0">
                <a:sym typeface="Symbol" pitchFamily="18" charset="2"/>
              </a:rPr>
              <a:t>The square of the wave equation, </a:t>
            </a:r>
            <a:r>
              <a:rPr lang="en-US" altLang="en-US" sz="2800" i="1" dirty="0" smtClean="0">
                <a:sym typeface="Symbol" pitchFamily="18" charset="2"/>
              </a:rPr>
              <a:t></a:t>
            </a:r>
            <a:r>
              <a:rPr lang="en-US" altLang="en-US" sz="2800" baseline="30000" dirty="0" smtClean="0">
                <a:sym typeface="Symbol" pitchFamily="18" charset="2"/>
              </a:rPr>
              <a:t>2</a:t>
            </a:r>
            <a:r>
              <a:rPr lang="en-US" altLang="en-US" sz="2800" dirty="0" smtClean="0">
                <a:sym typeface="Symbol" pitchFamily="18" charset="2"/>
              </a:rPr>
              <a:t>, gives the </a:t>
            </a:r>
            <a:r>
              <a:rPr lang="en-US" altLang="en-US" sz="2800" b="1" dirty="0" smtClean="0">
                <a:sym typeface="Symbol" pitchFamily="18" charset="2"/>
              </a:rPr>
              <a:t>electron density</a:t>
            </a:r>
            <a:r>
              <a:rPr lang="en-US" altLang="en-US" sz="2800" dirty="0" smtClean="0">
                <a:sym typeface="Symbol" pitchFamily="18" charset="2"/>
              </a:rPr>
              <a:t>, or probability of where an electron is likely to be at any given time.</a:t>
            </a:r>
            <a:endParaRPr lang="en-US" altLang="en-US" sz="2800" dirty="0" smtClean="0"/>
          </a:p>
        </p:txBody>
      </p:sp>
      <p:pic>
        <p:nvPicPr>
          <p:cNvPr id="28676" name="Picture 5" descr="C:\Documents and Settings\GEX\Desktop\51579 image ppt\Chapter 06\06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21" y="1920875"/>
            <a:ext cx="2494179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Numbers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Solving the wave equation gives a set of wave functions, or </a:t>
            </a:r>
            <a:r>
              <a:rPr lang="en-US" altLang="en-US" b="1" smtClean="0"/>
              <a:t>orbitals</a:t>
            </a:r>
            <a:r>
              <a:rPr lang="en-US" altLang="en-US" smtClean="0"/>
              <a:t>, and their corresponding energies.</a:t>
            </a:r>
          </a:p>
          <a:p>
            <a:pPr eaLnBrk="1" hangingPunct="1"/>
            <a:r>
              <a:rPr lang="en-US" altLang="en-US" smtClean="0"/>
              <a:t>Each orbital describes a spatial distribution of electron density.</a:t>
            </a:r>
          </a:p>
          <a:p>
            <a:pPr eaLnBrk="1" hangingPunct="1"/>
            <a:r>
              <a:rPr lang="en-US" altLang="en-US" smtClean="0"/>
              <a:t>An orbital is described by a set of three </a:t>
            </a:r>
            <a:r>
              <a:rPr lang="en-US" altLang="en-US" b="1" smtClean="0"/>
              <a:t>quantum numbers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Principal Quantum Number 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principal quantum number, </a:t>
            </a:r>
            <a:r>
              <a:rPr lang="en-US" altLang="en-US" i="1" smtClean="0"/>
              <a:t>n</a:t>
            </a:r>
            <a:r>
              <a:rPr lang="en-US" altLang="en-US" smtClean="0"/>
              <a:t>, describes the energy level on which the orbital resides.</a:t>
            </a:r>
          </a:p>
          <a:p>
            <a:pPr eaLnBrk="1" hangingPunct="1"/>
            <a:r>
              <a:rPr lang="en-US" altLang="en-US" smtClean="0"/>
              <a:t>The values of </a:t>
            </a:r>
            <a:r>
              <a:rPr lang="en-US" altLang="en-US" i="1" smtClean="0"/>
              <a:t>n</a:t>
            </a:r>
            <a:r>
              <a:rPr lang="en-US" altLang="en-US" smtClean="0"/>
              <a:t> are integers ≥ 1.</a:t>
            </a:r>
          </a:p>
          <a:p>
            <a:pPr eaLnBrk="1" hangingPunct="1"/>
            <a:r>
              <a:rPr lang="en-US" altLang="en-US" smtClean="0"/>
              <a:t>These correspond to the values in the Bohr model.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Angular Momentum Quantum Number (</a:t>
            </a:r>
            <a:r>
              <a:rPr lang="en-US" altLang="en-US" i="1" smtClean="0"/>
              <a:t>l</a:t>
            </a:r>
            <a:r>
              <a:rPr lang="en-US" altLang="en-US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This quantum number defines the shape of the orbital.</a:t>
            </a:r>
          </a:p>
          <a:p>
            <a:pPr eaLnBrk="1" hangingPunct="1"/>
            <a:r>
              <a:rPr lang="en-US" altLang="en-US" dirty="0" smtClean="0"/>
              <a:t>Allowed values of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are integers ranging from 0 to </a:t>
            </a:r>
            <a:r>
              <a:rPr lang="en-US" altLang="en-US" i="1" dirty="0" smtClean="0"/>
              <a:t>n </a:t>
            </a:r>
            <a:r>
              <a:rPr lang="en-US" altLang="en-US" dirty="0" smtClean="0">
                <a:cs typeface="Arial" charset="0"/>
              </a:rPr>
              <a:t>− </a:t>
            </a:r>
            <a:r>
              <a:rPr lang="en-US" altLang="en-US" dirty="0" smtClean="0"/>
              <a:t>1.</a:t>
            </a:r>
          </a:p>
          <a:p>
            <a:pPr eaLnBrk="1" hangingPunct="1"/>
            <a:r>
              <a:rPr lang="en-US" altLang="en-US" dirty="0" smtClean="0"/>
              <a:t>We use letter designations to communicate the different values of </a:t>
            </a:r>
            <a:r>
              <a:rPr lang="en-US" altLang="en-US" i="1" dirty="0" smtClean="0"/>
              <a:t>l</a:t>
            </a:r>
            <a:r>
              <a:rPr lang="en-US" altLang="en-US" dirty="0" smtClean="0"/>
              <a:t> and, therefore, the shapes and types of orbitals.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r>
              <a:rPr lang="pt-BR" altLang="en-US" smtClean="0"/>
              <a:t>Angular Momentum Quantum Number (</a:t>
            </a:r>
            <a:r>
              <a:rPr lang="pt-BR" altLang="en-US" i="1" smtClean="0"/>
              <a:t>l</a:t>
            </a:r>
            <a:r>
              <a:rPr lang="pt-BR" altLang="en-US" smtClean="0"/>
              <a:t>)</a:t>
            </a:r>
            <a:endParaRPr lang="en-US" altLang="en-US" smtClean="0"/>
          </a:p>
        </p:txBody>
      </p:sp>
      <p:pic>
        <p:nvPicPr>
          <p:cNvPr id="32771" name="Picture 5" descr="C:\Documents and Settings\GEX\Desktop\51579 image ppt\Chapter 06\06_Pg228_Un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15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Magnetic Quantum Number (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l</a:t>
            </a:r>
            <a:r>
              <a:rPr lang="en-US" altLang="en-US" smtClean="0"/>
              <a:t>)</a:t>
            </a:r>
            <a:endParaRPr lang="en-US" altLang="en-US" i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magnetic quantum number describes the three-dimensional orientation of the orbital.</a:t>
            </a:r>
          </a:p>
          <a:p>
            <a:pPr eaLnBrk="1" hangingPunct="1"/>
            <a:r>
              <a:rPr lang="en-US" altLang="en-US" sz="2800" smtClean="0"/>
              <a:t>Allowed values of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smtClean="0"/>
              <a:t> are integers ranging from </a:t>
            </a:r>
            <a:r>
              <a:rPr lang="en-US" altLang="en-US" sz="2800" smtClean="0">
                <a:cs typeface="Arial" charset="0"/>
              </a:rPr>
              <a:t>−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to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 </a:t>
            </a:r>
            <a:r>
              <a:rPr lang="en-US" altLang="en-US" sz="2800" smtClean="0">
                <a:cs typeface="Arial" charset="0"/>
              </a:rPr>
              <a:t>−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≤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i="1" smtClean="0"/>
              <a:t> </a:t>
            </a:r>
            <a:r>
              <a:rPr lang="en-US" altLang="en-US" sz="2800" smtClean="0"/>
              <a:t>≤ </a:t>
            </a:r>
            <a:r>
              <a:rPr lang="en-US" altLang="en-US" sz="2800" i="1" smtClean="0"/>
              <a:t>l</a:t>
            </a:r>
          </a:p>
          <a:p>
            <a:pPr eaLnBrk="1" hangingPunct="1"/>
            <a:r>
              <a:rPr lang="en-US" altLang="en-US" sz="2800" smtClean="0"/>
              <a:t>Therefore, on any given energy level, there can be up to 1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orbital, 3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orbitals, 5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orbitals, 7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orbitals, and so forth.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Magnetic Quantum Number (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l</a:t>
            </a:r>
            <a:r>
              <a:rPr lang="en-US" altLang="en-US" smtClean="0"/>
              <a:t>)</a:t>
            </a:r>
            <a:endParaRPr lang="en-US" altLang="en-US" i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991600" cy="1905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Orbitals with the same value of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 form an </a:t>
            </a:r>
            <a:r>
              <a:rPr lang="en-US" altLang="en-US" sz="2800" b="1" smtClean="0"/>
              <a:t>electron shell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Different orbital types within a shell are </a:t>
            </a:r>
            <a:r>
              <a:rPr lang="en-US" altLang="en-US" sz="2800" b="1" smtClean="0"/>
              <a:t>subshells</a:t>
            </a:r>
            <a:r>
              <a:rPr lang="en-US" altLang="en-US" sz="2800" smtClean="0"/>
              <a:t>.</a:t>
            </a:r>
          </a:p>
        </p:txBody>
      </p:sp>
      <p:pic>
        <p:nvPicPr>
          <p:cNvPr id="34820" name="Picture 6" descr="C:\Documents and Settings\GEX\Desktop\51579 image ppt\Chapter 06\06_02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1549"/>
            <a:ext cx="5845419" cy="3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</a:t>
            </a:r>
            <a:r>
              <a:rPr lang="en-US" altLang="en-US" smtClean="0"/>
              <a:t> Orbitals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value of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for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orbitals is 0.</a:t>
            </a:r>
          </a:p>
          <a:p>
            <a:pPr eaLnBrk="1" hangingPunct="1"/>
            <a:r>
              <a:rPr lang="en-US" altLang="en-US" sz="2800" smtClean="0"/>
              <a:t>They are spherical in shape.</a:t>
            </a:r>
          </a:p>
          <a:p>
            <a:pPr eaLnBrk="1" hangingPunct="1"/>
            <a:r>
              <a:rPr lang="en-US" altLang="en-US" sz="2800" smtClean="0"/>
              <a:t>The radius of the sphere increases with the value of </a:t>
            </a:r>
            <a:r>
              <a:rPr lang="en-US" altLang="en-US" sz="2800" i="1" smtClean="0"/>
              <a:t>n.</a:t>
            </a:r>
          </a:p>
        </p:txBody>
      </p:sp>
      <p:pic>
        <p:nvPicPr>
          <p:cNvPr id="35844" name="Picture 6" descr="C:\Documents and Settings\GEX\Desktop\51579 image ppt\Chapter 06\06_2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58900"/>
            <a:ext cx="5835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s </a:t>
            </a:r>
            <a:r>
              <a:rPr lang="en-US" altLang="en-US" smtClean="0"/>
              <a:t>Orbitals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122863" y="850900"/>
            <a:ext cx="3868737" cy="49403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For an </a:t>
            </a:r>
            <a:r>
              <a:rPr lang="en-US" altLang="en-US" sz="2400" i="1" smtClean="0"/>
              <a:t>ns</a:t>
            </a:r>
            <a:r>
              <a:rPr lang="en-US" altLang="en-US" sz="2400" smtClean="0"/>
              <a:t> orbital, the number of peaks is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For an </a:t>
            </a:r>
            <a:r>
              <a:rPr lang="en-US" altLang="en-US" sz="2400" i="1" smtClean="0"/>
              <a:t>ns</a:t>
            </a:r>
            <a:r>
              <a:rPr lang="en-US" altLang="en-US" sz="2400" smtClean="0"/>
              <a:t> orbital, the number of nodes (where there is zero probability of finding an electron) is </a:t>
            </a:r>
            <a:r>
              <a:rPr lang="en-US" altLang="en-US" sz="2400" i="1" smtClean="0"/>
              <a:t>n </a:t>
            </a:r>
            <a:r>
              <a:rPr lang="en-US" altLang="en-US" sz="2400" smtClean="0"/>
              <a:t>– </a:t>
            </a:r>
            <a:r>
              <a:rPr lang="en-US" altLang="en-US" sz="2400" i="1" smtClean="0"/>
              <a:t>1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As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increases, the electron density is more spread out and there is a greater probability of finding an electron further from the nucleus.</a:t>
            </a:r>
            <a:endParaRPr lang="en-US" altLang="en-US" sz="2800" smtClean="0"/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447800" y="6400800"/>
            <a:ext cx="2514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6869" name="Picture 9" descr="C:\Documents and Settings\GEX\Desktop\51579 image ppt\Chapter 06\06_2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9" y="3429000"/>
            <a:ext cx="356279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C:\Documents and Settings\GEX\Desktop\51579 image ppt\Chapter 06\06_19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3" y="1143000"/>
            <a:ext cx="4915367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p</a:t>
            </a:r>
            <a:r>
              <a:rPr lang="en-US" altLang="en-US" smtClean="0"/>
              <a:t> Orbitals</a:t>
            </a:r>
            <a:endParaRPr lang="en-US" altLang="en-US" i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value of </a:t>
            </a:r>
            <a:r>
              <a:rPr lang="en-US" altLang="en-US" sz="2800" i="1" dirty="0" smtClean="0"/>
              <a:t>l</a:t>
            </a:r>
            <a:r>
              <a:rPr lang="en-US" altLang="en-US" sz="2800" dirty="0" smtClean="0"/>
              <a:t> for </a:t>
            </a:r>
            <a:r>
              <a:rPr lang="en-US" altLang="en-US" sz="2800" i="1" dirty="0" smtClean="0"/>
              <a:t>p</a:t>
            </a:r>
            <a:r>
              <a:rPr lang="en-US" altLang="en-US" sz="2800" dirty="0" smtClean="0"/>
              <a:t> orbitals is 1.</a:t>
            </a:r>
          </a:p>
          <a:p>
            <a:pPr eaLnBrk="1" hangingPunct="1"/>
            <a:r>
              <a:rPr lang="en-US" altLang="en-US" sz="2800" dirty="0" smtClean="0"/>
              <a:t>They have two lobes with a node between them.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37892" name="Picture 6" descr="C:\Documents and Settings\GEX\Desktop\51579 image ppt\Chapter 06\06_2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1238"/>
            <a:ext cx="67802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86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understand the electronic structure of atoms, one must understand the nature of electromagnetic radiation.</a:t>
            </a:r>
          </a:p>
          <a:p>
            <a:pPr eaLnBrk="1" hangingPunct="1"/>
            <a:r>
              <a:rPr lang="en-US" altLang="en-US" sz="2800" smtClean="0"/>
              <a:t>The distance between corresponding points on adjacent waves is the </a:t>
            </a:r>
            <a:r>
              <a:rPr lang="en-US" altLang="en-US" sz="2800" b="1" smtClean="0"/>
              <a:t>wavelength (</a:t>
            </a:r>
            <a:r>
              <a:rPr lang="en-US" altLang="en-US" sz="2800" b="1" i="1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altLang="en-US" sz="2800" b="1" smtClean="0"/>
              <a:t>)</a:t>
            </a:r>
            <a:r>
              <a:rPr lang="en-US" altLang="en-US" sz="2800" smtClean="0"/>
              <a:t>.</a:t>
            </a:r>
          </a:p>
        </p:txBody>
      </p:sp>
      <p:pic>
        <p:nvPicPr>
          <p:cNvPr id="11268" name="Picture 6" descr="C:\Documents and Settings\GEX\Desktop\51579 image ppt\Chapter 06\06_0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1320800"/>
            <a:ext cx="30495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d</a:t>
            </a:r>
            <a:r>
              <a:rPr lang="en-US" altLang="en-US" smtClean="0"/>
              <a:t> Orbitals</a:t>
            </a:r>
            <a:endParaRPr lang="en-US" altLang="en-US" i="1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752600"/>
            <a:ext cx="35052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value of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 for a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 is 2.</a:t>
            </a:r>
          </a:p>
          <a:p>
            <a:pPr eaLnBrk="1" hangingPunct="1"/>
            <a:r>
              <a:rPr lang="en-US" altLang="en-US" sz="2800" smtClean="0"/>
              <a:t>Four of the five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orbitals have four lobes; the other resembles a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orbital with a doughnut around the center.</a:t>
            </a:r>
          </a:p>
        </p:txBody>
      </p:sp>
      <p:pic>
        <p:nvPicPr>
          <p:cNvPr id="38916" name="Picture 6" descr="C:\Documents and Settings\GEX\Desktop\51579 image ppt\Chapter 06\06_2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38"/>
            <a:ext cx="43608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f</a:t>
            </a:r>
            <a:r>
              <a:rPr lang="en-US" altLang="en-US" smtClean="0"/>
              <a:t> Orbitals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Very complicated shapes (not shown </a:t>
            </a:r>
            <a:br>
              <a:rPr lang="en-US" altLang="en-US" dirty="0" smtClean="0"/>
            </a:br>
            <a:r>
              <a:rPr lang="en-US" altLang="en-US" dirty="0" smtClean="0"/>
              <a:t>in text)</a:t>
            </a:r>
          </a:p>
          <a:p>
            <a:r>
              <a:rPr lang="en-US" altLang="en-US" dirty="0" smtClean="0"/>
              <a:t>Seven equivalent orbitals in a sublevel</a:t>
            </a:r>
          </a:p>
          <a:p>
            <a:r>
              <a:rPr lang="en-US" altLang="en-US" i="1" dirty="0" smtClean="0"/>
              <a:t>l</a:t>
            </a:r>
            <a:r>
              <a:rPr lang="en-US" altLang="en-US" dirty="0" smtClean="0"/>
              <a:t> = 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Energies of Orbitals—Hydrogen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For a one-electron hydrogen atom, orbitals on the same energy level have the same energy.</a:t>
            </a:r>
          </a:p>
          <a:p>
            <a:pPr eaLnBrk="1" hangingPunct="1"/>
            <a:r>
              <a:rPr lang="en-US" altLang="en-US" sz="2800" smtClean="0"/>
              <a:t>Chemists call them </a:t>
            </a:r>
            <a:r>
              <a:rPr lang="en-US" altLang="en-US" sz="2800" b="1" smtClean="0"/>
              <a:t>degenerate</a:t>
            </a:r>
            <a:r>
              <a:rPr lang="en-US" altLang="en-US" sz="2800" smtClean="0"/>
              <a:t> orbitals.</a:t>
            </a:r>
          </a:p>
        </p:txBody>
      </p:sp>
      <p:pic>
        <p:nvPicPr>
          <p:cNvPr id="40964" name="Picture 6" descr="C:\Documents and Settings\GEX\Desktop\51579 image ppt\Chapter 06\06_18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90675"/>
            <a:ext cx="29527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Energies of Orbitals—</a:t>
            </a:r>
            <a:br>
              <a:rPr lang="en-US" altLang="en-US" smtClean="0"/>
            </a:br>
            <a:r>
              <a:rPr lang="en-US" altLang="en-US" smtClean="0"/>
              <a:t>Many-electron Atoms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1752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 the number of electrons increases, so does the repulsion between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Therefore, in atoms with more than one electron, not all orbitals on the same energy level are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Orbital sets in the same sublevel are still degenerate.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Energy levels start to overlap in energy (e.g., 4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is lower </a:t>
            </a:r>
            <a:br>
              <a:rPr lang="en-US" altLang="en-US" sz="2800" dirty="0" smtClean="0"/>
            </a:br>
            <a:r>
              <a:rPr lang="en-US" altLang="en-US" sz="2800" dirty="0" smtClean="0"/>
              <a:t>in energy than 3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.)</a:t>
            </a:r>
          </a:p>
        </p:txBody>
      </p:sp>
      <p:pic>
        <p:nvPicPr>
          <p:cNvPr id="41988" name="Picture 6" descr="C:\Documents and Settings\GEX\Desktop\51579 image ppt\Chapter 06\06_2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43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Spin Quantum Number, </a:t>
            </a:r>
            <a:r>
              <a:rPr lang="en-US" altLang="en-US" i="1" smtClean="0"/>
              <a:t>m</a:t>
            </a:r>
            <a:r>
              <a:rPr lang="en-US" altLang="en-US" i="1" baseline="-25000" smtClean="0"/>
              <a:t>s</a:t>
            </a:r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1722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the 1920s, it was discovered that two electrons in the same orbital do not have exactly the same energy.</a:t>
            </a:r>
          </a:p>
          <a:p>
            <a:pPr eaLnBrk="1" hangingPunct="1"/>
            <a:r>
              <a:rPr lang="en-US" altLang="en-US" sz="2800" smtClean="0"/>
              <a:t>The “spin” of an electron describes its magnetic field, which affects its energy.</a:t>
            </a:r>
          </a:p>
          <a:p>
            <a:pPr eaLnBrk="1" hangingPunct="1"/>
            <a:r>
              <a:rPr lang="en-US" altLang="en-US" sz="2800" smtClean="0"/>
              <a:t>This led to the spin quantum number,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s</a:t>
            </a:r>
            <a:r>
              <a:rPr lang="en-US" altLang="en-US" sz="2800" i="1" smtClean="0"/>
              <a:t>.</a:t>
            </a:r>
          </a:p>
          <a:p>
            <a:pPr eaLnBrk="1" hangingPunct="1"/>
            <a:r>
              <a:rPr lang="en-US" altLang="en-US" sz="2800" smtClean="0"/>
              <a:t>The spin quantum number has only two allowed values, +</a:t>
            </a:r>
            <a:r>
              <a:rPr lang="en-US" altLang="en-US" sz="2800" smtClean="0">
                <a:cs typeface="Arial" charset="0"/>
              </a:rPr>
              <a:t>½ and –½</a:t>
            </a:r>
            <a:r>
              <a:rPr lang="en-US" altLang="en-US" sz="2800" smtClean="0"/>
              <a:t>.</a:t>
            </a:r>
          </a:p>
        </p:txBody>
      </p:sp>
      <p:pic>
        <p:nvPicPr>
          <p:cNvPr id="43012" name="Picture 6" descr="C:\Documents and Settings\GEX\Desktop\51579 image ppt\Chapter 06\06_2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28800"/>
            <a:ext cx="2249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Pauli Exclusion Principle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47800"/>
            <a:ext cx="7543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 two electrons in the same atom can have exactly the same energy.</a:t>
            </a:r>
          </a:p>
          <a:p>
            <a:pPr eaLnBrk="1" hangingPunct="1"/>
            <a:r>
              <a:rPr lang="en-US" altLang="en-US" sz="2800" smtClean="0"/>
              <a:t>Therefore, no two electrons in the same atom can have identical sets of quantum numbers.</a:t>
            </a:r>
          </a:p>
          <a:p>
            <a:pPr eaLnBrk="1" hangingPunct="1"/>
            <a:r>
              <a:rPr lang="en-US" altLang="en-US" sz="2800" smtClean="0"/>
              <a:t>This means that every electron in an atom must differ by at least one of the four quantum number values: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,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l</a:t>
            </a:r>
            <a:r>
              <a:rPr lang="en-US" altLang="en-US" sz="2800" smtClean="0"/>
              <a:t>, and </a:t>
            </a:r>
            <a:r>
              <a:rPr lang="en-US" altLang="en-US" sz="2800" i="1" smtClean="0"/>
              <a:t>m</a:t>
            </a:r>
            <a:r>
              <a:rPr lang="en-US" altLang="en-US" sz="2800" i="1" baseline="-25000" smtClean="0"/>
              <a:t>s</a:t>
            </a:r>
            <a:r>
              <a:rPr lang="en-US" altLang="en-US" sz="280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474663" y="13716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rgbClr val="072E93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17675" y="1219200"/>
            <a:ext cx="7197725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</a:p>
          <a:p>
            <a:pPr lvl="1" eaLnBrk="1" hangingPunct="1"/>
            <a:r>
              <a:rPr lang="en-US" altLang="en-US" smtClean="0"/>
              <a:t>a letter denoting the type of orbital;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381000" y="1371600"/>
            <a:ext cx="133667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rgbClr val="072E93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chemeClr val="accent1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19200"/>
            <a:ext cx="723900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way electrons are distributed in an atom is called its </a:t>
            </a:r>
            <a:r>
              <a:rPr lang="en-US" altLang="en-US" sz="2800" b="1" smtClean="0"/>
              <a:t>electron configuration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most stable organization is the lowest possible energy, called the </a:t>
            </a:r>
            <a:r>
              <a:rPr lang="en-US" altLang="en-US" sz="2800" b="1" smtClean="0"/>
              <a:t>ground state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Each component consists of </a:t>
            </a:r>
          </a:p>
          <a:p>
            <a:pPr lvl="1" eaLnBrk="1" hangingPunct="1"/>
            <a:r>
              <a:rPr lang="en-US" altLang="en-US" smtClean="0"/>
              <a:t>a number denoting the energy level;</a:t>
            </a:r>
          </a:p>
          <a:p>
            <a:pPr lvl="1" eaLnBrk="1" hangingPunct="1"/>
            <a:r>
              <a:rPr lang="en-US" altLang="en-US" smtClean="0"/>
              <a:t>a letter denoting the type of orbital;</a:t>
            </a:r>
          </a:p>
          <a:p>
            <a:pPr lvl="1" eaLnBrk="1" hangingPunct="1"/>
            <a:r>
              <a:rPr lang="en-US" altLang="en-US" smtClean="0"/>
              <a:t>a superscript denoting the number of electrons in those orbitals.</a:t>
            </a:r>
            <a:endParaRPr lang="en-US" altLang="en-US" smtClean="0">
              <a:solidFill>
                <a:srgbClr val="072E93"/>
              </a:solidFill>
            </a:endParaRP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143000" y="1676400"/>
            <a:ext cx="13366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6500" b="0">
              <a:latin typeface="Times New Roman" pitchFamily="18" charset="0"/>
            </a:endParaRP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225425" y="1371600"/>
            <a:ext cx="1600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6500" b="0">
                <a:solidFill>
                  <a:schemeClr val="accent1"/>
                </a:solidFill>
                <a:latin typeface="Times New Roman" pitchFamily="18" charset="0"/>
              </a:rPr>
              <a:t>4</a:t>
            </a:r>
            <a:r>
              <a:rPr lang="en-US" altLang="en-US" sz="6500" b="0" i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en-US" sz="6500" b="0" baseline="30000">
                <a:solidFill>
                  <a:srgbClr val="072E93"/>
                </a:solidFill>
                <a:latin typeface="Times New Roman" pitchFamily="18" charset="0"/>
              </a:rPr>
              <a:t>5</a:t>
            </a:r>
            <a:endParaRPr lang="en-US" altLang="en-US" sz="6500" b="0"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Orbital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68425"/>
            <a:ext cx="4267200" cy="464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Each box in the diagram represents one orbital.</a:t>
            </a:r>
          </a:p>
          <a:p>
            <a:pPr eaLnBrk="1" hangingPunct="1"/>
            <a:r>
              <a:rPr lang="en-US" altLang="en-US" sz="2800" smtClean="0"/>
              <a:t>Half-arrows represent the electrons.</a:t>
            </a:r>
          </a:p>
          <a:p>
            <a:pPr eaLnBrk="1" hangingPunct="1"/>
            <a:r>
              <a:rPr lang="en-US" altLang="en-US" sz="2800" smtClean="0"/>
              <a:t>The direction of the arrow represents the relative spin of the electron.</a:t>
            </a:r>
          </a:p>
        </p:txBody>
      </p:sp>
      <p:pic>
        <p:nvPicPr>
          <p:cNvPr id="48132" name="Picture 6" descr="C:\Documents and Settings\GEX\Desktop\51579 image ppt\Chapter 06\06_Pg237_UnFigur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398713"/>
            <a:ext cx="31305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Waves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914400"/>
            <a:ext cx="5181600" cy="5410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number of waves passing a given point per unit of time is the </a:t>
            </a:r>
            <a:r>
              <a:rPr lang="en-US" altLang="en-US" sz="2800" b="1" smtClean="0"/>
              <a:t>frequency (</a:t>
            </a:r>
            <a:r>
              <a:rPr lang="en-US" altLang="en-US" sz="2800" b="1" i="1" smtClean="0">
                <a:latin typeface="Symbol" pitchFamily="18" charset="2"/>
                <a:sym typeface="Symbol" pitchFamily="18" charset="2"/>
              </a:rPr>
              <a:t></a:t>
            </a:r>
            <a:r>
              <a:rPr lang="en-US" altLang="en-US" sz="2800" b="1" smtClean="0"/>
              <a:t>)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For waves traveling at the same velocity, the longer the wavelength, the smaller the frequency.</a:t>
            </a:r>
          </a:p>
          <a:p>
            <a:pPr eaLnBrk="1" hangingPunct="1"/>
            <a:r>
              <a:rPr lang="en-US" altLang="en-US" sz="2800" smtClean="0"/>
              <a:t>If the time associated with the lines to the left is one second, then the frequencies would be 2 s</a:t>
            </a:r>
            <a:r>
              <a:rPr lang="en-US" altLang="en-US" sz="2800" baseline="30000" smtClean="0"/>
              <a:t>–1</a:t>
            </a:r>
            <a:r>
              <a:rPr lang="en-US" altLang="en-US" sz="2800" smtClean="0"/>
              <a:t> and 4 s</a:t>
            </a:r>
            <a:r>
              <a:rPr lang="en-US" altLang="en-US" sz="2800" baseline="30000" smtClean="0"/>
              <a:t>–1</a:t>
            </a:r>
            <a:r>
              <a:rPr lang="en-US" altLang="en-US" sz="2800" smtClean="0"/>
              <a:t>, respectively.</a:t>
            </a:r>
          </a:p>
        </p:txBody>
      </p:sp>
      <p:pic>
        <p:nvPicPr>
          <p:cNvPr id="12292" name="Picture 6" descr="C:\Documents and Settings\GEX\Desktop\51579 image ppt\Chapter 06\06_03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3105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Hund’s Rule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012825"/>
            <a:ext cx="28956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/>
              <a:t>“For degenerate orbitals, the lowest energy is attained when the number of electrons with the same spin is maximized.”</a:t>
            </a:r>
          </a:p>
        </p:txBody>
      </p:sp>
      <p:sp>
        <p:nvSpPr>
          <p:cNvPr id="49156" name="TextBox 1"/>
          <p:cNvSpPr txBox="1">
            <a:spLocks noChangeArrowheads="1"/>
          </p:cNvSpPr>
          <p:nvPr/>
        </p:nvSpPr>
        <p:spPr bwMode="auto">
          <a:xfrm>
            <a:off x="34925" y="4829175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b="0">
                <a:solidFill>
                  <a:schemeClr val="tx2"/>
                </a:solidFill>
              </a:rPr>
              <a:t>This means that, for a set of orbitals in the same sublevel, there must be </a:t>
            </a:r>
            <a:r>
              <a:rPr lang="en-US" altLang="en-US" b="0" i="1">
                <a:solidFill>
                  <a:schemeClr val="tx2"/>
                </a:solidFill>
              </a:rPr>
              <a:t>one</a:t>
            </a:r>
            <a:r>
              <a:rPr lang="en-US" altLang="en-US" b="0">
                <a:solidFill>
                  <a:schemeClr val="tx2"/>
                </a:solidFill>
              </a:rPr>
              <a:t> electron in each orbital before pairing </a:t>
            </a:r>
            <a:r>
              <a:rPr lang="en-US" altLang="en-US" b="0" i="1">
                <a:solidFill>
                  <a:schemeClr val="tx2"/>
                </a:solidFill>
              </a:rPr>
              <a:t>and</a:t>
            </a:r>
            <a:r>
              <a:rPr lang="en-US" altLang="en-US" b="0">
                <a:solidFill>
                  <a:schemeClr val="tx2"/>
                </a:solidFill>
              </a:rPr>
              <a:t> the electrons have the </a:t>
            </a:r>
            <a:r>
              <a:rPr lang="en-US" altLang="en-US" b="0" i="1">
                <a:solidFill>
                  <a:schemeClr val="tx2"/>
                </a:solidFill>
              </a:rPr>
              <a:t>same</a:t>
            </a:r>
            <a:r>
              <a:rPr lang="en-US" altLang="en-US" b="0">
                <a:solidFill>
                  <a:schemeClr val="tx2"/>
                </a:solidFill>
              </a:rPr>
              <a:t> spin, as much as possible.</a:t>
            </a:r>
          </a:p>
        </p:txBody>
      </p:sp>
      <p:pic>
        <p:nvPicPr>
          <p:cNvPr id="49157" name="Picture 7" descr="C:\Documents and Settings\GEX\Desktop\51579 image ppt\Chapter 06\06_03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4724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525" y="9525"/>
            <a:ext cx="9144000" cy="1143000"/>
          </a:xfrm>
        </p:spPr>
        <p:txBody>
          <a:bodyPr/>
          <a:lstStyle/>
          <a:p>
            <a:r>
              <a:rPr lang="en-US" altLang="en-US" smtClean="0"/>
              <a:t>Condensed Electron Configurations</a:t>
            </a:r>
          </a:p>
        </p:txBody>
      </p:sp>
      <p:sp>
        <p:nvSpPr>
          <p:cNvPr id="5017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990600"/>
            <a:ext cx="6553200" cy="4953000"/>
          </a:xfrm>
        </p:spPr>
        <p:txBody>
          <a:bodyPr/>
          <a:lstStyle/>
          <a:p>
            <a:r>
              <a:rPr lang="en-US" altLang="en-US" sz="2800" smtClean="0"/>
              <a:t>Elements in the same group of the periodic table have the same number of electrons in the outer most shell.  These are the </a:t>
            </a:r>
            <a:r>
              <a:rPr lang="en-US" altLang="en-US" sz="2800" b="1" smtClean="0"/>
              <a:t>valence electrons</a:t>
            </a:r>
            <a:r>
              <a:rPr lang="en-US" altLang="en-US" sz="2800" smtClean="0"/>
              <a:t>.</a:t>
            </a:r>
          </a:p>
          <a:p>
            <a:r>
              <a:rPr lang="en-US" altLang="en-US" sz="2800" smtClean="0"/>
              <a:t>The filled inner shell electrons are called </a:t>
            </a:r>
            <a:r>
              <a:rPr lang="en-US" altLang="en-US" sz="2800" b="1" smtClean="0"/>
              <a:t>core electrons</a:t>
            </a:r>
            <a:r>
              <a:rPr lang="en-US" altLang="en-US" sz="2800" smtClean="0"/>
              <a:t>. These include completely filled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or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sublevels.</a:t>
            </a:r>
          </a:p>
          <a:p>
            <a:r>
              <a:rPr lang="en-US" altLang="en-US" sz="2800" smtClean="0"/>
              <a:t>We write a shortened version of an electron configuration using brackets around a noble gas symbol and listing only valence electrons.</a:t>
            </a:r>
          </a:p>
        </p:txBody>
      </p:sp>
      <p:pic>
        <p:nvPicPr>
          <p:cNvPr id="50180" name="Picture 6" descr="C:\Documents and Settings\GEX\Desktop\51579 image ppt\Chapter 06\06_2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66800"/>
            <a:ext cx="9318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9810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Periodic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701088" cy="2590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We fill orbitals in increasing order of energy.</a:t>
            </a:r>
          </a:p>
          <a:p>
            <a:pPr eaLnBrk="1" hangingPunct="1"/>
            <a:r>
              <a:rPr lang="en-US" altLang="en-US" sz="2800" smtClean="0"/>
              <a:t>Different blocks on the periodic table correspond to different types of orbitals: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= blue,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= pink (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are representative elements); </a:t>
            </a:r>
            <a:r>
              <a:rPr lang="en-US" altLang="en-US" sz="2800" i="1" smtClean="0"/>
              <a:t>d</a:t>
            </a:r>
            <a:r>
              <a:rPr lang="en-US" altLang="en-US" sz="2800" smtClean="0"/>
              <a:t> = orange (transition elements); </a:t>
            </a:r>
            <a:r>
              <a:rPr lang="en-US" altLang="en-US" sz="2800" i="1" smtClean="0"/>
              <a:t>f</a:t>
            </a:r>
            <a:r>
              <a:rPr lang="en-US" altLang="en-US" sz="2800" smtClean="0"/>
              <a:t> = tan (lanthanides and actinides, or inner transition elements)</a:t>
            </a:r>
          </a:p>
        </p:txBody>
      </p:sp>
      <p:pic>
        <p:nvPicPr>
          <p:cNvPr id="51204" name="Picture 6" descr="C:\Documents and Settings\GEX\Desktop\51579 image ppt\Chapter 06\06_3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1" y="3886200"/>
            <a:ext cx="6982389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Anomalies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143000"/>
            <a:ext cx="35052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2800" dirty="0" smtClean="0"/>
              <a:t>Some irregularities occur when there are enough electrons to half-fill </a:t>
            </a:r>
            <a:r>
              <a:rPr lang="en-US" altLang="en-US" sz="2800" i="1" dirty="0" smtClean="0"/>
              <a:t>s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d</a:t>
            </a:r>
            <a:r>
              <a:rPr lang="en-US" altLang="en-US" sz="2800" dirty="0" smtClean="0"/>
              <a:t> orbitals on a given row.</a:t>
            </a:r>
          </a:p>
        </p:txBody>
      </p:sp>
      <p:pic>
        <p:nvPicPr>
          <p:cNvPr id="52228" name="Picture 6" descr="C:\Documents and Settings\GEX\Desktop\51579 image ppt\Chapter 06\06_31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257800" cy="43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Chromium as an Anomaly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For instance, the electron configuration for chromium is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1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5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   rather </a:t>
            </a:r>
            <a:r>
              <a:rPr lang="en-US" dirty="0" smtClean="0"/>
              <a:t>than the </a:t>
            </a:r>
            <a:r>
              <a:rPr lang="en-US" dirty="0"/>
              <a:t>expected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err="1"/>
              <a:t>4</a:t>
            </a:r>
            <a:r>
              <a:rPr lang="en-US" i="1" dirty="0" err="1"/>
              <a:t>s</a:t>
            </a:r>
            <a:r>
              <a:rPr lang="en-US" baseline="30000" dirty="0" err="1"/>
              <a:t>2</a:t>
            </a:r>
            <a:r>
              <a:rPr lang="en-US" dirty="0"/>
              <a:t> </a:t>
            </a:r>
            <a:r>
              <a:rPr lang="en-US" dirty="0" err="1"/>
              <a:t>3</a:t>
            </a:r>
            <a:r>
              <a:rPr lang="en-US" i="1" dirty="0" err="1"/>
              <a:t>d</a:t>
            </a:r>
            <a:r>
              <a:rPr lang="en-US" baseline="30000" dirty="0" err="1"/>
              <a:t>4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altLang="en-US" dirty="0" smtClean="0"/>
              <a:t>This occurs because the 4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3</a:t>
            </a:r>
            <a:r>
              <a:rPr lang="en-US" altLang="en-US" i="1" dirty="0" err="1" smtClean="0"/>
              <a:t>d</a:t>
            </a:r>
            <a:r>
              <a:rPr lang="en-US" altLang="en-US" dirty="0" smtClean="0"/>
              <a:t> orbitals are very close in energy.</a:t>
            </a:r>
          </a:p>
          <a:p>
            <a:pPr eaLnBrk="1" hangingPunct="1">
              <a:defRPr/>
            </a:pPr>
            <a:r>
              <a:rPr lang="en-US" altLang="en-US" dirty="0" smtClean="0"/>
              <a:t>These anomalies occur in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-block atoms with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orbitals, as well.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Electromagnetic Radiation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343400"/>
            <a:ext cx="8382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All electromagnetic radiation travels at the same velocity: The speed of light (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) is 3.00 </a:t>
            </a:r>
            <a:r>
              <a:rPr lang="en-US" altLang="en-US" sz="2800" dirty="0" smtClean="0">
                <a:sym typeface="Symbol" pitchFamily="18" charset="2"/>
              </a:rPr>
              <a:t> 10</a:t>
            </a:r>
            <a:r>
              <a:rPr lang="en-US" altLang="en-US" sz="2800" baseline="30000" dirty="0" smtClean="0">
                <a:sym typeface="Symbol" pitchFamily="18" charset="2"/>
              </a:rPr>
              <a:t>8</a:t>
            </a:r>
            <a:r>
              <a:rPr lang="en-US" altLang="en-US" sz="2800" dirty="0" smtClean="0">
                <a:sym typeface="Symbol" pitchFamily="18" charset="2"/>
              </a:rPr>
              <a:t> m/</a:t>
            </a:r>
            <a:r>
              <a:rPr lang="en-US" altLang="en-US" sz="2800" dirty="0" smtClean="0">
                <a:sym typeface="Symbol" pitchFamily="18" charset="2"/>
              </a:rPr>
              <a:t>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= </a:t>
            </a:r>
            <a:r>
              <a:rPr lang="en-US" altLang="en-US" sz="2800" i="1" dirty="0" smtClean="0">
                <a:latin typeface="Symbol" pitchFamily="18" charset="2"/>
                <a:sym typeface="Symbol" pitchFamily="18" charset="2"/>
              </a:rPr>
              <a:t></a:t>
            </a:r>
          </a:p>
        </p:txBody>
      </p:sp>
      <p:pic>
        <p:nvPicPr>
          <p:cNvPr id="13316" name="Picture 6" descr="C:\Documents and Settings\GEX\Desktop\51579 image ppt\Chapter 06\06_0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0609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Energy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95500"/>
            <a:ext cx="43434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The wave nature of light does not explain how an object can glow when its temperature increases.</a:t>
            </a:r>
          </a:p>
        </p:txBody>
      </p:sp>
      <p:pic>
        <p:nvPicPr>
          <p:cNvPr id="14340" name="Picture 6" descr="C:\Documents and Settings\GEX\Desktop\51579 image ppt\Chapter 06\06_0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48088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Nature of Energy—Quanta</a:t>
            </a:r>
          </a:p>
        </p:txBody>
      </p:sp>
      <p:sp>
        <p:nvSpPr>
          <p:cNvPr id="1536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371600"/>
            <a:ext cx="2971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Max Planck explained it by assuming that energy comes in packets called </a:t>
            </a:r>
            <a:r>
              <a:rPr lang="en-US" altLang="en-US" sz="2800" b="1" smtClean="0"/>
              <a:t>quanta</a:t>
            </a:r>
            <a:r>
              <a:rPr lang="en-US" altLang="en-US" sz="2800" smtClean="0"/>
              <a:t> (singular:  quantum).</a:t>
            </a:r>
          </a:p>
        </p:txBody>
      </p:sp>
      <p:pic>
        <p:nvPicPr>
          <p:cNvPr id="15364" name="Picture 6" descr="C:\Documents and Settings\GEX\Desktop\51579 image ppt\Chapter 06\06_06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95400"/>
            <a:ext cx="2181225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Photoelectric Effect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838200"/>
            <a:ext cx="5562600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Einstein used quanta to explain the photoelectric effect.</a:t>
            </a:r>
          </a:p>
          <a:p>
            <a:pPr eaLnBrk="1" hangingPunct="1"/>
            <a:r>
              <a:rPr lang="en-US" altLang="en-US" sz="2800" smtClean="0"/>
              <a:t>Each metal has a different energy at which it ejects electrons. At lower energy, electrons are not emitted.</a:t>
            </a:r>
          </a:p>
          <a:p>
            <a:pPr eaLnBrk="1" hangingPunct="1"/>
            <a:r>
              <a:rPr lang="en-US" altLang="en-US" sz="2800" smtClean="0"/>
              <a:t>He concluded that energy is proportional to frequency:</a:t>
            </a:r>
          </a:p>
          <a:p>
            <a:pPr algn="ctr" eaLnBrk="1" hangingPunct="1">
              <a:buFontTx/>
              <a:buNone/>
            </a:pPr>
            <a:r>
              <a:rPr lang="en-US" altLang="en-US" sz="2800" i="1" smtClean="0"/>
              <a:t>E</a:t>
            </a:r>
            <a:r>
              <a:rPr lang="en-US" altLang="en-US" sz="2800" smtClean="0"/>
              <a:t> = </a:t>
            </a:r>
            <a:r>
              <a:rPr lang="en-US" altLang="en-US" sz="2800" i="1" smtClean="0"/>
              <a:t>h</a:t>
            </a:r>
            <a:r>
              <a:rPr lang="en-US" altLang="en-US" sz="2800" i="1" smtClean="0">
                <a:latin typeface="Symbol" pitchFamily="18" charset="2"/>
                <a:sym typeface="Symbol" pitchFamily="18" charset="2"/>
              </a:rPr>
              <a:t></a:t>
            </a:r>
            <a:endParaRPr lang="en-US" altLang="en-US" sz="2800" i="1" smtClean="0">
              <a:solidFill>
                <a:srgbClr val="072E93"/>
              </a:solidFill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 smtClean="0"/>
              <a:t>	where </a:t>
            </a:r>
            <a:r>
              <a:rPr lang="en-US" altLang="en-US" sz="2800" i="1" smtClean="0"/>
              <a:t>h</a:t>
            </a:r>
            <a:r>
              <a:rPr lang="en-US" altLang="en-US" sz="2800" smtClean="0"/>
              <a:t> is Planck’s constant, 6.626 </a:t>
            </a:r>
            <a:r>
              <a:rPr lang="en-US" altLang="en-US" sz="2800" smtClean="0">
                <a:sym typeface="Symbol" pitchFamily="18" charset="2"/>
              </a:rPr>
              <a:t> 10</a:t>
            </a:r>
            <a:r>
              <a:rPr lang="en-US" altLang="en-US" sz="2800" baseline="30000" smtClean="0">
                <a:cs typeface="Arial" charset="0"/>
                <a:sym typeface="Symbol" pitchFamily="18" charset="2"/>
              </a:rPr>
              <a:t>−</a:t>
            </a:r>
            <a:r>
              <a:rPr lang="en-US" altLang="en-US" sz="2800" baseline="30000" smtClean="0">
                <a:sym typeface="Symbol" pitchFamily="18" charset="2"/>
              </a:rPr>
              <a:t>34</a:t>
            </a:r>
            <a:r>
              <a:rPr lang="en-US" altLang="en-US" sz="2800" smtClean="0">
                <a:sym typeface="Symbol" pitchFamily="18" charset="2"/>
              </a:rPr>
              <a:t> J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altLang="en-US" sz="2800" smtClean="0">
                <a:sym typeface="Symbol" pitchFamily="18" charset="2"/>
              </a:rPr>
              <a:t>s.</a:t>
            </a:r>
            <a:endParaRPr lang="en-US" altLang="en-US" sz="2800" smtClean="0"/>
          </a:p>
        </p:txBody>
      </p:sp>
      <p:pic>
        <p:nvPicPr>
          <p:cNvPr id="16388" name="Picture 7" descr="C:\Documents and Settings\GEX\Desktop\51579 image ppt\Chapter 06\06_07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947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Emissions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3058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Another mystery in the early twentieth century involved the emission spectra observed from energy emitted by atoms and molecules.</a:t>
            </a:r>
          </a:p>
        </p:txBody>
      </p:sp>
      <p:pic>
        <p:nvPicPr>
          <p:cNvPr id="17412" name="Picture 6" descr="C:\Documents and Settings\GEX\Desktop\51579 image ppt\Chapter 06\06_1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87663"/>
            <a:ext cx="3924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174&quot;&gt;&lt;object type=&quot;3&quot; unique_id=&quot;10175&quot;&gt;&lt;property id=&quot;20148&quot; value=&quot;5&quot;/&gt;&lt;property id=&quot;20300&quot; value=&quot;Slide 1&quot;/&gt;&lt;property id=&quot;20307&quot; value=&quot;310&quot;/&gt;&lt;/object&gt;&lt;object type=&quot;3&quot; unique_id=&quot;10176&quot;&gt;&lt;property id=&quot;20148&quot; value=&quot;5&quot;/&gt;&lt;property id=&quot;20300&quot; value=&quot;Slide 2 - &amp;quot;Electronic Structure&amp;quot;&quot;/&gt;&lt;property id=&quot;20307&quot; value=&quot;302&quot;/&gt;&lt;/object&gt;&lt;object type=&quot;3&quot; unique_id=&quot;10177&quot;&gt;&lt;property id=&quot;20148&quot; value=&quot;5&quot;/&gt;&lt;property id=&quot;20300&quot; value=&quot;Slide 3 - &amp;quot;Waves&amp;quot;&quot;/&gt;&lt;property id=&quot;20307&quot; value=&quot;257&quot;/&gt;&lt;/object&gt;&lt;object type=&quot;3&quot; unique_id=&quot;10178&quot;&gt;&lt;property id=&quot;20148&quot; value=&quot;5&quot;/&gt;&lt;property id=&quot;20300&quot; value=&quot;Slide 4 - &amp;quot;Waves&amp;quot;&quot;/&gt;&lt;property id=&quot;20307&quot; value=&quot;258&quot;/&gt;&lt;/object&gt;&lt;object type=&quot;3&quot; unique_id=&quot;10179&quot;&gt;&lt;property id=&quot;20148&quot; value=&quot;5&quot;/&gt;&lt;property id=&quot;20300&quot; value=&quot;Slide 5 - &amp;quot;Electromagnetic Radiation&amp;quot;&quot;/&gt;&lt;property id=&quot;20307&quot; value=&quot;259&quot;/&gt;&lt;/object&gt;&lt;object type=&quot;3&quot; unique_id=&quot;10180&quot;&gt;&lt;property id=&quot;20148&quot; value=&quot;5&quot;/&gt;&lt;property id=&quot;20300&quot; value=&quot;Slide 6 - &amp;quot;The Nature of Energy&amp;quot;&quot;/&gt;&lt;property id=&quot;20307&quot; value=&quot;260&quot;/&gt;&lt;/object&gt;&lt;object type=&quot;3&quot; unique_id=&quot;10181&quot;&gt;&lt;property id=&quot;20148&quot; value=&quot;5&quot;/&gt;&lt;property id=&quot;20300&quot; value=&quot;Slide 7 - &amp;quot;The Nature of Energy—Quanta&amp;quot;&quot;/&gt;&lt;property id=&quot;20307&quot; value=&quot;300&quot;/&gt;&lt;/object&gt;&lt;object type=&quot;3&quot; unique_id=&quot;10182&quot;&gt;&lt;property id=&quot;20148&quot; value=&quot;5&quot;/&gt;&lt;property id=&quot;20300&quot; value=&quot;Slide 8 - &amp;quot;The Photoelectric Effect&amp;quot;&quot;/&gt;&lt;property id=&quot;20307&quot; value=&quot;261&quot;/&gt;&lt;/object&gt;&lt;object type=&quot;3&quot; unique_id=&quot;10183&quot;&gt;&lt;property id=&quot;20148&quot; value=&quot;5&quot;/&gt;&lt;property id=&quot;20300&quot; value=&quot;Slide 9 - &amp;quot;Atomic Emissions&amp;quot;&quot;/&gt;&lt;property id=&quot;20307&quot; value=&quot;263&quot;/&gt;&lt;/object&gt;&lt;object type=&quot;3&quot; unique_id=&quot;10184&quot;&gt;&lt;property id=&quot;20148&quot; value=&quot;5&quot;/&gt;&lt;property id=&quot;20300&quot; value=&quot;Slide 10 - &amp;quot;Continuous vs. Line Spectra&amp;quot;&quot;/&gt;&lt;property id=&quot;20307&quot; value=&quot;264&quot;/&gt;&lt;/object&gt;&lt;object type=&quot;3&quot; unique_id=&quot;10185&quot;&gt;&lt;property id=&quot;20148&quot; value=&quot;5&quot;/&gt;&lt;property id=&quot;20300&quot; value=&quot;Slide 11 - &amp;quot;The Hydrogen Spectrum&amp;quot;&quot;/&gt;&lt;property id=&quot;20307&quot; value=&quot;303&quot;/&gt;&lt;/object&gt;&lt;object type=&quot;3&quot; unique_id=&quot;10186&quot;&gt;&lt;property id=&quot;20148&quot; value=&quot;5&quot;/&gt;&lt;property id=&quot;20300&quot; value=&quot;Slide 12 - &amp;quot;The Bohr Model&amp;quot;&quot;/&gt;&lt;property id=&quot;20307&quot; value=&quot;265&quot;/&gt;&lt;/object&gt;&lt;object type=&quot;3&quot; unique_id=&quot;10187&quot;&gt;&lt;property id=&quot;20148&quot; value=&quot;5&quot;/&gt;&lt;property id=&quot;20300&quot; value=&quot;Slide 13 - &amp;quot;The Bohr Model&amp;quot;&quot;/&gt;&lt;property id=&quot;20307&quot; value=&quot;266&quot;/&gt;&lt;/object&gt;&lt;object type=&quot;3&quot; unique_id=&quot;10188&quot;&gt;&lt;property id=&quot;20148&quot; value=&quot;5&quot;/&gt;&lt;property id=&quot;20300&quot; value=&quot;Slide 14 - &amp;quot;The Bohr Model&amp;quot;&quot;/&gt;&lt;property id=&quot;20307&quot; value=&quot;268&quot;/&gt;&lt;/object&gt;&lt;object type=&quot;3&quot; unique_id=&quot;10189&quot;&gt;&lt;property id=&quot;20148&quot; value=&quot;5&quot;/&gt;&lt;property id=&quot;20300&quot; value=&quot;Slide 15 - &amp;quot;Limitations of the Bohr Model&amp;quot;&quot;/&gt;&lt;property id=&quot;20307&quot; value=&quot;304&quot;/&gt;&lt;/object&gt;&lt;object type=&quot;3&quot; unique_id=&quot;10190&quot;&gt;&lt;property id=&quot;20148&quot; value=&quot;5&quot;/&gt;&lt;property id=&quot;20300&quot; value=&quot;Slide 16 - &amp;quot;Important Ideas from the Bohr Model&amp;quot;&quot;/&gt;&lt;property id=&quot;20307&quot; value=&quot;305&quot;/&gt;&lt;/object&gt;&lt;object type=&quot;3&quot; unique_id=&quot;10191&quot;&gt;&lt;property id=&quot;20148&quot; value=&quot;5&quot;/&gt;&lt;property id=&quot;20300&quot; value=&quot;Slide 17 - &amp;quot;The Wave Nature of Matter&amp;quot;&quot;/&gt;&lt;property id=&quot;20307&quot; value=&quot;269&quot;/&gt;&lt;/object&gt;&lt;object type=&quot;3&quot; unique_id=&quot;10192&quot;&gt;&lt;property id=&quot;20148&quot; value=&quot;5&quot;/&gt;&lt;property id=&quot;20300&quot; value=&quot;Slide 18 - &amp;quot;The Uncertainty Principle&amp;quot;&quot;/&gt;&lt;property id=&quot;20307&quot; value=&quot;270&quot;/&gt;&lt;/object&gt;&lt;object type=&quot;3&quot; unique_id=&quot;10193&quot;&gt;&lt;property id=&quot;20148&quot; value=&quot;5&quot;/&gt;&lt;property id=&quot;20300&quot; value=&quot;Slide 19 - &amp;quot;Quantum Mechanics&amp;quot;&quot;/&gt;&lt;property id=&quot;20307&quot; value=&quot;271&quot;/&gt;&lt;/object&gt;&lt;object type=&quot;3&quot; unique_id=&quot;10194&quot;&gt;&lt;property id=&quot;20148&quot; value=&quot;5&quot;/&gt;&lt;property id=&quot;20300&quot; value=&quot;Slide 20 - &amp;quot;Quantum Mechanics&amp;quot;&quot;/&gt;&lt;property id=&quot;20307&quot; value=&quot;272&quot;/&gt;&lt;/object&gt;&lt;object type=&quot;3&quot; unique_id=&quot;10195&quot;&gt;&lt;property id=&quot;20148&quot; value=&quot;5&quot;/&gt;&lt;property id=&quot;20300&quot; value=&quot;Slide 21 - &amp;quot;Quantum Numbers&amp;quot;&quot;/&gt;&lt;property id=&quot;20307&quot; value=&quot;273&quot;/&gt;&lt;/object&gt;&lt;object type=&quot;3&quot; unique_id=&quot;10196&quot;&gt;&lt;property id=&quot;20148&quot; value=&quot;5&quot;/&gt;&lt;property id=&quot;20300&quot; value=&quot;Slide 22 - &amp;quot;Principal Quantum Number (n)&amp;quot;&quot;/&gt;&lt;property id=&quot;20307&quot; value=&quot;274&quot;/&gt;&lt;/object&gt;&lt;object type=&quot;3&quot; unique_id=&quot;10197&quot;&gt;&lt;property id=&quot;20148&quot; value=&quot;5&quot;/&gt;&lt;property id=&quot;20300&quot; value=&quot;Slide 23 - &amp;quot;Angular Momentum Quantum Number (l)&amp;quot;&quot;/&gt;&lt;property id=&quot;20307&quot; value=&quot;275&quot;/&gt;&lt;/object&gt;&lt;object type=&quot;3&quot; unique_id=&quot;10198&quot;&gt;&lt;property id=&quot;20148&quot; value=&quot;5&quot;/&gt;&lt;property id=&quot;20300&quot; value=&quot;Slide 24 - &amp;quot;Angular Momentum Quantum Number (l)&amp;quot;&quot;/&gt;&lt;property id=&quot;20307&quot; value=&quot;311&quot;/&gt;&lt;/object&gt;&lt;object type=&quot;3&quot; unique_id=&quot;10199&quot;&gt;&lt;property id=&quot;20148&quot; value=&quot;5&quot;/&gt;&lt;property id=&quot;20300&quot; value=&quot;Slide 25 - &amp;quot;Magnetic Quantum Number (ml)&amp;quot;&quot;/&gt;&lt;property id=&quot;20307&quot; value=&quot;280&quot;/&gt;&lt;/object&gt;&lt;object type=&quot;3&quot; unique_id=&quot;10200&quot;&gt;&lt;property id=&quot;20148&quot; value=&quot;5&quot;/&gt;&lt;property id=&quot;20300&quot; value=&quot;Slide 26 - &amp;quot;Magnetic Quantum Number (ml)&amp;quot;&quot;/&gt;&lt;property id=&quot;20307&quot; value=&quot;283&quot;/&gt;&lt;/object&gt;&lt;object type=&quot;3&quot; unique_id=&quot;10201&quot;&gt;&lt;property id=&quot;20148&quot; value=&quot;5&quot;/&gt;&lt;property id=&quot;20300&quot; value=&quot;Slide 27 - &amp;quot;s Orbitals&amp;quot;&quot;/&gt;&lt;property id=&quot;20307&quot; value=&quot;276&quot;/&gt;&lt;/object&gt;&lt;object type=&quot;3&quot; unique_id=&quot;10202&quot;&gt;&lt;property id=&quot;20148&quot; value=&quot;5&quot;/&gt;&lt;property id=&quot;20300&quot; value=&quot;Slide 28 - &amp;quot;s Orbitals&amp;quot;&quot;/&gt;&lt;property id=&quot;20307&quot; value=&quot;277&quot;/&gt;&lt;/object&gt;&lt;object type=&quot;3&quot; unique_id=&quot;10203&quot;&gt;&lt;property id=&quot;20148&quot; value=&quot;5&quot;/&gt;&lt;property id=&quot;20300&quot; value=&quot;Slide 29 - &amp;quot;p Orbitals&amp;quot;&quot;/&gt;&lt;property id=&quot;20307&quot; value=&quot;278&quot;/&gt;&lt;/object&gt;&lt;object type=&quot;3&quot; unique_id=&quot;10204&quot;&gt;&lt;property id=&quot;20148&quot; value=&quot;5&quot;/&gt;&lt;property id=&quot;20300&quot; value=&quot;Slide 30 - &amp;quot;d Orbitals&amp;quot;&quot;/&gt;&lt;property id=&quot;20307&quot; value=&quot;281&quot;/&gt;&lt;/object&gt;&lt;object type=&quot;3&quot; unique_id=&quot;10205&quot;&gt;&lt;property id=&quot;20148&quot; value=&quot;5&quot;/&gt;&lt;property id=&quot;20300&quot; value=&quot;Slide 31 - &amp;quot;f Orbitals&amp;quot;&quot;/&gt;&lt;property id=&quot;20307&quot; value=&quot;306&quot;/&gt;&lt;/object&gt;&lt;object type=&quot;3&quot; unique_id=&quot;10206&quot;&gt;&lt;property id=&quot;20148&quot; value=&quot;5&quot;/&gt;&lt;property id=&quot;20300&quot; value=&quot;Slide 32 - &amp;quot;Energies of Orbitals—Hydrogen&amp;quot;&quot;/&gt;&lt;property id=&quot;20307&quot; value=&quot;284&quot;/&gt;&lt;/object&gt;&lt;object type=&quot;3&quot; unique_id=&quot;10207&quot;&gt;&lt;property id=&quot;20148&quot; value=&quot;5&quot;/&gt;&lt;property id=&quot;20300&quot; value=&quot;Slide 33 - &amp;quot;Energies of Orbitals— Many-electron Atoms&amp;quot;&quot;/&gt;&lt;property id=&quot;20307&quot; value=&quot;285&quot;/&gt;&lt;/object&gt;&lt;object type=&quot;3&quot; unique_id=&quot;10208&quot;&gt;&lt;property id=&quot;20148&quot; value=&quot;5&quot;/&gt;&lt;property id=&quot;20300&quot; value=&quot;Slide 34 - &amp;quot;Spin Quantum Number, ms&amp;quot;&quot;/&gt;&lt;property id=&quot;20307&quot; value=&quot;287&quot;/&gt;&lt;/object&gt;&lt;object type=&quot;3&quot; unique_id=&quot;10209&quot;&gt;&lt;property id=&quot;20148&quot; value=&quot;5&quot;/&gt;&lt;property id=&quot;20300&quot; value=&quot;Slide 35 - &amp;quot;Pauli Exclusion Principle&amp;quot;&quot;/&gt;&lt;property id=&quot;20307&quot; value=&quot;288&quot;/&gt;&lt;/object&gt;&lt;object type=&quot;3&quot; unique_id=&quot;10210&quot;&gt;&lt;property id=&quot;20148&quot; value=&quot;5&quot;/&gt;&lt;property id=&quot;20300&quot; value=&quot;Slide 36 - &amp;quot;Electron Configurations&amp;quot;&quot;/&gt;&lt;property id=&quot;20307&quot; value=&quot;289&quot;/&gt;&lt;/object&gt;&lt;object type=&quot;3&quot; unique_id=&quot;10211&quot;&gt;&lt;property id=&quot;20148&quot; value=&quot;5&quot;/&gt;&lt;property id=&quot;20300&quot; value=&quot;Slide 37 - &amp;quot;Electron Configurations&amp;quot;&quot;/&gt;&lt;property id=&quot;20307&quot; value=&quot;307&quot;/&gt;&lt;/object&gt;&lt;object type=&quot;3&quot; unique_id=&quot;10212&quot;&gt;&lt;property id=&quot;20148&quot; value=&quot;5&quot;/&gt;&lt;property id=&quot;20300&quot; value=&quot;Slide 38 - &amp;quot;Electron Configurations&amp;quot;&quot;/&gt;&lt;property id=&quot;20307&quot; value=&quot;308&quot;/&gt;&lt;/object&gt;&lt;object type=&quot;3&quot; unique_id=&quot;10213&quot;&gt;&lt;property id=&quot;20148&quot; value=&quot;5&quot;/&gt;&lt;property id=&quot;20300&quot; value=&quot;Slide 39 - &amp;quot;Orbital Diagrams&amp;quot;&quot;/&gt;&lt;property id=&quot;20307&quot; value=&quot;290&quot;/&gt;&lt;/object&gt;&lt;object type=&quot;3&quot; unique_id=&quot;10214&quot;&gt;&lt;property id=&quot;20148&quot; value=&quot;5&quot;/&gt;&lt;property id=&quot;20300&quot; value=&quot;Slide 40 - &amp;quot;Hund’s Rule&amp;quot;&quot;/&gt;&lt;property id=&quot;20307&quot; value=&quot;291&quot;/&gt;&lt;/object&gt;&lt;object type=&quot;3&quot; unique_id=&quot;10215&quot;&gt;&lt;property id=&quot;20148&quot; value=&quot;5&quot;/&gt;&lt;property id=&quot;20300&quot; value=&quot;Slide 41 - &amp;quot;Condensed Electron Configurations&amp;quot;&quot;/&gt;&lt;property id=&quot;20307&quot; value=&quot;309&quot;/&gt;&lt;/object&gt;&lt;object type=&quot;3&quot; unique_id=&quot;10216&quot;&gt;&lt;property id=&quot;20148&quot; value=&quot;5&quot;/&gt;&lt;property id=&quot;20300&quot; value=&quot;Slide 42 - &amp;quot;Periodic Table&amp;quot;&quot;/&gt;&lt;property id=&quot;20307&quot; value=&quot;292&quot;/&gt;&lt;/object&gt;&lt;object type=&quot;3&quot; unique_id=&quot;10217&quot;&gt;&lt;property id=&quot;20148&quot; value=&quot;5&quot;/&gt;&lt;property id=&quot;20300&quot; value=&quot;Slide 43 - &amp;quot;Some Anomalies&amp;quot;&quot;/&gt;&lt;property id=&quot;20307&quot; value=&quot;293&quot;/&gt;&lt;/object&gt;&lt;object type=&quot;3&quot; unique_id=&quot;10218&quot;&gt;&lt;property id=&quot;20148&quot; value=&quot;5&quot;/&gt;&lt;property id=&quot;20300&quot; value=&quot;Slide 44 - &amp;quot;Chromium as an Anomaly&amp;quot;&quot;/&gt;&lt;property id=&quot;20307&quot; value=&quot;312&quot;/&gt;&lt;/object&gt;&lt;/object&gt;&lt;object type=&quot;8&quot; unique_id=&quot;102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C82E32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1781</Words>
  <Application>Microsoft Macintosh PowerPoint</Application>
  <PresentationFormat>On-screen Show (4:3)</PresentationFormat>
  <Paragraphs>217</Paragraphs>
  <Slides>44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Custom Design</vt:lpstr>
      <vt:lpstr>PowerPoint Presentation</vt:lpstr>
      <vt:lpstr>Electronic Structure</vt:lpstr>
      <vt:lpstr>Waves</vt:lpstr>
      <vt:lpstr>Waves</vt:lpstr>
      <vt:lpstr>Electromagnetic Radiation</vt:lpstr>
      <vt:lpstr>The Nature of Energy</vt:lpstr>
      <vt:lpstr>The Nature of Energy—Quanta</vt:lpstr>
      <vt:lpstr>The Photoelectric Effect</vt:lpstr>
      <vt:lpstr>Atomic Emissions</vt:lpstr>
      <vt:lpstr>Continuous vs. Line Spectra</vt:lpstr>
      <vt:lpstr>The Hydrogen Spectrum</vt:lpstr>
      <vt:lpstr>The Bohr Model</vt:lpstr>
      <vt:lpstr>The Bohr Model</vt:lpstr>
      <vt:lpstr>The Bohr Model</vt:lpstr>
      <vt:lpstr>Limitations of the Bohr Model</vt:lpstr>
      <vt:lpstr>Important Ideas from the Bohr Model</vt:lpstr>
      <vt:lpstr>The Wave Nature of Matter</vt:lpstr>
      <vt:lpstr>The Uncertainty Principle</vt:lpstr>
      <vt:lpstr>Quantum Mechanics</vt:lpstr>
      <vt:lpstr>Quantum Mechanics</vt:lpstr>
      <vt:lpstr>Quantum Numbers</vt:lpstr>
      <vt:lpstr>Principal Quantum Number (n)</vt:lpstr>
      <vt:lpstr>Angular Momentum Quantum Number (l)</vt:lpstr>
      <vt:lpstr>Angular Momentum Quantum Number (l)</vt:lpstr>
      <vt:lpstr>Magnetic Quantum Number (ml)</vt:lpstr>
      <vt:lpstr>Magnetic Quantum Number (ml)</vt:lpstr>
      <vt:lpstr>s Orbitals</vt:lpstr>
      <vt:lpstr>s Orbitals</vt:lpstr>
      <vt:lpstr>p Orbitals</vt:lpstr>
      <vt:lpstr>d Orbitals</vt:lpstr>
      <vt:lpstr>f Orbitals</vt:lpstr>
      <vt:lpstr>Energies of Orbitals—Hydrogen</vt:lpstr>
      <vt:lpstr>Energies of Orbitals— Many-electron Atoms</vt:lpstr>
      <vt:lpstr>Spin Quantum Number, ms</vt:lpstr>
      <vt:lpstr>Pauli Exclusion Principle</vt:lpstr>
      <vt:lpstr>Electron Configurations</vt:lpstr>
      <vt:lpstr>Electron Configurations</vt:lpstr>
      <vt:lpstr>Electron Configurations</vt:lpstr>
      <vt:lpstr>Orbital Diagrams</vt:lpstr>
      <vt:lpstr>Hund’s Rule</vt:lpstr>
      <vt:lpstr>Condensed Electron Configurations</vt:lpstr>
      <vt:lpstr>Periodic Table</vt:lpstr>
      <vt:lpstr>Some Anomalies</vt:lpstr>
      <vt:lpstr>Chromium as an Anomaly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Electronic Structure of Atoms</dc:title>
  <dc:creator>John Bookstaver</dc:creator>
  <cp:lastModifiedBy>Jacki Russell</cp:lastModifiedBy>
  <cp:revision>182</cp:revision>
  <dcterms:created xsi:type="dcterms:W3CDTF">2005-02-19T21:01:38Z</dcterms:created>
  <dcterms:modified xsi:type="dcterms:W3CDTF">2014-02-26T21:02:32Z</dcterms:modified>
</cp:coreProperties>
</file>