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4"/>
  </p:notesMasterIdLst>
  <p:handoutMasterIdLst>
    <p:handoutMasterId r:id="rId55"/>
  </p:handoutMasterIdLst>
  <p:sldIdLst>
    <p:sldId id="256" r:id="rId3"/>
    <p:sldId id="257" r:id="rId4"/>
    <p:sldId id="258" r:id="rId5"/>
    <p:sldId id="259" r:id="rId6"/>
    <p:sldId id="260" r:id="rId7"/>
    <p:sldId id="261" r:id="rId8"/>
    <p:sldId id="262" r:id="rId9"/>
    <p:sldId id="263" r:id="rId10"/>
    <p:sldId id="313" r:id="rId11"/>
    <p:sldId id="267" r:id="rId12"/>
    <p:sldId id="317" r:id="rId13"/>
    <p:sldId id="269" r:id="rId14"/>
    <p:sldId id="270" r:id="rId15"/>
    <p:sldId id="318" r:id="rId16"/>
    <p:sldId id="272" r:id="rId17"/>
    <p:sldId id="287" r:id="rId18"/>
    <p:sldId id="273" r:id="rId19"/>
    <p:sldId id="319" r:id="rId20"/>
    <p:sldId id="320" r:id="rId21"/>
    <p:sldId id="321" r:id="rId22"/>
    <p:sldId id="278" r:id="rId23"/>
    <p:sldId id="279" r:id="rId24"/>
    <p:sldId id="280" r:id="rId25"/>
    <p:sldId id="281" r:id="rId26"/>
    <p:sldId id="283" r:id="rId27"/>
    <p:sldId id="284" r:id="rId28"/>
    <p:sldId id="322" r:id="rId29"/>
    <p:sldId id="288" r:id="rId30"/>
    <p:sldId id="289" r:id="rId31"/>
    <p:sldId id="290" r:id="rId32"/>
    <p:sldId id="291" r:id="rId33"/>
    <p:sldId id="292" r:id="rId34"/>
    <p:sldId id="315" r:id="rId35"/>
    <p:sldId id="293" r:id="rId36"/>
    <p:sldId id="323" r:id="rId37"/>
    <p:sldId id="296" r:id="rId38"/>
    <p:sldId id="324" r:id="rId39"/>
    <p:sldId id="299" r:id="rId40"/>
    <p:sldId id="300" r:id="rId41"/>
    <p:sldId id="302" r:id="rId42"/>
    <p:sldId id="303" r:id="rId43"/>
    <p:sldId id="304" r:id="rId44"/>
    <p:sldId id="310" r:id="rId45"/>
    <p:sldId id="311" r:id="rId46"/>
    <p:sldId id="326" r:id="rId47"/>
    <p:sldId id="305" r:id="rId48"/>
    <p:sldId id="306" r:id="rId49"/>
    <p:sldId id="307" r:id="rId50"/>
    <p:sldId id="308" r:id="rId51"/>
    <p:sldId id="309" r:id="rId52"/>
    <p:sldId id="327"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1pPr>
    <a:lvl2pPr marL="457200"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2pPr>
    <a:lvl3pPr marL="914400"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3pPr>
    <a:lvl4pPr marL="1371600"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4pPr>
    <a:lvl5pPr marL="1828800" algn="l" rtl="0" eaLnBrk="0" fontAlgn="base" hangingPunct="0">
      <a:spcBef>
        <a:spcPct val="0"/>
      </a:spcBef>
      <a:spcAft>
        <a:spcPct val="0"/>
      </a:spcAft>
      <a:defRPr sz="2400" kern="1200">
        <a:solidFill>
          <a:schemeClr val="tx1"/>
        </a:solidFill>
        <a:latin typeface="Arial" pitchFamily="-104" charset="0"/>
        <a:ea typeface="ＭＳ Ｐゴシック" pitchFamily="34" charset="-128"/>
        <a:cs typeface="ＭＳ Ｐゴシック" pitchFamily="34" charset="-128"/>
      </a:defRPr>
    </a:lvl5pPr>
    <a:lvl6pPr marL="2286000" algn="l" defTabSz="457200" rtl="0" eaLnBrk="1" latinLnBrk="0" hangingPunct="1">
      <a:defRPr sz="2400" kern="1200">
        <a:solidFill>
          <a:schemeClr val="tx1"/>
        </a:solidFill>
        <a:latin typeface="Arial" pitchFamily="-104" charset="0"/>
        <a:ea typeface="ＭＳ Ｐゴシック" pitchFamily="34" charset="-128"/>
        <a:cs typeface="ＭＳ Ｐゴシック" pitchFamily="34" charset="-128"/>
      </a:defRPr>
    </a:lvl6pPr>
    <a:lvl7pPr marL="2743200" algn="l" defTabSz="457200" rtl="0" eaLnBrk="1" latinLnBrk="0" hangingPunct="1">
      <a:defRPr sz="2400" kern="1200">
        <a:solidFill>
          <a:schemeClr val="tx1"/>
        </a:solidFill>
        <a:latin typeface="Arial" pitchFamily="-104" charset="0"/>
        <a:ea typeface="ＭＳ Ｐゴシック" pitchFamily="34" charset="-128"/>
        <a:cs typeface="ＭＳ Ｐゴシック" pitchFamily="34" charset="-128"/>
      </a:defRPr>
    </a:lvl7pPr>
    <a:lvl8pPr marL="3200400" algn="l" defTabSz="457200" rtl="0" eaLnBrk="1" latinLnBrk="0" hangingPunct="1">
      <a:defRPr sz="2400" kern="1200">
        <a:solidFill>
          <a:schemeClr val="tx1"/>
        </a:solidFill>
        <a:latin typeface="Arial" pitchFamily="-104" charset="0"/>
        <a:ea typeface="ＭＳ Ｐゴシック" pitchFamily="34" charset="-128"/>
        <a:cs typeface="ＭＳ Ｐゴシック" pitchFamily="34" charset="-128"/>
      </a:defRPr>
    </a:lvl8pPr>
    <a:lvl9pPr marL="3657600" algn="l" defTabSz="457200" rtl="0" eaLnBrk="1" latinLnBrk="0" hangingPunct="1">
      <a:defRPr sz="2400" kern="1200">
        <a:solidFill>
          <a:schemeClr val="tx1"/>
        </a:solidFill>
        <a:latin typeface="Arial" pitchFamily="-104" charset="0"/>
        <a:ea typeface="ＭＳ Ｐゴシック" pitchFamily="34" charset="-128"/>
        <a:cs typeface="ＭＳ Ｐゴシック"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30"/>
    <a:srgbClr val="416BB3"/>
    <a:srgbClr val="00197D"/>
    <a:srgbClr val="C82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8" autoAdjust="0"/>
    <p:restoredTop sz="94747" autoAdjust="0"/>
  </p:normalViewPr>
  <p:slideViewPr>
    <p:cSldViewPr>
      <p:cViewPr varScale="1">
        <p:scale>
          <a:sx n="110" d="100"/>
          <a:sy n="110" d="100"/>
        </p:scale>
        <p:origin x="-7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1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92EAA-20EB-B641-91EF-DF3CADFEADC4}" type="datetimeFigureOut">
              <a:rPr lang="en-US" smtClean="0"/>
              <a:t>1/28/14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9386B1-8461-7349-BDB8-6A7DE34AAC7D}" type="slidenum">
              <a:rPr lang="en-US" smtClean="0"/>
              <a:t>‹#›</a:t>
            </a:fld>
            <a:endParaRPr lang="en-US"/>
          </a:p>
        </p:txBody>
      </p:sp>
    </p:spTree>
    <p:extLst>
      <p:ext uri="{BB962C8B-B14F-4D97-AF65-F5344CB8AC3E}">
        <p14:creationId xmlns:p14="http://schemas.microsoft.com/office/powerpoint/2010/main" val="281533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4E72971F-79FB-384D-9DF1-B0D4CF08C6FB}" type="slidenum">
              <a:rPr lang="en-US"/>
              <a:pPr/>
              <a:t>‹#›</a:t>
            </a:fld>
            <a:endParaRPr lang="en-US"/>
          </a:p>
        </p:txBody>
      </p:sp>
    </p:spTree>
    <p:extLst>
      <p:ext uri="{BB962C8B-B14F-4D97-AF65-F5344CB8AC3E}">
        <p14:creationId xmlns:p14="http://schemas.microsoft.com/office/powerpoint/2010/main" val="2929637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6"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68AD70DD-B7AE-B04A-9031-9CD04D1E7993}" type="slidenum">
              <a:rPr lang="en-US"/>
              <a:pPr/>
              <a:t>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FC6AA68A-4E46-0E4C-AD2F-033A287D0148}" type="slidenum">
              <a:rPr lang="en-US"/>
              <a:pPr/>
              <a:t>10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C5931482-1D5D-6543-8F80-6A41945F8A12}" type="slidenum">
              <a:rPr lang="en-US"/>
              <a:pPr/>
              <a:t>11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1662EA7E-2B6D-AC48-9926-75F762597FD3}" type="slidenum">
              <a:rPr lang="en-US"/>
              <a:pPr/>
              <a:t>12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CDF4F8A4-0673-8143-897D-B1F592747FD7}" type="slidenum">
              <a:rPr lang="en-US"/>
              <a:pPr/>
              <a:t>13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350170-E3FC-1144-BF1E-3CC706DE2CED}" type="slidenum">
              <a:rPr lang="en-US"/>
              <a:pPr/>
              <a:t>14</a:t>
            </a:fld>
            <a:endParaRPr lang="en-US"/>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BA049EDA-05BE-3D4B-ABFA-36E1A6F336E5}" type="slidenum">
              <a:rPr lang="en-US"/>
              <a:pPr/>
              <a:t>15</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228F91D8-A132-BD40-BF68-DE69B2B244FF}" type="slidenum">
              <a:rPr lang="en-US"/>
              <a:pPr/>
              <a:t>16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D62D3BB3-BA83-6B4F-8949-A100399889A0}" type="slidenum">
              <a:rPr lang="en-US"/>
              <a:pPr/>
              <a:t>17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1ACF4D86-41F0-2643-A877-AB34FBF9BBE6}" type="slidenum">
              <a:rPr lang="en-US"/>
              <a:pPr/>
              <a:t>18</a:t>
            </a:fld>
            <a:endParaRPr lang="en-US"/>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22D7F6E4-D3EF-5144-BFA2-8DAB53691F95}" type="slidenum">
              <a:rPr lang="en-US"/>
              <a:pPr/>
              <a:t>19</a:t>
            </a:fld>
            <a:endParaRPr lang="en-US"/>
          </a:p>
        </p:txBody>
      </p:sp>
      <p:sp>
        <p:nvSpPr>
          <p:cNvPr id="90115" name="Rectangle 1026"/>
          <p:cNvSpPr>
            <a:spLocks noGrp="1" noRot="1" noChangeAspect="1" noChangeArrowheads="1" noTextEdit="1"/>
          </p:cNvSpPr>
          <p:nvPr>
            <p:ph type="sldImg"/>
          </p:nvPr>
        </p:nvSpPr>
        <p:spPr>
          <a:ln/>
        </p:spPr>
      </p:sp>
      <p:sp>
        <p:nvSpPr>
          <p:cNvPr id="90116" name="Rectangle 1027"/>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F04F1827-BC2B-5D4E-B7E1-450F0006DDE1}" type="slidenum">
              <a:rPr lang="en-US"/>
              <a:pPr/>
              <a:t>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9F67E98F-A4DD-3B42-92AC-F7DD94A58A89}" type="slidenum">
              <a:rPr lang="en-US"/>
              <a:pPr/>
              <a:t>20</a:t>
            </a:fld>
            <a:endParaRPr lang="en-US"/>
          </a:p>
        </p:txBody>
      </p:sp>
      <p:sp>
        <p:nvSpPr>
          <p:cNvPr id="91139" name="Rectangle 1026"/>
          <p:cNvSpPr>
            <a:spLocks noGrp="1" noRot="1" noChangeAspect="1" noChangeArrowheads="1" noTextEdit="1"/>
          </p:cNvSpPr>
          <p:nvPr>
            <p:ph type="sldImg"/>
          </p:nvPr>
        </p:nvSpPr>
        <p:spPr>
          <a:ln/>
        </p:spPr>
      </p:sp>
      <p:sp>
        <p:nvSpPr>
          <p:cNvPr id="91140" name="Rectangle 1027"/>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8D236A33-1427-134A-83C9-9142BD2BE674}" type="slidenum">
              <a:rPr lang="en-US"/>
              <a:pPr/>
              <a:t>21</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4855D28E-512C-9841-9DF8-22C915C80BE7}" type="slidenum">
              <a:rPr lang="en-US"/>
              <a:pPr/>
              <a:t>22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E9746C50-206D-1647-8596-91704AC04B21}" type="slidenum">
              <a:rPr lang="en-US"/>
              <a:pPr/>
              <a:t>23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4F5CE744-B5D4-9C4F-A456-4066241B294C}" type="slidenum">
              <a:rPr lang="en-US"/>
              <a:pPr/>
              <a:t>24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752C75D9-00AC-F147-8DF4-A6590B54D59E}" type="slidenum">
              <a:rPr lang="en-US"/>
              <a:pPr/>
              <a:t>25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AC2BF286-5F5A-0D49-88D4-6953EF9AE601}" type="slidenum">
              <a:rPr lang="en-US"/>
              <a:pPr/>
              <a:t>26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4B14560B-ED7C-B347-BB96-6057A41C9E3C}" type="slidenum">
              <a:rPr lang="en-US"/>
              <a:pPr/>
              <a:t>27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0BF17B4B-380D-9F41-BEB6-DF8F38AA0948}" type="slidenum">
              <a:rPr lang="en-US"/>
              <a:pPr/>
              <a:t>28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9EF01E5D-84C9-3943-B2B5-C467E270B21E}" type="slidenum">
              <a:rPr lang="en-US"/>
              <a:pPr/>
              <a:t>29</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2B1989D6-0B3D-ED43-A397-21EAE764BA4A}" type="slidenum">
              <a:rPr lang="en-US"/>
              <a:pPr/>
              <a:t>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6685E560-7C38-2B47-9B7B-BAE55CA1A8E1}" type="slidenum">
              <a:rPr lang="en-US"/>
              <a:pPr/>
              <a:t>30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94DD72A6-A119-C445-A9AF-DBA92584B714}" type="slidenum">
              <a:rPr lang="en-US"/>
              <a:pPr/>
              <a:t>31</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874CE090-C71E-F248-85E1-C2EF2BA10F54}" type="slidenum">
              <a:rPr lang="en-US"/>
              <a:pPr/>
              <a:t>32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D9DC24C5-331E-D64A-9D4F-1AF206B608F6}" type="slidenum">
              <a:rPr lang="en-US"/>
              <a:pPr/>
              <a:t>33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CD728606-D6E5-D246-9756-FE69DE18E91B}" type="slidenum">
              <a:rPr lang="en-US"/>
              <a:pPr/>
              <a:t>34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0995B654-CA95-3144-B4B8-C65E6ADD4C2F}" type="slidenum">
              <a:rPr lang="en-US"/>
              <a:pPr/>
              <a:t>35</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DDF7C789-1AC0-FF41-8246-8207BF628871}" type="slidenum">
              <a:rPr lang="en-US"/>
              <a:pPr/>
              <a:t>36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379D556D-DC92-AA4D-B087-A3EE78668CC7}" type="slidenum">
              <a:rPr lang="en-US"/>
              <a:pPr/>
              <a:t>37</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BD5D5EE2-B7AA-9B48-8512-9EB4C32A7540}" type="slidenum">
              <a:rPr lang="en-US"/>
              <a:pPr/>
              <a:t>38</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B0C41754-DD93-854E-91FC-67E85BC0767D}" type="slidenum">
              <a:rPr lang="en-US"/>
              <a:pPr/>
              <a:t>39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A00938F1-D0E8-B342-845C-67F494BF1204}" type="slidenum">
              <a:rPr lang="en-US"/>
              <a:pPr/>
              <a:t>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ED93D89E-091B-F54A-B89D-AEEF29F9855A}" type="slidenum">
              <a:rPr lang="en-US"/>
              <a:pPr/>
              <a:t>40</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598667D0-5AB5-C84D-93B3-26C3F9D175EF}" type="slidenum">
              <a:rPr lang="en-US"/>
              <a:pPr/>
              <a:t>41</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2B8BE21B-F757-184E-A3C8-C951319104F7}" type="slidenum">
              <a:rPr lang="en-US"/>
              <a:pPr/>
              <a:t>42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C1AE939D-68D1-F54A-B074-4A2FD3BFDE22}" type="slidenum">
              <a:rPr lang="en-US"/>
              <a:pPr/>
              <a:t>43</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1D8FE15C-9AEF-124C-8930-E5BB6DE3B3CE}" type="slidenum">
              <a:rPr lang="en-US"/>
              <a:pPr/>
              <a:t>44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DD8C7C4A-2AD9-BC40-8084-106E40740A30}" type="slidenum">
              <a:rPr lang="en-US"/>
              <a:pPr/>
              <a:t>45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DBFE62FC-825A-0F4D-8A9A-83B733BAEE66}" type="slidenum">
              <a:rPr lang="en-US"/>
              <a:pPr/>
              <a:t>46</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90F44B21-CAA3-C043-B395-9241C0D0F5DC}" type="slidenum">
              <a:rPr lang="en-US"/>
              <a:pPr/>
              <a:t>47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B8849B0F-4F26-CB47-971A-ED6B26BD31A7}" type="slidenum">
              <a:rPr lang="en-US"/>
              <a:pPr/>
              <a:t>48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4BE36201-88C1-1340-A4DC-CA1FC66CED76}" type="slidenum">
              <a:rPr lang="en-US"/>
              <a:pPr/>
              <a:t>49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76F78B6F-FCDC-1845-914D-68A51E6FEF24}" type="slidenum">
              <a:rPr lang="en-US"/>
              <a:pPr/>
              <a:t>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308F9430-E785-AD4A-A26B-F908565780B5}" type="slidenum">
              <a:rPr lang="en-US"/>
              <a:pPr/>
              <a:t>50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95B36923-D67E-1F47-9B62-9B6C2D57AE98}" type="slidenum">
              <a:rPr lang="en-US"/>
              <a:pPr/>
              <a:t>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48A8E4CA-3B46-DE46-A54C-04E5E3AC7A2C}" type="slidenum">
              <a:rPr lang="en-US"/>
              <a:pPr/>
              <a:t>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A84A5502-9C3D-624B-9D75-EDDBD4B28895}" type="slidenum">
              <a:rPr lang="en-US"/>
              <a:pPr/>
              <a:t>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9943B65A-ED38-8C4D-9988-F1EA99CC5A0D}" type="slidenum">
              <a:rPr lang="en-US"/>
              <a:pPr/>
              <a:t>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atin typeface="Arial" pitchFamily="-10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1123E932-7690-8243-8C65-8E90951E387D}" type="slidenum">
              <a:rPr lang="en-US"/>
              <a:pPr/>
              <a:t>‹#›</a:t>
            </a:fld>
            <a:endParaRPr lang="en-US"/>
          </a:p>
        </p:txBody>
      </p:sp>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FD2DD1F3-BB35-2C4E-BC00-F2F751CCC4AE}" type="slidenum">
              <a:rPr lang="en-US"/>
              <a:pPr/>
              <a:t>‹#›</a:t>
            </a:fld>
            <a:endParaRPr lang="en-US"/>
          </a:p>
        </p:txBody>
      </p: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286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67056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66FD8582-D77B-FF40-8E09-53084326AA5C}" type="slidenum">
              <a:rPr lang="en-US"/>
              <a:pPr/>
              <a:t>‹#›</a:t>
            </a:fld>
            <a:endParaRPr lang="en-US"/>
          </a:p>
        </p:txBody>
      </p:sp>
    </p:spTree>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0A49D305-5148-674D-B058-31668AB498DA}" type="slidenum">
              <a:rPr lang="en-US"/>
              <a:pPr/>
              <a:t>‹#›</a:t>
            </a:fld>
            <a:endParaRPr lang="en-US"/>
          </a:p>
        </p:txBody>
      </p:sp>
    </p:spTree>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9ED9A7E2-2328-4840-9601-C55D4EDBBC1E}" type="slidenum">
              <a:rPr lang="en-US"/>
              <a:pPr/>
              <a:t>‹#›</a:t>
            </a:fld>
            <a:endParaRPr lang="en-US"/>
          </a:p>
        </p:txBody>
      </p:sp>
    </p:spTree>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053D8687-4C39-B04E-AF7E-BCF337E32895}" type="slidenum">
              <a:rPr lang="en-US"/>
              <a:pPr/>
              <a:t>‹#›</a:t>
            </a:fld>
            <a:endParaRPr lang="en-US"/>
          </a:p>
        </p:txBody>
      </p:sp>
    </p:spTree>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E15C607B-9CC3-814A-B1F2-35D6AA448E0A}" type="slidenum">
              <a:rPr lang="en-US"/>
              <a:pPr/>
              <a:t>‹#›</a:t>
            </a:fld>
            <a:endParaRPr lang="en-US"/>
          </a:p>
        </p:txBody>
      </p:sp>
    </p:spTree>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DAFBBED9-EFC0-0D42-B381-490CD5C70A5A}" type="slidenum">
              <a:rPr lang="en-US"/>
              <a:pPr/>
              <a:t>‹#›</a:t>
            </a:fld>
            <a:endParaRPr lang="en-US"/>
          </a:p>
        </p:txBody>
      </p:sp>
    </p:spTree>
  </p:cSld>
  <p:clrMapOvr>
    <a:masterClrMapping/>
  </p:clrMapOvr>
  <p:transition xmlns:p14="http://schemas.microsoft.com/office/powerpoint/2010/mai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A5F09DF4-5A98-9641-9321-36223B4DE511}" type="slidenum">
              <a:rPr lang="en-US"/>
              <a:pPr/>
              <a:t>‹#›</a:t>
            </a:fld>
            <a:endParaRPr lang="en-US"/>
          </a:p>
        </p:txBody>
      </p:sp>
    </p:spTree>
  </p:cSld>
  <p:clrMapOvr>
    <a:masterClrMapping/>
  </p:clrMapOvr>
  <p:transition xmlns:p14="http://schemas.microsoft.com/office/powerpoint/2010/mai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xmlns:p14="http://schemas.microsoft.com/office/powerpoint/2010/mai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5"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14AAB9D1-75B1-CC4F-9D48-4D57F1679A17}" type="slidenum">
              <a:rPr lang="en-US"/>
              <a:pPr/>
              <a:t>‹#›</a:t>
            </a:fld>
            <a:endParaRPr lang="en-US"/>
          </a:p>
        </p:txBody>
      </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1F422989-05D3-3246-8375-7749A4FF2031}" type="slidenum">
              <a:rPr lang="en-US"/>
              <a:pPr/>
              <a:t>‹#›</a:t>
            </a:fld>
            <a:endParaRPr lang="en-US"/>
          </a:p>
        </p:txBody>
      </p:sp>
    </p:spTree>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8"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49C19EB8-4203-8045-B4B5-87320E0EB6E2}" type="slidenum">
              <a:rPr lang="en-US"/>
              <a:pPr/>
              <a:t>‹#›</a:t>
            </a:fld>
            <a:endParaRPr lang="en-US"/>
          </a:p>
        </p:txBody>
      </p:sp>
    </p:spTree>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4"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2D3601F6-8EE8-0142-ACB7-C8318834A1EE}" type="slidenum">
              <a:rPr lang="en-US"/>
              <a:pPr/>
              <a:t>‹#›</a:t>
            </a:fld>
            <a:endParaRPr lang="en-US"/>
          </a:p>
        </p:txBody>
      </p:sp>
    </p:spTree>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3"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31450FC0-2B6D-5940-80F9-CE33EDDE97A6}" type="slidenum">
              <a:rPr lang="en-US"/>
              <a:pPr/>
              <a:t>‹#›</a:t>
            </a:fld>
            <a:endParaRPr lang="en-US"/>
          </a:p>
        </p:txBody>
      </p: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54E21DD8-0BCA-1347-9D94-F7C39F2E7261}" type="slidenum">
              <a:rPr lang="en-US"/>
              <a:pPr/>
              <a:t>‹#›</a:t>
            </a:fld>
            <a:endParaRPr lang="en-US"/>
          </a:p>
        </p:txBody>
      </p:sp>
    </p:spTree>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endParaRPr lang="en-US"/>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DBCC74F8-C2CC-0249-AA11-FB89EF462EF1}" type="slidenum">
              <a:rPr lang="en-US"/>
              <a:pPr/>
              <a:t>‹#›</a:t>
            </a:fld>
            <a:endParaRPr lang="en-US"/>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6073B34-06C8-FF43-AB39-1BEDC1031141}" type="slidenum">
              <a:rPr lang="en-US"/>
              <a:pPr/>
              <a:t>‹#›</a:t>
            </a:fld>
            <a:endParaRPr lang="en-US"/>
          </a:p>
        </p:txBody>
      </p:sp>
      <p:grpSp>
        <p:nvGrpSpPr>
          <p:cNvPr id="2" name="Group 11"/>
          <p:cNvGrpSpPr>
            <a:grpSpLocks/>
          </p:cNvGrpSpPr>
          <p:nvPr userDrawn="1"/>
        </p:nvGrpSpPr>
        <p:grpSpPr bwMode="auto">
          <a:xfrm>
            <a:off x="7642225" y="5524500"/>
            <a:ext cx="1557338" cy="1233488"/>
            <a:chOff x="4814" y="3480"/>
            <a:chExt cx="981" cy="777"/>
          </a:xfrm>
        </p:grpSpPr>
        <p:pic>
          <p:nvPicPr>
            <p:cNvPr id="1032" name="Picture 10" descr="Triangle--Gray"/>
            <p:cNvPicPr>
              <a:picLocks noChangeAspect="1" noChangeArrowheads="1"/>
            </p:cNvPicPr>
            <p:nvPr userDrawn="1"/>
          </p:nvPicPr>
          <p:blipFill>
            <a:blip r:embed="rId18"/>
            <a:srcRect/>
            <a:stretch>
              <a:fillRect/>
            </a:stretch>
          </p:blipFill>
          <p:spPr bwMode="auto">
            <a:xfrm>
              <a:off x="4896" y="3480"/>
              <a:ext cx="777" cy="777"/>
            </a:xfrm>
            <a:prstGeom prst="rect">
              <a:avLst/>
            </a:prstGeom>
            <a:noFill/>
            <a:ln w="9525">
              <a:noFill/>
              <a:miter lim="800000"/>
              <a:headEnd/>
              <a:tailEnd/>
            </a:ln>
          </p:spPr>
        </p:pic>
        <p:sp>
          <p:nvSpPr>
            <p:cNvPr id="1033" name="Rectangle 8"/>
            <p:cNvSpPr>
              <a:spLocks noChangeArrowheads="1"/>
            </p:cNvSpPr>
            <p:nvPr/>
          </p:nvSpPr>
          <p:spPr bwMode="auto">
            <a:xfrm>
              <a:off x="4814" y="3790"/>
              <a:ext cx="981"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prstTxWarp prst="textNoShape">
                <a:avLst/>
              </a:prstTxWarp>
              <a:spAutoFit/>
            </a:bodyPr>
            <a:lstStyle/>
            <a:p>
              <a:pPr algn="ctr"/>
              <a:r>
                <a:rPr lang="en-US" sz="1400"/>
                <a:t>Thermochemistry</a:t>
              </a:r>
            </a:p>
          </p:txBody>
        </p:sp>
      </p:grpSp>
      <p:sp>
        <p:nvSpPr>
          <p:cNvPr id="10" name="Text Box 2"/>
          <p:cNvSpPr txBox="1">
            <a:spLocks noChangeArrowheads="1"/>
          </p:cNvSpPr>
          <p:nvPr userDrawn="1"/>
        </p:nvSpPr>
        <p:spPr bwMode="auto">
          <a:xfrm>
            <a:off x="365125" y="6580188"/>
            <a:ext cx="822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dirty="0" smtClean="0">
                <a:solidFill>
                  <a:srgbClr val="73738C"/>
                </a:solidFill>
              </a:rPr>
              <a:t>© 2015 Pearson Education, Inc.</a:t>
            </a:r>
            <a:endParaRPr lang="en-US" b="1" dirty="0" smtClean="0">
              <a:solidFill>
                <a:srgbClr val="73738C"/>
              </a:solidFill>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ransition xmlns:p14="http://schemas.microsoft.com/office/powerpoint/2010/main" spd="slow"/>
  <p:hf sldNum="0"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2"/>
          <p:cNvSpPr txBox="1">
            <a:spLocks noChangeArrowheads="1"/>
          </p:cNvSpPr>
          <p:nvPr userDrawn="1"/>
        </p:nvSpPr>
        <p:spPr bwMode="auto">
          <a:xfrm>
            <a:off x="365125" y="6580188"/>
            <a:ext cx="822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smtClean="0">
                <a:solidFill>
                  <a:srgbClr val="73738C"/>
                </a:solidFill>
              </a:rPr>
              <a:t>© 2015 Pearson Education, Inc.</a:t>
            </a:r>
            <a:endParaRPr lang="en-US" b="1" smtClean="0">
              <a:solidFill>
                <a:srgbClr val="73738C"/>
              </a:solidFill>
            </a:endParaRP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xmlns:p14="http://schemas.microsoft.com/office/powerpoint/2010/main" spd="slow"/>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3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5.jpeg"/><Relationship Id="rId3"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p:cNvSpPr>
          <p:nvPr/>
        </p:nvSpPr>
        <p:spPr bwMode="auto">
          <a:xfrm>
            <a:off x="4495800" y="1676400"/>
            <a:ext cx="4572000" cy="3505200"/>
          </a:xfrm>
          <a:prstGeom prst="rect">
            <a:avLst/>
          </a:prstGeom>
          <a:noFill/>
          <a:ln w="9525">
            <a:noFill/>
            <a:miter lim="800000"/>
            <a:headEnd/>
            <a:tailEnd/>
          </a:ln>
        </p:spPr>
        <p:txBody>
          <a:bodyPr anchor="ctr">
            <a:prstTxWarp prst="textNoShape">
              <a:avLst/>
            </a:prstTxWarp>
          </a:bodyPr>
          <a:lstStyle/>
          <a:p>
            <a:pPr algn="ctr" eaLnBrk="1" hangingPunct="1"/>
            <a:r>
              <a:rPr lang="en-US" sz="3400" b="1">
                <a:ea typeface="Arial" pitchFamily="-104" charset="0"/>
                <a:cs typeface="Arial" pitchFamily="-104" charset="0"/>
              </a:rPr>
              <a:t>Chapter 5</a:t>
            </a:r>
            <a:br>
              <a:rPr lang="en-US" sz="3400" b="1">
                <a:ea typeface="Arial" pitchFamily="-104" charset="0"/>
                <a:cs typeface="Arial" pitchFamily="-104" charset="0"/>
              </a:rPr>
            </a:br>
            <a:r>
              <a:rPr lang="en-US" sz="3400" b="1">
                <a:ea typeface="Arial" pitchFamily="-104" charset="0"/>
                <a:cs typeface="Arial" pitchFamily="-104" charset="0"/>
              </a:rPr>
              <a:t/>
            </a:r>
            <a:br>
              <a:rPr lang="en-US" sz="3400" b="1">
                <a:ea typeface="Arial" pitchFamily="-104" charset="0"/>
                <a:cs typeface="Arial" pitchFamily="-104" charset="0"/>
              </a:rPr>
            </a:br>
            <a:r>
              <a:rPr lang="en-US" sz="3400" b="1">
                <a:ea typeface="Arial" pitchFamily="-104" charset="0"/>
                <a:cs typeface="Arial" pitchFamily="-104" charset="0"/>
              </a:rPr>
              <a:t> </a:t>
            </a:r>
            <a:r>
              <a:rPr lang="en-US" sz="3400" b="1"/>
              <a:t>Thermochemistry</a:t>
            </a:r>
          </a:p>
        </p:txBody>
      </p:sp>
      <p:sp>
        <p:nvSpPr>
          <p:cNvPr id="18435" name="Subtitle 2"/>
          <p:cNvSpPr>
            <a:spLocks/>
          </p:cNvSpPr>
          <p:nvPr/>
        </p:nvSpPr>
        <p:spPr bwMode="auto">
          <a:xfrm>
            <a:off x="4495800" y="5791200"/>
            <a:ext cx="4572000" cy="990600"/>
          </a:xfrm>
          <a:prstGeom prst="rect">
            <a:avLst/>
          </a:prstGeom>
          <a:noFill/>
          <a:ln w="9525">
            <a:noFill/>
            <a:miter lim="800000"/>
            <a:headEnd/>
            <a:tailEnd/>
          </a:ln>
        </p:spPr>
        <p:txBody>
          <a:bodyPr>
            <a:prstTxWarp prst="textNoShape">
              <a:avLst/>
            </a:prstTxWarp>
          </a:bodyPr>
          <a:lstStyle/>
          <a:p>
            <a:pPr algn="ctr" eaLnBrk="1" hangingPunct="1"/>
            <a:r>
              <a:rPr lang="en-US" sz="1800">
                <a:solidFill>
                  <a:srgbClr val="0D0D0D"/>
                </a:solidFill>
              </a:rPr>
              <a:t>James F. Kirby</a:t>
            </a:r>
          </a:p>
          <a:p>
            <a:pPr algn="ctr" eaLnBrk="1" hangingPunct="1"/>
            <a:r>
              <a:rPr lang="en-US" sz="1800">
                <a:solidFill>
                  <a:srgbClr val="0D0D0D"/>
                </a:solidFill>
              </a:rPr>
              <a:t>Quinnipiac University</a:t>
            </a:r>
          </a:p>
          <a:p>
            <a:pPr algn="ctr" eaLnBrk="1" hangingPunct="1"/>
            <a:r>
              <a:rPr lang="en-US" sz="1800">
                <a:solidFill>
                  <a:srgbClr val="0D0D0D"/>
                </a:solidFill>
              </a:rPr>
              <a:t>Hamden, CT</a:t>
            </a:r>
          </a:p>
        </p:txBody>
      </p:sp>
      <p:sp>
        <p:nvSpPr>
          <p:cNvPr id="18436" name="Rectangle 13"/>
          <p:cNvSpPr>
            <a:spLocks noChangeArrowheads="1"/>
          </p:cNvSpPr>
          <p:nvPr/>
        </p:nvSpPr>
        <p:spPr bwMode="auto">
          <a:xfrm>
            <a:off x="4495800" y="700088"/>
            <a:ext cx="4648200" cy="519112"/>
          </a:xfrm>
          <a:prstGeom prst="rect">
            <a:avLst/>
          </a:prstGeom>
          <a:noFill/>
          <a:ln w="9525">
            <a:noFill/>
            <a:miter lim="800000"/>
            <a:headEnd/>
            <a:tailEnd/>
          </a:ln>
          <a:effectLst/>
        </p:spPr>
        <p:txBody>
          <a:bodyPr>
            <a:prstTxWarp prst="textNoShape">
              <a:avLst/>
            </a:prstTxWarp>
            <a:spAutoFit/>
          </a:bodyPr>
          <a:lstStyle/>
          <a:p>
            <a:pPr algn="ctr" eaLnBrk="1" hangingPunct="1"/>
            <a:r>
              <a:rPr lang="en-US" sz="2800">
                <a:solidFill>
                  <a:srgbClr val="000000"/>
                </a:solidFill>
                <a:ea typeface="Arial" pitchFamily="-104" charset="0"/>
                <a:cs typeface="Arial" pitchFamily="-104" charset="0"/>
              </a:rPr>
              <a:t>Lecture Presentation</a:t>
            </a:r>
          </a:p>
        </p:txBody>
      </p:sp>
      <p:pic>
        <p:nvPicPr>
          <p:cNvPr id="7" name="Picture 1" descr="BROW0417_13_eca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685800"/>
            <a:ext cx="42275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t>First Law of Thermodynamics</a:t>
            </a:r>
          </a:p>
        </p:txBody>
      </p:sp>
      <p:sp>
        <p:nvSpPr>
          <p:cNvPr id="2" name="Rectangle 3"/>
          <p:cNvSpPr>
            <a:spLocks noGrp="1" noChangeArrowheads="1"/>
          </p:cNvSpPr>
          <p:nvPr>
            <p:ph type="body" sz="half" idx="1"/>
          </p:nvPr>
        </p:nvSpPr>
        <p:spPr>
          <a:xfrm>
            <a:off x="838200" y="1219200"/>
            <a:ext cx="7696200" cy="3810000"/>
          </a:xfrm>
        </p:spPr>
        <p:txBody>
          <a:bodyPr/>
          <a:lstStyle/>
          <a:p>
            <a:pPr eaLnBrk="1" hangingPunct="1"/>
            <a:r>
              <a:rPr lang="en-US"/>
              <a:t>Energy is neither created nor destroyed.</a:t>
            </a:r>
          </a:p>
          <a:p>
            <a:pPr eaLnBrk="1" hangingPunct="1"/>
            <a:r>
              <a:rPr lang="en-US"/>
              <a:t>In other words, the total energy of the universe is a constant; if the system loses energy, it must be gained by the surroundings, and vice versa.</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t>Internal Energy</a:t>
            </a:r>
          </a:p>
        </p:txBody>
      </p:sp>
      <p:sp>
        <p:nvSpPr>
          <p:cNvPr id="28676" name="Rectangle 3"/>
          <p:cNvSpPr>
            <a:spLocks noGrp="1" noChangeArrowheads="1"/>
          </p:cNvSpPr>
          <p:nvPr>
            <p:ph type="body" sz="half" idx="1"/>
          </p:nvPr>
        </p:nvSpPr>
        <p:spPr>
          <a:xfrm>
            <a:off x="409575" y="1371600"/>
            <a:ext cx="8305800" cy="2209800"/>
          </a:xfrm>
        </p:spPr>
        <p:txBody>
          <a:bodyPr/>
          <a:lstStyle/>
          <a:p>
            <a:pPr eaLnBrk="1" hangingPunct="1">
              <a:buFontTx/>
              <a:buNone/>
            </a:pPr>
            <a:r>
              <a:rPr lang="en-US" sz="2800"/>
              <a:t>	The </a:t>
            </a:r>
            <a:r>
              <a:rPr lang="en-US" sz="2800" b="1"/>
              <a:t>internal energy</a:t>
            </a:r>
            <a:r>
              <a:rPr lang="en-US" sz="2800"/>
              <a:t> of a system is the sum of all kinetic and potential energies of all components of the system; we call it </a:t>
            </a:r>
            <a:r>
              <a:rPr lang="en-US" sz="2800" i="1"/>
              <a:t>E.</a:t>
            </a:r>
            <a:endParaRPr lang="en-US" sz="2800"/>
          </a:p>
        </p:txBody>
      </p:sp>
      <p:pic>
        <p:nvPicPr>
          <p:cNvPr id="6" name="Picture 5" descr="05_05_Figure.jpg"/>
          <p:cNvPicPr>
            <a:picLocks noChangeAspect="1"/>
          </p:cNvPicPr>
          <p:nvPr/>
        </p:nvPicPr>
        <p:blipFill>
          <a:blip r:embed="rId3"/>
          <a:srcRect b="3313"/>
          <a:stretch>
            <a:fillRect/>
          </a:stretch>
        </p:blipFill>
        <p:spPr>
          <a:xfrm>
            <a:off x="1981199" y="3048000"/>
            <a:ext cx="5450317" cy="31242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t>Internal Energy</a:t>
            </a:r>
          </a:p>
        </p:txBody>
      </p:sp>
      <p:sp>
        <p:nvSpPr>
          <p:cNvPr id="29700" name="Rectangle 3"/>
          <p:cNvSpPr>
            <a:spLocks noGrp="1" noChangeArrowheads="1"/>
          </p:cNvSpPr>
          <p:nvPr>
            <p:ph type="body" sz="half" idx="1"/>
          </p:nvPr>
        </p:nvSpPr>
        <p:spPr>
          <a:xfrm>
            <a:off x="409575" y="1219200"/>
            <a:ext cx="8305800" cy="2590800"/>
          </a:xfrm>
        </p:spPr>
        <p:txBody>
          <a:bodyPr/>
          <a:lstStyle/>
          <a:p>
            <a:pPr>
              <a:spcBef>
                <a:spcPct val="0"/>
              </a:spcBef>
              <a:buFontTx/>
              <a:buNone/>
            </a:pPr>
            <a:r>
              <a:rPr lang="en-US" sz="2800" dirty="0"/>
              <a:t>	By definition, the change in internal energy, </a:t>
            </a:r>
            <a:r>
              <a:rPr lang="en-US" sz="2800" dirty="0">
                <a:latin typeface="Symbol" pitchFamily="-104" charset="2"/>
                <a:sym typeface="Symbol" pitchFamily="-104" charset="2"/>
              </a:rPr>
              <a:t></a:t>
            </a:r>
            <a:r>
              <a:rPr lang="en-US" sz="2800" i="1" dirty="0"/>
              <a:t>E</a:t>
            </a:r>
            <a:r>
              <a:rPr lang="en-US" sz="2800" dirty="0"/>
              <a:t>, is the final energy of the system minus the initial energy of the system:</a:t>
            </a:r>
          </a:p>
          <a:p>
            <a:pPr algn="ctr">
              <a:lnSpc>
                <a:spcPct val="150000"/>
              </a:lnSpc>
              <a:spcBef>
                <a:spcPct val="0"/>
              </a:spcBef>
              <a:buFontTx/>
              <a:buNone/>
            </a:pPr>
            <a:r>
              <a:rPr lang="en-US" dirty="0">
                <a:latin typeface="Symbol" pitchFamily="-104" charset="2"/>
                <a:sym typeface="Symbol" pitchFamily="-104" charset="2"/>
              </a:rPr>
              <a:t></a:t>
            </a:r>
            <a:r>
              <a:rPr lang="en-US" i="1" dirty="0"/>
              <a:t>E</a:t>
            </a:r>
            <a:r>
              <a:rPr lang="en-US" dirty="0"/>
              <a:t> = </a:t>
            </a:r>
            <a:r>
              <a:rPr lang="en-US" i="1" dirty="0" err="1"/>
              <a:t>E</a:t>
            </a:r>
            <a:r>
              <a:rPr lang="en-US" baseline="-25000" dirty="0" err="1"/>
              <a:t>final</a:t>
            </a:r>
            <a:r>
              <a:rPr lang="en-US" dirty="0"/>
              <a:t> </a:t>
            </a:r>
            <a:r>
              <a:rPr lang="en-US" dirty="0">
                <a:ea typeface="Arial" pitchFamily="-104" charset="0"/>
                <a:cs typeface="Arial" pitchFamily="-104" charset="0"/>
              </a:rPr>
              <a:t>−</a:t>
            </a:r>
            <a:r>
              <a:rPr lang="en-US" dirty="0"/>
              <a:t> </a:t>
            </a:r>
            <a:r>
              <a:rPr lang="en-US" i="1" dirty="0" err="1"/>
              <a:t>E</a:t>
            </a:r>
            <a:r>
              <a:rPr lang="en-US" baseline="-25000" dirty="0" err="1"/>
              <a:t>initial</a:t>
            </a:r>
            <a:endParaRPr lang="en-US" sz="2800" dirty="0"/>
          </a:p>
        </p:txBody>
      </p:sp>
      <p:pic>
        <p:nvPicPr>
          <p:cNvPr id="6" name="Picture 5" descr="05_06_Figure.jpg"/>
          <p:cNvPicPr>
            <a:picLocks noChangeAspect="1"/>
          </p:cNvPicPr>
          <p:nvPr/>
        </p:nvPicPr>
        <p:blipFill>
          <a:blip r:embed="rId3"/>
          <a:srcRect b="2546"/>
          <a:stretch>
            <a:fillRect/>
          </a:stretch>
        </p:blipFill>
        <p:spPr>
          <a:xfrm>
            <a:off x="3429000" y="3428999"/>
            <a:ext cx="2286000" cy="3145119"/>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t>Changes in Internal Energy</a:t>
            </a:r>
          </a:p>
        </p:txBody>
      </p:sp>
      <p:sp>
        <p:nvSpPr>
          <p:cNvPr id="31748" name="Rectangle 4"/>
          <p:cNvSpPr>
            <a:spLocks noGrp="1" noChangeArrowheads="1"/>
          </p:cNvSpPr>
          <p:nvPr>
            <p:ph type="body" sz="half" idx="1"/>
          </p:nvPr>
        </p:nvSpPr>
        <p:spPr>
          <a:xfrm>
            <a:off x="685800" y="1219200"/>
            <a:ext cx="7772400" cy="1981200"/>
          </a:xfrm>
        </p:spPr>
        <p:txBody>
          <a:bodyPr/>
          <a:lstStyle/>
          <a:p>
            <a:pPr eaLnBrk="1" hangingPunct="1">
              <a:lnSpc>
                <a:spcPct val="90000"/>
              </a:lnSpc>
            </a:pPr>
            <a:r>
              <a:rPr lang="en-US" dirty="0"/>
              <a:t>If </a:t>
            </a:r>
            <a:r>
              <a:rPr lang="en-US" dirty="0">
                <a:latin typeface="Symbol" pitchFamily="-104" charset="2"/>
                <a:sym typeface="Symbol" pitchFamily="-104" charset="2"/>
              </a:rPr>
              <a:t></a:t>
            </a:r>
            <a:r>
              <a:rPr lang="en-US" i="1" dirty="0"/>
              <a:t>E</a:t>
            </a:r>
            <a:r>
              <a:rPr lang="en-US" dirty="0"/>
              <a:t> &gt; 0, </a:t>
            </a:r>
            <a:r>
              <a:rPr lang="en-US" i="1" dirty="0" err="1"/>
              <a:t>E</a:t>
            </a:r>
            <a:r>
              <a:rPr lang="en-US" baseline="-25000" dirty="0" err="1"/>
              <a:t>final</a:t>
            </a:r>
            <a:r>
              <a:rPr lang="en-US" dirty="0"/>
              <a:t> &gt; </a:t>
            </a:r>
            <a:r>
              <a:rPr lang="en-US" i="1" dirty="0" err="1"/>
              <a:t>E</a:t>
            </a:r>
            <a:r>
              <a:rPr lang="en-US" baseline="-25000" dirty="0" err="1"/>
              <a:t>initial</a:t>
            </a:r>
            <a:endParaRPr lang="en-US" sz="2800" dirty="0"/>
          </a:p>
          <a:p>
            <a:pPr lvl="1" eaLnBrk="1" hangingPunct="1">
              <a:lnSpc>
                <a:spcPct val="90000"/>
              </a:lnSpc>
            </a:pPr>
            <a:r>
              <a:rPr lang="en-US" dirty="0"/>
              <a:t>Therefore, the system </a:t>
            </a:r>
            <a:r>
              <a:rPr lang="en-US" i="1" dirty="0"/>
              <a:t>absorbed</a:t>
            </a:r>
            <a:r>
              <a:rPr lang="en-US" dirty="0"/>
              <a:t> energy from the surroundings.</a:t>
            </a:r>
          </a:p>
          <a:p>
            <a:pPr lvl="1" eaLnBrk="1" hangingPunct="1">
              <a:lnSpc>
                <a:spcPct val="90000"/>
              </a:lnSpc>
            </a:pPr>
            <a:r>
              <a:rPr lang="en-US" dirty="0"/>
              <a:t>This energy change is called </a:t>
            </a:r>
            <a:r>
              <a:rPr lang="en-US" b="1" dirty="0" err="1"/>
              <a:t>endergonic</a:t>
            </a:r>
            <a:r>
              <a:rPr lang="en-US" b="1" dirty="0"/>
              <a:t>.</a:t>
            </a:r>
          </a:p>
        </p:txBody>
      </p:sp>
      <p:pic>
        <p:nvPicPr>
          <p:cNvPr id="6" name="Picture 5" descr="05_05_Figure.jpg"/>
          <p:cNvPicPr>
            <a:picLocks noChangeAspect="1"/>
          </p:cNvPicPr>
          <p:nvPr/>
        </p:nvPicPr>
        <p:blipFill>
          <a:blip r:embed="rId3"/>
          <a:srcRect b="3313"/>
          <a:stretch>
            <a:fillRect/>
          </a:stretch>
        </p:blipFill>
        <p:spPr>
          <a:xfrm>
            <a:off x="1752600" y="3276600"/>
            <a:ext cx="5716187" cy="32766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26"/>
          <p:cNvSpPr>
            <a:spLocks noGrp="1" noChangeArrowheads="1"/>
          </p:cNvSpPr>
          <p:nvPr>
            <p:ph type="title"/>
          </p:nvPr>
        </p:nvSpPr>
        <p:spPr/>
        <p:txBody>
          <a:bodyPr/>
          <a:lstStyle/>
          <a:p>
            <a:pPr eaLnBrk="1" hangingPunct="1"/>
            <a:r>
              <a:rPr lang="en-US"/>
              <a:t>Changes in Internal Energy</a:t>
            </a:r>
          </a:p>
        </p:txBody>
      </p:sp>
      <p:sp>
        <p:nvSpPr>
          <p:cNvPr id="31748" name="Rectangle 1027"/>
          <p:cNvSpPr>
            <a:spLocks noGrp="1" noChangeArrowheads="1"/>
          </p:cNvSpPr>
          <p:nvPr>
            <p:ph type="body" sz="half" idx="1"/>
          </p:nvPr>
        </p:nvSpPr>
        <p:spPr>
          <a:xfrm>
            <a:off x="685800" y="1143000"/>
            <a:ext cx="7772400" cy="2209800"/>
          </a:xfrm>
        </p:spPr>
        <p:txBody>
          <a:bodyPr/>
          <a:lstStyle/>
          <a:p>
            <a:pPr eaLnBrk="1" hangingPunct="1"/>
            <a:r>
              <a:rPr lang="en-US" dirty="0"/>
              <a:t>If </a:t>
            </a:r>
            <a:r>
              <a:rPr lang="en-US" dirty="0">
                <a:latin typeface="Symbol" pitchFamily="-104" charset="2"/>
                <a:sym typeface="Symbol" pitchFamily="-104" charset="2"/>
              </a:rPr>
              <a:t></a:t>
            </a:r>
            <a:r>
              <a:rPr lang="en-US" i="1" dirty="0"/>
              <a:t>E</a:t>
            </a:r>
            <a:r>
              <a:rPr lang="en-US" dirty="0"/>
              <a:t> &lt; 0, </a:t>
            </a:r>
            <a:r>
              <a:rPr lang="en-US" i="1" dirty="0" err="1"/>
              <a:t>E</a:t>
            </a:r>
            <a:r>
              <a:rPr lang="en-US" baseline="-25000" dirty="0" err="1"/>
              <a:t>final</a:t>
            </a:r>
            <a:r>
              <a:rPr lang="en-US" dirty="0"/>
              <a:t> &lt; </a:t>
            </a:r>
            <a:r>
              <a:rPr lang="en-US" i="1" dirty="0" err="1"/>
              <a:t>E</a:t>
            </a:r>
            <a:r>
              <a:rPr lang="en-US" baseline="-25000" dirty="0" err="1"/>
              <a:t>initial</a:t>
            </a:r>
            <a:r>
              <a:rPr lang="en-US" sz="2800" dirty="0"/>
              <a:t> </a:t>
            </a:r>
          </a:p>
          <a:p>
            <a:pPr lvl="1" eaLnBrk="1" hangingPunct="1"/>
            <a:r>
              <a:rPr lang="en-US" dirty="0"/>
              <a:t>Therefore, the system </a:t>
            </a:r>
            <a:r>
              <a:rPr lang="en-US" i="1" dirty="0"/>
              <a:t>released</a:t>
            </a:r>
            <a:r>
              <a:rPr lang="en-US" dirty="0"/>
              <a:t> energy to the surroundings.</a:t>
            </a:r>
          </a:p>
          <a:p>
            <a:pPr lvl="1" eaLnBrk="1" hangingPunct="1"/>
            <a:r>
              <a:rPr lang="en-US" dirty="0"/>
              <a:t>This energy change is called </a:t>
            </a:r>
            <a:r>
              <a:rPr lang="en-US" b="1" dirty="0"/>
              <a:t>exergonic</a:t>
            </a:r>
            <a:r>
              <a:rPr lang="en-US" dirty="0">
                <a:solidFill>
                  <a:schemeClr val="accent2"/>
                </a:solidFill>
              </a:rPr>
              <a:t>.</a:t>
            </a:r>
          </a:p>
        </p:txBody>
      </p:sp>
      <p:pic>
        <p:nvPicPr>
          <p:cNvPr id="6" name="Picture 5" descr="05_05_Figure.jpg"/>
          <p:cNvPicPr>
            <a:picLocks noChangeAspect="1"/>
          </p:cNvPicPr>
          <p:nvPr/>
        </p:nvPicPr>
        <p:blipFill>
          <a:blip r:embed="rId3"/>
          <a:srcRect b="3313"/>
          <a:stretch>
            <a:fillRect/>
          </a:stretch>
        </p:blipFill>
        <p:spPr>
          <a:xfrm>
            <a:off x="1752600" y="3276600"/>
            <a:ext cx="5716187" cy="32766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t>Changes in Internal Energy</a:t>
            </a:r>
          </a:p>
        </p:txBody>
      </p:sp>
      <p:sp>
        <p:nvSpPr>
          <p:cNvPr id="2" name="Rectangle 3"/>
          <p:cNvSpPr>
            <a:spLocks noGrp="1" noChangeArrowheads="1"/>
          </p:cNvSpPr>
          <p:nvPr>
            <p:ph type="body" sz="half" idx="2"/>
          </p:nvPr>
        </p:nvSpPr>
        <p:spPr>
          <a:xfrm>
            <a:off x="5105400" y="1752600"/>
            <a:ext cx="3810000" cy="4114800"/>
          </a:xfrm>
        </p:spPr>
        <p:txBody>
          <a:bodyPr/>
          <a:lstStyle/>
          <a:p>
            <a:pPr eaLnBrk="1" hangingPunct="1"/>
            <a:r>
              <a:rPr lang="en-US" sz="2800"/>
              <a:t>When energy is exchanged between the system and the surroundings, it is exchanged as either heat (</a:t>
            </a:r>
            <a:r>
              <a:rPr lang="en-US" sz="2800" i="1"/>
              <a:t>q</a:t>
            </a:r>
            <a:r>
              <a:rPr lang="en-US" sz="2800"/>
              <a:t>) or work (</a:t>
            </a:r>
            <a:r>
              <a:rPr lang="en-US" sz="2800" i="1"/>
              <a:t>w</a:t>
            </a:r>
            <a:r>
              <a:rPr lang="en-US" sz="2800"/>
              <a:t>).</a:t>
            </a:r>
          </a:p>
          <a:p>
            <a:pPr eaLnBrk="1" hangingPunct="1"/>
            <a:r>
              <a:rPr lang="en-US" sz="2800"/>
              <a:t>That is, </a:t>
            </a:r>
            <a:r>
              <a:rPr lang="en-US" sz="2800">
                <a:latin typeface="Symbol" pitchFamily="-104" charset="2"/>
                <a:sym typeface="Symbol" pitchFamily="-104" charset="2"/>
              </a:rPr>
              <a:t></a:t>
            </a:r>
            <a:r>
              <a:rPr lang="en-US" sz="2800" i="1"/>
              <a:t>E</a:t>
            </a:r>
            <a:r>
              <a:rPr lang="en-US" sz="2800"/>
              <a:t> = </a:t>
            </a:r>
            <a:r>
              <a:rPr lang="en-US" sz="2800" i="1"/>
              <a:t>q</a:t>
            </a:r>
            <a:r>
              <a:rPr lang="en-US" sz="2800"/>
              <a:t> + </a:t>
            </a:r>
            <a:r>
              <a:rPr lang="en-US" sz="2800" i="1"/>
              <a:t>w.</a:t>
            </a:r>
            <a:endParaRPr lang="en-US" sz="2800"/>
          </a:p>
        </p:txBody>
      </p:sp>
      <p:pic>
        <p:nvPicPr>
          <p:cNvPr id="6" name="Picture 5" descr="05_07_Figure.jpg"/>
          <p:cNvPicPr>
            <a:picLocks noChangeAspect="1"/>
          </p:cNvPicPr>
          <p:nvPr/>
        </p:nvPicPr>
        <p:blipFill>
          <a:blip r:embed="rId3"/>
          <a:srcRect b="2546"/>
          <a:stretch>
            <a:fillRect/>
          </a:stretch>
        </p:blipFill>
        <p:spPr>
          <a:xfrm>
            <a:off x="609600" y="1905000"/>
            <a:ext cx="4042474" cy="35814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atin typeface="Symbol" pitchFamily="-104" charset="2"/>
                <a:sym typeface="Symbol" pitchFamily="-104" charset="2"/>
              </a:rPr>
              <a:t></a:t>
            </a:r>
            <a:r>
              <a:rPr lang="en-US" i="1"/>
              <a:t>E</a:t>
            </a:r>
            <a:r>
              <a:rPr lang="en-US"/>
              <a:t>, </a:t>
            </a:r>
            <a:r>
              <a:rPr lang="en-US" i="1"/>
              <a:t>q</a:t>
            </a:r>
            <a:r>
              <a:rPr lang="en-US"/>
              <a:t>, </a:t>
            </a:r>
            <a:r>
              <a:rPr lang="en-US" i="1"/>
              <a:t>w</a:t>
            </a:r>
            <a:r>
              <a:rPr lang="en-US"/>
              <a:t>, and Their Signs</a:t>
            </a:r>
          </a:p>
        </p:txBody>
      </p:sp>
      <p:pic>
        <p:nvPicPr>
          <p:cNvPr id="5" name="Picture 4" descr="05_01_Table.jpg"/>
          <p:cNvPicPr>
            <a:picLocks noChangeAspect="1"/>
          </p:cNvPicPr>
          <p:nvPr/>
        </p:nvPicPr>
        <p:blipFill>
          <a:blip r:embed="rId3"/>
          <a:srcRect b="7298"/>
          <a:stretch>
            <a:fillRect/>
          </a:stretch>
        </p:blipFill>
        <p:spPr>
          <a:xfrm>
            <a:off x="304800" y="2447544"/>
            <a:ext cx="8534400" cy="181965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t>Exchange of Heat between System and Surroundings</a:t>
            </a:r>
          </a:p>
        </p:txBody>
      </p:sp>
      <p:sp>
        <p:nvSpPr>
          <p:cNvPr id="34820" name="Rectangle 3"/>
          <p:cNvSpPr>
            <a:spLocks noGrp="1" noChangeArrowheads="1"/>
          </p:cNvSpPr>
          <p:nvPr>
            <p:ph type="body" sz="half" idx="1"/>
          </p:nvPr>
        </p:nvSpPr>
        <p:spPr>
          <a:xfrm>
            <a:off x="533400" y="1447800"/>
            <a:ext cx="8077200" cy="1981200"/>
          </a:xfrm>
        </p:spPr>
        <p:txBody>
          <a:bodyPr/>
          <a:lstStyle/>
          <a:p>
            <a:pPr eaLnBrk="1" hangingPunct="1"/>
            <a:r>
              <a:rPr lang="en-US" sz="2800"/>
              <a:t>When heat is absorbed by the system from the surroundings, the process is </a:t>
            </a:r>
            <a:r>
              <a:rPr lang="en-US" sz="2800" b="1"/>
              <a:t>endothermic</a:t>
            </a:r>
            <a:r>
              <a:rPr lang="en-US" sz="2800"/>
              <a:t>.</a:t>
            </a:r>
          </a:p>
        </p:txBody>
      </p:sp>
      <p:sp>
        <p:nvSpPr>
          <p:cNvPr id="34821" name="Rectangle 7"/>
          <p:cNvSpPr>
            <a:spLocks noChangeArrowheads="1"/>
          </p:cNvSpPr>
          <p:nvPr/>
        </p:nvSpPr>
        <p:spPr bwMode="auto">
          <a:xfrm>
            <a:off x="2514600" y="5900738"/>
            <a:ext cx="1066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4822" name="Rectangle 8"/>
          <p:cNvSpPr>
            <a:spLocks noChangeArrowheads="1"/>
          </p:cNvSpPr>
          <p:nvPr/>
        </p:nvSpPr>
        <p:spPr bwMode="auto">
          <a:xfrm>
            <a:off x="4724400" y="5900738"/>
            <a:ext cx="1066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8" name="Picture 7" descr="05_08_FigureA.jpg"/>
          <p:cNvPicPr>
            <a:picLocks noChangeAspect="1"/>
          </p:cNvPicPr>
          <p:nvPr/>
        </p:nvPicPr>
        <p:blipFill>
          <a:blip r:embed="rId3"/>
          <a:srcRect b="2546"/>
          <a:stretch>
            <a:fillRect/>
          </a:stretch>
        </p:blipFill>
        <p:spPr>
          <a:xfrm>
            <a:off x="3581400" y="2514600"/>
            <a:ext cx="2107203" cy="413004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6"/>
          <p:cNvSpPr>
            <a:spLocks noGrp="1" noChangeArrowheads="1"/>
          </p:cNvSpPr>
          <p:nvPr>
            <p:ph type="title"/>
          </p:nvPr>
        </p:nvSpPr>
        <p:spPr/>
        <p:txBody>
          <a:bodyPr/>
          <a:lstStyle/>
          <a:p>
            <a:pPr eaLnBrk="1" hangingPunct="1"/>
            <a:r>
              <a:rPr lang="en-US"/>
              <a:t>Exchange of Heat between System and Surroundings</a:t>
            </a:r>
          </a:p>
        </p:txBody>
      </p:sp>
      <p:sp>
        <p:nvSpPr>
          <p:cNvPr id="35844" name="Rectangle 1027"/>
          <p:cNvSpPr>
            <a:spLocks noGrp="1" noChangeArrowheads="1"/>
          </p:cNvSpPr>
          <p:nvPr>
            <p:ph type="body" sz="half" idx="1"/>
          </p:nvPr>
        </p:nvSpPr>
        <p:spPr>
          <a:xfrm>
            <a:off x="533400" y="1447800"/>
            <a:ext cx="8077200" cy="1981200"/>
          </a:xfrm>
        </p:spPr>
        <p:txBody>
          <a:bodyPr/>
          <a:lstStyle/>
          <a:p>
            <a:pPr eaLnBrk="1" hangingPunct="1"/>
            <a:r>
              <a:rPr lang="en-US" sz="2800"/>
              <a:t>When heat is released by the system into the surroundings, the process is </a:t>
            </a:r>
            <a:r>
              <a:rPr lang="en-US" sz="2800" b="1"/>
              <a:t>exothermic</a:t>
            </a:r>
            <a:r>
              <a:rPr lang="en-US" sz="2800"/>
              <a:t>.</a:t>
            </a:r>
          </a:p>
        </p:txBody>
      </p:sp>
      <p:sp>
        <p:nvSpPr>
          <p:cNvPr id="35845" name="Rectangle 1028"/>
          <p:cNvSpPr>
            <a:spLocks noChangeArrowheads="1"/>
          </p:cNvSpPr>
          <p:nvPr/>
        </p:nvSpPr>
        <p:spPr bwMode="auto">
          <a:xfrm>
            <a:off x="2514600" y="5900738"/>
            <a:ext cx="1066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5846" name="Rectangle 1029"/>
          <p:cNvSpPr>
            <a:spLocks noChangeArrowheads="1"/>
          </p:cNvSpPr>
          <p:nvPr/>
        </p:nvSpPr>
        <p:spPr bwMode="auto">
          <a:xfrm>
            <a:off x="4724400" y="5900738"/>
            <a:ext cx="1066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8" name="Picture 7" descr="05_08_FigureB.jpg"/>
          <p:cNvPicPr>
            <a:picLocks noChangeAspect="1"/>
          </p:cNvPicPr>
          <p:nvPr/>
        </p:nvPicPr>
        <p:blipFill>
          <a:blip r:embed="rId3"/>
          <a:srcRect b="2546"/>
          <a:stretch>
            <a:fillRect/>
          </a:stretch>
        </p:blipFill>
        <p:spPr>
          <a:xfrm>
            <a:off x="3408511" y="2514599"/>
            <a:ext cx="2001689" cy="4114801"/>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6"/>
          <p:cNvSpPr>
            <a:spLocks noGrp="1" noChangeArrowheads="1"/>
          </p:cNvSpPr>
          <p:nvPr>
            <p:ph type="title"/>
          </p:nvPr>
        </p:nvSpPr>
        <p:spPr>
          <a:xfrm>
            <a:off x="0" y="0"/>
            <a:ext cx="9144000" cy="1143000"/>
          </a:xfrm>
        </p:spPr>
        <p:txBody>
          <a:bodyPr/>
          <a:lstStyle/>
          <a:p>
            <a:pPr eaLnBrk="1" hangingPunct="1"/>
            <a:r>
              <a:rPr lang="en-US"/>
              <a:t>State Functions</a:t>
            </a:r>
          </a:p>
        </p:txBody>
      </p:sp>
      <p:sp>
        <p:nvSpPr>
          <p:cNvPr id="36868" name="Rectangle 1027"/>
          <p:cNvSpPr>
            <a:spLocks noGrp="1" noChangeArrowheads="1"/>
          </p:cNvSpPr>
          <p:nvPr>
            <p:ph type="body" sz="half" idx="1"/>
          </p:nvPr>
        </p:nvSpPr>
        <p:spPr>
          <a:xfrm>
            <a:off x="228600" y="990600"/>
            <a:ext cx="8686800" cy="2743200"/>
          </a:xfrm>
        </p:spPr>
        <p:txBody>
          <a:bodyPr/>
          <a:lstStyle/>
          <a:p>
            <a:pPr eaLnBrk="1" hangingPunct="1">
              <a:lnSpc>
                <a:spcPct val="90000"/>
              </a:lnSpc>
            </a:pPr>
            <a:r>
              <a:rPr lang="en-US" sz="2800"/>
              <a:t>Usually we have no way of knowing the internal energy of a system; finding that value is simply too complex a problem.</a:t>
            </a:r>
          </a:p>
          <a:p>
            <a:pPr eaLnBrk="1" hangingPunct="1">
              <a:lnSpc>
                <a:spcPct val="90000"/>
              </a:lnSpc>
            </a:pPr>
            <a:r>
              <a:rPr lang="en-US" sz="2800"/>
              <a:t>However, we do know that the internal energy of a system is independent of the path by which the system achieved that state.</a:t>
            </a:r>
          </a:p>
          <a:p>
            <a:pPr lvl="1" eaLnBrk="1" hangingPunct="1">
              <a:lnSpc>
                <a:spcPct val="90000"/>
              </a:lnSpc>
            </a:pPr>
            <a:r>
              <a:rPr lang="en-US" sz="2400"/>
              <a:t>In the system below, the water could have reached room temperature from either direction.</a:t>
            </a:r>
          </a:p>
        </p:txBody>
      </p:sp>
      <p:pic>
        <p:nvPicPr>
          <p:cNvPr id="6" name="Picture 5" descr="05_09_Figure.jpg"/>
          <p:cNvPicPr>
            <a:picLocks noChangeAspect="1"/>
          </p:cNvPicPr>
          <p:nvPr/>
        </p:nvPicPr>
        <p:blipFill>
          <a:blip r:embed="rId3"/>
          <a:srcRect b="7421"/>
          <a:stretch>
            <a:fillRect/>
          </a:stretch>
        </p:blipFill>
        <p:spPr>
          <a:xfrm>
            <a:off x="1295400" y="4495800"/>
            <a:ext cx="6096000" cy="165680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5875" y="0"/>
            <a:ext cx="9144000" cy="1143000"/>
          </a:xfrm>
        </p:spPr>
        <p:txBody>
          <a:bodyPr/>
          <a:lstStyle/>
          <a:p>
            <a:pPr eaLnBrk="1" hangingPunct="1"/>
            <a:r>
              <a:rPr lang="en-US"/>
              <a:t>Energy</a:t>
            </a:r>
          </a:p>
        </p:txBody>
      </p:sp>
      <p:sp>
        <p:nvSpPr>
          <p:cNvPr id="2" name="Rectangle 3"/>
          <p:cNvSpPr>
            <a:spLocks noGrp="1" noChangeArrowheads="1"/>
          </p:cNvSpPr>
          <p:nvPr>
            <p:ph type="body" idx="1"/>
          </p:nvPr>
        </p:nvSpPr>
        <p:spPr>
          <a:xfrm>
            <a:off x="381000" y="1143000"/>
            <a:ext cx="8382000" cy="4953000"/>
          </a:xfrm>
        </p:spPr>
        <p:txBody>
          <a:bodyPr/>
          <a:lstStyle/>
          <a:p>
            <a:pPr eaLnBrk="1" hangingPunct="1">
              <a:lnSpc>
                <a:spcPct val="90000"/>
              </a:lnSpc>
            </a:pPr>
            <a:r>
              <a:rPr lang="en-US" b="1" dirty="0"/>
              <a:t>Energy</a:t>
            </a:r>
            <a:r>
              <a:rPr lang="en-US" dirty="0"/>
              <a:t> is the ability to do work or </a:t>
            </a:r>
            <a:r>
              <a:rPr lang="en-US" dirty="0" smtClean="0"/>
              <a:t/>
            </a:r>
            <a:br>
              <a:rPr lang="en-US" dirty="0" smtClean="0"/>
            </a:br>
            <a:r>
              <a:rPr lang="en-US" dirty="0" smtClean="0"/>
              <a:t>transfer </a:t>
            </a:r>
            <a:r>
              <a:rPr lang="en-US" dirty="0"/>
              <a:t>heat.</a:t>
            </a:r>
          </a:p>
          <a:p>
            <a:pPr lvl="1" eaLnBrk="1" hangingPunct="1">
              <a:lnSpc>
                <a:spcPct val="90000"/>
              </a:lnSpc>
            </a:pPr>
            <a:r>
              <a:rPr lang="en-US" dirty="0"/>
              <a:t>Energy used to cause an object that has mass to move is called </a:t>
            </a:r>
            <a:r>
              <a:rPr lang="en-US" b="1" dirty="0"/>
              <a:t>work</a:t>
            </a:r>
            <a:r>
              <a:rPr lang="en-US" dirty="0"/>
              <a:t>.</a:t>
            </a:r>
          </a:p>
          <a:p>
            <a:pPr lvl="1" eaLnBrk="1" hangingPunct="1">
              <a:lnSpc>
                <a:spcPct val="90000"/>
              </a:lnSpc>
            </a:pPr>
            <a:r>
              <a:rPr lang="en-US" dirty="0"/>
              <a:t>Energy used to cause the temperature of an object to rise is called </a:t>
            </a:r>
            <a:r>
              <a:rPr lang="en-US" b="1" dirty="0"/>
              <a:t>heat</a:t>
            </a:r>
            <a:r>
              <a:rPr lang="en-US" dirty="0"/>
              <a:t>.</a:t>
            </a:r>
          </a:p>
          <a:p>
            <a:pPr eaLnBrk="1" hangingPunct="1">
              <a:lnSpc>
                <a:spcPct val="90000"/>
              </a:lnSpc>
            </a:pPr>
            <a:r>
              <a:rPr lang="en-US" dirty="0"/>
              <a:t>This chapter is about </a:t>
            </a:r>
            <a:r>
              <a:rPr lang="en-US" b="1" dirty="0"/>
              <a:t>thermodynamics</a:t>
            </a:r>
            <a:r>
              <a:rPr lang="en-US" dirty="0"/>
              <a:t>, which is the study of energy transformations, and </a:t>
            </a:r>
            <a:r>
              <a:rPr lang="en-US" b="1" dirty="0"/>
              <a:t>thermochemistry</a:t>
            </a:r>
            <a:r>
              <a:rPr lang="en-US" dirty="0"/>
              <a:t>, which applies the field to chemical reactions, specifically.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026"/>
          <p:cNvSpPr>
            <a:spLocks noGrp="1" noChangeArrowheads="1"/>
          </p:cNvSpPr>
          <p:nvPr>
            <p:ph type="title"/>
          </p:nvPr>
        </p:nvSpPr>
        <p:spPr/>
        <p:txBody>
          <a:bodyPr/>
          <a:lstStyle/>
          <a:p>
            <a:pPr eaLnBrk="1" hangingPunct="1"/>
            <a:r>
              <a:rPr lang="en-US"/>
              <a:t>State Functions</a:t>
            </a:r>
          </a:p>
        </p:txBody>
      </p:sp>
      <p:sp>
        <p:nvSpPr>
          <p:cNvPr id="37892" name="Rectangle 1027"/>
          <p:cNvSpPr>
            <a:spLocks noGrp="1" noChangeArrowheads="1"/>
          </p:cNvSpPr>
          <p:nvPr>
            <p:ph type="body" sz="half" idx="1"/>
          </p:nvPr>
        </p:nvSpPr>
        <p:spPr>
          <a:xfrm>
            <a:off x="685800" y="1219200"/>
            <a:ext cx="7772400" cy="2514600"/>
          </a:xfrm>
        </p:spPr>
        <p:txBody>
          <a:bodyPr/>
          <a:lstStyle/>
          <a:p>
            <a:pPr eaLnBrk="1" hangingPunct="1"/>
            <a:r>
              <a:rPr lang="en-US" sz="2800"/>
              <a:t>Therefore, internal energy is a state function.</a:t>
            </a:r>
          </a:p>
          <a:p>
            <a:pPr eaLnBrk="1" hangingPunct="1"/>
            <a:r>
              <a:rPr lang="en-US" sz="2800"/>
              <a:t>It depends only on the present state of the system, not on the path by which the system arrived at that state.</a:t>
            </a:r>
          </a:p>
          <a:p>
            <a:pPr eaLnBrk="1" hangingPunct="1"/>
            <a:r>
              <a:rPr lang="en-US" sz="2800"/>
              <a:t>And so, </a:t>
            </a:r>
            <a:r>
              <a:rPr lang="en-US" sz="2800">
                <a:latin typeface="Symbol" pitchFamily="-104" charset="2"/>
                <a:sym typeface="Symbol" pitchFamily="-104" charset="2"/>
              </a:rPr>
              <a:t></a:t>
            </a:r>
            <a:r>
              <a:rPr lang="en-US" sz="2800" i="1"/>
              <a:t>E</a:t>
            </a:r>
            <a:r>
              <a:rPr lang="en-US" sz="2800"/>
              <a:t> depends only on </a:t>
            </a:r>
            <a:r>
              <a:rPr lang="en-US" sz="2800" i="1"/>
              <a:t>E</a:t>
            </a:r>
            <a:r>
              <a:rPr lang="en-US" sz="2800" baseline="-25000"/>
              <a:t>initial</a:t>
            </a:r>
            <a:r>
              <a:rPr lang="en-US" sz="2800"/>
              <a:t> and </a:t>
            </a:r>
            <a:r>
              <a:rPr lang="en-US" sz="2800" i="1"/>
              <a:t>E</a:t>
            </a:r>
            <a:r>
              <a:rPr lang="en-US" sz="2800" baseline="-25000"/>
              <a:t>final</a:t>
            </a:r>
            <a:r>
              <a:rPr lang="en-US" sz="2800"/>
              <a:t>.</a:t>
            </a:r>
          </a:p>
        </p:txBody>
      </p:sp>
      <p:pic>
        <p:nvPicPr>
          <p:cNvPr id="6" name="Picture 5" descr="05_09_Figure.jpg"/>
          <p:cNvPicPr>
            <a:picLocks noChangeAspect="1"/>
          </p:cNvPicPr>
          <p:nvPr/>
        </p:nvPicPr>
        <p:blipFill>
          <a:blip r:embed="rId3"/>
          <a:srcRect b="7421"/>
          <a:stretch>
            <a:fillRect/>
          </a:stretch>
        </p:blipFill>
        <p:spPr>
          <a:xfrm>
            <a:off x="1295400" y="4267200"/>
            <a:ext cx="6096000" cy="165680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0"/>
            <a:ext cx="9144000" cy="1143000"/>
          </a:xfrm>
        </p:spPr>
        <p:txBody>
          <a:bodyPr/>
          <a:lstStyle/>
          <a:p>
            <a:pPr eaLnBrk="1" hangingPunct="1"/>
            <a:r>
              <a:rPr lang="en-US"/>
              <a:t>State Functions</a:t>
            </a:r>
          </a:p>
        </p:txBody>
      </p:sp>
      <p:sp>
        <p:nvSpPr>
          <p:cNvPr id="40964" name="Rectangle 4"/>
          <p:cNvSpPr>
            <a:spLocks noGrp="1" noChangeArrowheads="1"/>
          </p:cNvSpPr>
          <p:nvPr>
            <p:ph type="body" sz="half" idx="2"/>
          </p:nvPr>
        </p:nvSpPr>
        <p:spPr>
          <a:xfrm>
            <a:off x="4648200" y="1219200"/>
            <a:ext cx="4267200" cy="4114800"/>
          </a:xfrm>
        </p:spPr>
        <p:txBody>
          <a:bodyPr/>
          <a:lstStyle/>
          <a:p>
            <a:pPr eaLnBrk="1" hangingPunct="1">
              <a:lnSpc>
                <a:spcPct val="90000"/>
              </a:lnSpc>
            </a:pPr>
            <a:r>
              <a:rPr lang="en-US" sz="2800"/>
              <a:t>However,</a:t>
            </a:r>
            <a:r>
              <a:rPr lang="en-US" sz="2800" i="1"/>
              <a:t> q</a:t>
            </a:r>
            <a:r>
              <a:rPr lang="en-US" sz="2800"/>
              <a:t> and </a:t>
            </a:r>
            <a:r>
              <a:rPr lang="en-US" sz="2800" i="1"/>
              <a:t>w</a:t>
            </a:r>
            <a:r>
              <a:rPr lang="en-US" sz="2800"/>
              <a:t> are </a:t>
            </a:r>
            <a:r>
              <a:rPr lang="en-US" sz="2800" i="1"/>
              <a:t>not</a:t>
            </a:r>
            <a:r>
              <a:rPr lang="en-US" sz="2800"/>
              <a:t> state functions.</a:t>
            </a:r>
          </a:p>
          <a:p>
            <a:pPr eaLnBrk="1" hangingPunct="1">
              <a:lnSpc>
                <a:spcPct val="90000"/>
              </a:lnSpc>
            </a:pPr>
            <a:r>
              <a:rPr lang="en-US" sz="2800"/>
              <a:t>Whether the battery is shorted out or is discharged by running the fan, its </a:t>
            </a:r>
            <a:r>
              <a:rPr lang="en-US" sz="2800">
                <a:latin typeface="Symbol" pitchFamily="-104" charset="2"/>
                <a:sym typeface="Symbol" pitchFamily="-104" charset="2"/>
              </a:rPr>
              <a:t></a:t>
            </a:r>
            <a:r>
              <a:rPr lang="en-US" sz="2800" i="1"/>
              <a:t>E</a:t>
            </a:r>
            <a:r>
              <a:rPr lang="en-US" sz="2800"/>
              <a:t> is the same.</a:t>
            </a:r>
          </a:p>
          <a:p>
            <a:pPr lvl="1" eaLnBrk="1" hangingPunct="1">
              <a:lnSpc>
                <a:spcPct val="90000"/>
              </a:lnSpc>
            </a:pPr>
            <a:r>
              <a:rPr lang="en-US" sz="2400"/>
              <a:t>But </a:t>
            </a:r>
            <a:r>
              <a:rPr lang="en-US" sz="2400" i="1"/>
              <a:t>q</a:t>
            </a:r>
            <a:r>
              <a:rPr lang="en-US" sz="2400"/>
              <a:t> and </a:t>
            </a:r>
            <a:r>
              <a:rPr lang="en-US" sz="2400" i="1"/>
              <a:t>w</a:t>
            </a:r>
            <a:r>
              <a:rPr lang="en-US" sz="2400"/>
              <a:t> are different in the two cases.</a:t>
            </a:r>
          </a:p>
          <a:p>
            <a:pPr eaLnBrk="1" hangingPunct="1">
              <a:lnSpc>
                <a:spcPct val="90000"/>
              </a:lnSpc>
            </a:pPr>
            <a:endParaRPr lang="en-US" sz="2800" i="1">
              <a:solidFill>
                <a:schemeClr val="accent2"/>
              </a:solidFill>
            </a:endParaRPr>
          </a:p>
        </p:txBody>
      </p:sp>
      <p:pic>
        <p:nvPicPr>
          <p:cNvPr id="6" name="Picture 5" descr="05_10_Figure.jpg"/>
          <p:cNvPicPr>
            <a:picLocks noChangeAspect="1"/>
          </p:cNvPicPr>
          <p:nvPr/>
        </p:nvPicPr>
        <p:blipFill>
          <a:blip r:embed="rId3"/>
          <a:srcRect b="2546"/>
          <a:stretch>
            <a:fillRect/>
          </a:stretch>
        </p:blipFill>
        <p:spPr>
          <a:xfrm>
            <a:off x="685800" y="1219200"/>
            <a:ext cx="3746680" cy="473964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t>Work</a:t>
            </a:r>
          </a:p>
        </p:txBody>
      </p:sp>
      <p:sp>
        <p:nvSpPr>
          <p:cNvPr id="39940" name="Rectangle 3"/>
          <p:cNvSpPr>
            <a:spLocks noGrp="1" noChangeArrowheads="1"/>
          </p:cNvSpPr>
          <p:nvPr>
            <p:ph type="body" sz="half" idx="2"/>
          </p:nvPr>
        </p:nvSpPr>
        <p:spPr>
          <a:xfrm>
            <a:off x="4800600" y="1828800"/>
            <a:ext cx="4191000" cy="4572000"/>
          </a:xfrm>
        </p:spPr>
        <p:txBody>
          <a:bodyPr/>
          <a:lstStyle/>
          <a:p>
            <a:pPr eaLnBrk="1" hangingPunct="1">
              <a:buFontTx/>
              <a:buNone/>
            </a:pPr>
            <a:r>
              <a:rPr lang="en-US" sz="2800"/>
              <a:t>	Usually in an open container the only work done is by a gas pushing on the surroundings (or by the surroundings pushing on the gas).</a:t>
            </a:r>
          </a:p>
        </p:txBody>
      </p:sp>
      <p:pic>
        <p:nvPicPr>
          <p:cNvPr id="6" name="Picture 5" descr="05_13_Figure.jpg"/>
          <p:cNvPicPr>
            <a:picLocks noChangeAspect="1"/>
          </p:cNvPicPr>
          <p:nvPr/>
        </p:nvPicPr>
        <p:blipFill>
          <a:blip r:embed="rId3"/>
          <a:srcRect b="2546"/>
          <a:stretch>
            <a:fillRect/>
          </a:stretch>
        </p:blipFill>
        <p:spPr>
          <a:xfrm>
            <a:off x="457200" y="1981200"/>
            <a:ext cx="4342857" cy="32766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t>Work</a:t>
            </a:r>
          </a:p>
        </p:txBody>
      </p:sp>
      <p:sp>
        <p:nvSpPr>
          <p:cNvPr id="40964" name="Rectangle 3"/>
          <p:cNvSpPr>
            <a:spLocks noGrp="1" noChangeArrowheads="1"/>
          </p:cNvSpPr>
          <p:nvPr>
            <p:ph type="body" sz="half" idx="1"/>
          </p:nvPr>
        </p:nvSpPr>
        <p:spPr>
          <a:xfrm>
            <a:off x="685800" y="1066800"/>
            <a:ext cx="7772400" cy="2286000"/>
          </a:xfrm>
        </p:spPr>
        <p:txBody>
          <a:bodyPr/>
          <a:lstStyle/>
          <a:p>
            <a:pPr eaLnBrk="1" hangingPunct="1">
              <a:buFontTx/>
              <a:buNone/>
            </a:pPr>
            <a:r>
              <a:rPr lang="en-US" sz="2800" dirty="0"/>
              <a:t>	We can measure the work done by the gas if the reaction is done in a vessel that has been fitted with a piston:</a:t>
            </a:r>
          </a:p>
          <a:p>
            <a:pPr eaLnBrk="1" hangingPunct="1">
              <a:buFontTx/>
              <a:buNone/>
            </a:pPr>
            <a:r>
              <a:rPr lang="en-US" sz="2800" dirty="0"/>
              <a:t>				</a:t>
            </a:r>
            <a:r>
              <a:rPr lang="en-US" sz="2800" i="1" dirty="0" err="1"/>
              <a:t>w</a:t>
            </a:r>
            <a:r>
              <a:rPr lang="en-US" sz="2800" dirty="0"/>
              <a:t> = </a:t>
            </a:r>
            <a:r>
              <a:rPr lang="en-US" sz="2800" dirty="0">
                <a:ea typeface="Arial" pitchFamily="-104" charset="0"/>
                <a:cs typeface="Arial" pitchFamily="-104" charset="0"/>
              </a:rPr>
              <a:t>−</a:t>
            </a:r>
            <a:r>
              <a:rPr lang="en-US" sz="2800" i="1" dirty="0"/>
              <a:t>P</a:t>
            </a:r>
            <a:r>
              <a:rPr lang="en-US" sz="2800" dirty="0">
                <a:latin typeface="Symbol" pitchFamily="-104" charset="2"/>
                <a:sym typeface="Symbol" pitchFamily="-104" charset="2"/>
              </a:rPr>
              <a:t></a:t>
            </a:r>
            <a:r>
              <a:rPr lang="en-US" sz="2800" i="1" dirty="0"/>
              <a:t>V</a:t>
            </a:r>
          </a:p>
        </p:txBody>
      </p:sp>
      <p:pic>
        <p:nvPicPr>
          <p:cNvPr id="6" name="Picture 5" descr="05_11_Figure.jpg"/>
          <p:cNvPicPr>
            <a:picLocks noChangeAspect="1"/>
          </p:cNvPicPr>
          <p:nvPr/>
        </p:nvPicPr>
        <p:blipFill>
          <a:blip r:embed="rId3"/>
          <a:srcRect b="3178"/>
          <a:stretch>
            <a:fillRect/>
          </a:stretch>
        </p:blipFill>
        <p:spPr>
          <a:xfrm>
            <a:off x="1905000" y="3276600"/>
            <a:ext cx="5486400" cy="3342785"/>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0" y="20638"/>
            <a:ext cx="9144000" cy="1143000"/>
          </a:xfrm>
        </p:spPr>
        <p:txBody>
          <a:bodyPr/>
          <a:lstStyle/>
          <a:p>
            <a:pPr eaLnBrk="1" hangingPunct="1"/>
            <a:r>
              <a:rPr lang="en-US"/>
              <a:t>Enthalpy</a:t>
            </a:r>
          </a:p>
        </p:txBody>
      </p:sp>
      <p:sp>
        <p:nvSpPr>
          <p:cNvPr id="45059" name="Rectangle 3"/>
          <p:cNvSpPr>
            <a:spLocks noGrp="1" noChangeArrowheads="1"/>
          </p:cNvSpPr>
          <p:nvPr>
            <p:ph type="body" idx="1"/>
          </p:nvPr>
        </p:nvSpPr>
        <p:spPr>
          <a:xfrm>
            <a:off x="381000" y="990600"/>
            <a:ext cx="8534400" cy="4572000"/>
          </a:xfrm>
        </p:spPr>
        <p:txBody>
          <a:bodyPr/>
          <a:lstStyle/>
          <a:p>
            <a:pPr eaLnBrk="1" hangingPunct="1"/>
            <a:r>
              <a:rPr lang="en-US"/>
              <a:t>If a process takes place at constant pressure (as the majority of processes we study do) and the only work done is this pressure–volume work, we can account for heat flow during the process by measuring the </a:t>
            </a:r>
            <a:r>
              <a:rPr lang="en-US" i="1"/>
              <a:t>enthalpy </a:t>
            </a:r>
            <a:r>
              <a:rPr lang="en-US"/>
              <a:t>of the system.</a:t>
            </a:r>
          </a:p>
          <a:p>
            <a:pPr eaLnBrk="1" hangingPunct="1"/>
            <a:r>
              <a:rPr lang="en-US" b="1"/>
              <a:t>Enthalpy</a:t>
            </a:r>
            <a:r>
              <a:rPr lang="en-US"/>
              <a:t> is the internal energy plus the product of pressure and volume:</a:t>
            </a:r>
          </a:p>
        </p:txBody>
      </p:sp>
      <p:sp>
        <p:nvSpPr>
          <p:cNvPr id="45060" name="Rectangle 4"/>
          <p:cNvSpPr>
            <a:spLocks noChangeArrowheads="1"/>
          </p:cNvSpPr>
          <p:nvPr/>
        </p:nvSpPr>
        <p:spPr bwMode="auto">
          <a:xfrm>
            <a:off x="3200400" y="5075238"/>
            <a:ext cx="2362200" cy="579437"/>
          </a:xfrm>
          <a:prstGeom prst="rect">
            <a:avLst/>
          </a:prstGeom>
          <a:noFill/>
          <a:ln w="9525">
            <a:noFill/>
            <a:miter lim="800000"/>
            <a:headEnd/>
            <a:tailEnd/>
          </a:ln>
        </p:spPr>
        <p:txBody>
          <a:bodyPr>
            <a:prstTxWarp prst="textNoShape">
              <a:avLst/>
            </a:prstTxWarp>
            <a:spAutoFit/>
          </a:bodyPr>
          <a:lstStyle/>
          <a:p>
            <a:r>
              <a:rPr lang="en-US" sz="3200" i="1" dirty="0"/>
              <a:t>H</a:t>
            </a:r>
            <a:r>
              <a:rPr lang="en-US" sz="3200" dirty="0">
                <a:latin typeface="Times New Roman" pitchFamily="-104" charset="0"/>
              </a:rPr>
              <a:t> = </a:t>
            </a:r>
            <a:r>
              <a:rPr lang="en-US" sz="3200" i="1" dirty="0"/>
              <a:t>E</a:t>
            </a:r>
            <a:r>
              <a:rPr lang="en-US" sz="3200" dirty="0"/>
              <a:t> + </a:t>
            </a:r>
            <a:r>
              <a:rPr lang="en-US" sz="3200" i="1" dirty="0"/>
              <a:t>PV</a:t>
            </a:r>
            <a:endParaRPr lang="en-US" sz="3200" i="1" dirty="0">
              <a:latin typeface="Times New Roman" pitchFamily="-10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t>Enthalpy</a:t>
            </a:r>
          </a:p>
        </p:txBody>
      </p:sp>
      <p:sp>
        <p:nvSpPr>
          <p:cNvPr id="47107" name="Rectangle 3"/>
          <p:cNvSpPr>
            <a:spLocks noGrp="1" noChangeArrowheads="1"/>
          </p:cNvSpPr>
          <p:nvPr>
            <p:ph type="body" idx="1"/>
          </p:nvPr>
        </p:nvSpPr>
        <p:spPr/>
        <p:txBody>
          <a:bodyPr/>
          <a:lstStyle/>
          <a:p>
            <a:pPr eaLnBrk="1" hangingPunct="1"/>
            <a:r>
              <a:rPr lang="en-US" dirty="0"/>
              <a:t>When the system changes at constant pressure, the change in enthalpy, </a:t>
            </a:r>
            <a:r>
              <a:rPr lang="en-US" dirty="0">
                <a:latin typeface="Symbol" pitchFamily="-104" charset="2"/>
                <a:sym typeface="Symbol" pitchFamily="-104" charset="2"/>
              </a:rPr>
              <a:t></a:t>
            </a:r>
            <a:r>
              <a:rPr lang="en-US" i="1" dirty="0"/>
              <a:t>H</a:t>
            </a:r>
            <a:r>
              <a:rPr lang="en-US" dirty="0"/>
              <a:t>, is</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dirty="0">
                <a:latin typeface="Symbol" pitchFamily="-104" charset="2"/>
                <a:sym typeface="Symbol" pitchFamily="-104" charset="2"/>
              </a:rPr>
              <a:t></a:t>
            </a:r>
            <a:r>
              <a:rPr lang="en-US" dirty="0"/>
              <a:t>(</a:t>
            </a:r>
            <a:r>
              <a:rPr lang="en-US" i="1" dirty="0"/>
              <a:t>E</a:t>
            </a:r>
            <a:r>
              <a:rPr lang="en-US" dirty="0"/>
              <a:t> + </a:t>
            </a:r>
            <a:r>
              <a:rPr lang="en-US" i="1" dirty="0"/>
              <a:t>PV</a:t>
            </a:r>
            <a:r>
              <a:rPr lang="en-US" dirty="0"/>
              <a:t>)</a:t>
            </a:r>
          </a:p>
          <a:p>
            <a:pPr eaLnBrk="1" hangingPunct="1"/>
            <a:r>
              <a:rPr lang="en-US" dirty="0"/>
              <a:t>This can be written</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dirty="0">
                <a:latin typeface="Symbol" pitchFamily="-104" charset="2"/>
                <a:sym typeface="Symbol" pitchFamily="-104" charset="2"/>
              </a:rPr>
              <a:t></a:t>
            </a:r>
            <a:r>
              <a:rPr lang="en-US" i="1" dirty="0"/>
              <a:t>E</a:t>
            </a:r>
            <a:r>
              <a:rPr lang="en-US" dirty="0"/>
              <a:t> + </a:t>
            </a:r>
            <a:r>
              <a:rPr lang="en-US" i="1" dirty="0"/>
              <a:t>P</a:t>
            </a:r>
            <a:r>
              <a:rPr lang="en-US" dirty="0">
                <a:latin typeface="Symbol" pitchFamily="-104" charset="2"/>
                <a:sym typeface="Symbol" pitchFamily="-104" charset="2"/>
              </a:rPr>
              <a:t></a:t>
            </a:r>
            <a:r>
              <a:rPr lang="en-US" i="1" dirty="0"/>
              <a:t>V</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t>Enthalpy</a:t>
            </a:r>
          </a:p>
        </p:txBody>
      </p:sp>
      <p:sp>
        <p:nvSpPr>
          <p:cNvPr id="48131" name="Rectangle 3"/>
          <p:cNvSpPr>
            <a:spLocks noGrp="1" noChangeArrowheads="1"/>
          </p:cNvSpPr>
          <p:nvPr>
            <p:ph type="body" idx="1"/>
          </p:nvPr>
        </p:nvSpPr>
        <p:spPr>
          <a:xfrm>
            <a:off x="685800" y="1524000"/>
            <a:ext cx="7772400" cy="4724400"/>
          </a:xfrm>
        </p:spPr>
        <p:txBody>
          <a:bodyPr/>
          <a:lstStyle/>
          <a:p>
            <a:pPr eaLnBrk="1" hangingPunct="1"/>
            <a:r>
              <a:rPr lang="en-US" dirty="0"/>
              <a:t>Since </a:t>
            </a:r>
            <a:r>
              <a:rPr lang="en-US" dirty="0">
                <a:latin typeface="Symbol" pitchFamily="-104" charset="2"/>
                <a:sym typeface="Symbol" pitchFamily="-104" charset="2"/>
              </a:rPr>
              <a:t></a:t>
            </a:r>
            <a:r>
              <a:rPr lang="en-US" i="1" dirty="0"/>
              <a:t>E</a:t>
            </a:r>
            <a:r>
              <a:rPr lang="en-US" dirty="0"/>
              <a:t> = </a:t>
            </a:r>
            <a:r>
              <a:rPr lang="en-US" i="1" dirty="0" err="1"/>
              <a:t>q</a:t>
            </a:r>
            <a:r>
              <a:rPr lang="en-US" dirty="0"/>
              <a:t> + </a:t>
            </a:r>
            <a:r>
              <a:rPr lang="en-US" i="1" dirty="0" err="1"/>
              <a:t>w</a:t>
            </a:r>
            <a:r>
              <a:rPr lang="en-US" dirty="0"/>
              <a:t> and </a:t>
            </a:r>
            <a:r>
              <a:rPr lang="en-US" i="1" dirty="0" err="1"/>
              <a:t>w</a:t>
            </a:r>
            <a:r>
              <a:rPr lang="en-US" dirty="0"/>
              <a:t> = </a:t>
            </a:r>
            <a:r>
              <a:rPr lang="en-US" dirty="0">
                <a:ea typeface="Arial" pitchFamily="-104" charset="0"/>
                <a:cs typeface="Arial" pitchFamily="-104" charset="0"/>
              </a:rPr>
              <a:t>−</a:t>
            </a:r>
            <a:r>
              <a:rPr lang="en-US" i="1" dirty="0"/>
              <a:t>P</a:t>
            </a:r>
            <a:r>
              <a:rPr lang="en-US" dirty="0">
                <a:latin typeface="Symbol" pitchFamily="-104" charset="2"/>
                <a:sym typeface="Symbol" pitchFamily="-104" charset="2"/>
              </a:rPr>
              <a:t></a:t>
            </a:r>
            <a:r>
              <a:rPr lang="en-US" i="1" dirty="0"/>
              <a:t>V</a:t>
            </a:r>
            <a:r>
              <a:rPr lang="en-US" dirty="0"/>
              <a:t>, we can substitute these into the enthalpy expression:</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dirty="0">
                <a:latin typeface="Symbol" pitchFamily="-104" charset="2"/>
                <a:sym typeface="Symbol" pitchFamily="-104" charset="2"/>
              </a:rPr>
              <a:t></a:t>
            </a:r>
            <a:r>
              <a:rPr lang="en-US" i="1" dirty="0"/>
              <a:t>E</a:t>
            </a:r>
            <a:r>
              <a:rPr lang="en-US" dirty="0"/>
              <a:t> + </a:t>
            </a:r>
            <a:r>
              <a:rPr lang="en-US" i="1" dirty="0"/>
              <a:t>P</a:t>
            </a:r>
            <a:r>
              <a:rPr lang="en-US" dirty="0">
                <a:latin typeface="Symbol" pitchFamily="-104" charset="2"/>
                <a:sym typeface="Symbol" pitchFamily="-104" charset="2"/>
              </a:rPr>
              <a:t></a:t>
            </a:r>
            <a:r>
              <a:rPr lang="en-US" i="1" dirty="0"/>
              <a:t>V</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i="1" dirty="0" err="1"/>
              <a:t>q</a:t>
            </a:r>
            <a:r>
              <a:rPr lang="en-US" i="1" dirty="0"/>
              <a:t> </a:t>
            </a:r>
            <a:r>
              <a:rPr lang="en-US" dirty="0"/>
              <a:t>+ </a:t>
            </a:r>
            <a:r>
              <a:rPr lang="en-US" i="1" dirty="0" err="1"/>
              <a:t>w</a:t>
            </a:r>
            <a:r>
              <a:rPr lang="en-US" dirty="0"/>
              <a:t>) </a:t>
            </a:r>
            <a:r>
              <a:rPr lang="en-US" dirty="0">
                <a:ea typeface="Arial" pitchFamily="-104" charset="0"/>
                <a:cs typeface="Arial" pitchFamily="-104" charset="0"/>
              </a:rPr>
              <a:t>−</a:t>
            </a:r>
            <a:r>
              <a:rPr lang="en-US" dirty="0"/>
              <a:t> </a:t>
            </a:r>
            <a:r>
              <a:rPr lang="en-US" i="1" dirty="0" err="1"/>
              <a:t>w</a:t>
            </a:r>
            <a:r>
              <a:rPr lang="en-US" dirty="0"/>
              <a:t> </a:t>
            </a:r>
          </a:p>
          <a:p>
            <a:pPr eaLnBrk="1" hangingPunct="1">
              <a:buFontTx/>
              <a:buNone/>
            </a:pPr>
            <a:r>
              <a:rPr lang="en-US" dirty="0"/>
              <a:t>				</a:t>
            </a:r>
            <a:r>
              <a:rPr lang="en-US" dirty="0">
                <a:latin typeface="Symbol" pitchFamily="-104" charset="2"/>
                <a:sym typeface="Symbol" pitchFamily="-104" charset="2"/>
              </a:rPr>
              <a:t></a:t>
            </a:r>
            <a:r>
              <a:rPr lang="en-US" i="1" dirty="0"/>
              <a:t>H</a:t>
            </a:r>
            <a:r>
              <a:rPr lang="en-US" dirty="0"/>
              <a:t> = </a:t>
            </a:r>
            <a:r>
              <a:rPr lang="en-US" i="1" dirty="0" err="1"/>
              <a:t>q</a:t>
            </a:r>
            <a:endParaRPr lang="en-US" dirty="0"/>
          </a:p>
          <a:p>
            <a:pPr eaLnBrk="1" hangingPunct="1"/>
            <a:r>
              <a:rPr lang="en-US" dirty="0"/>
              <a:t>So, at constant pressure, the change in enthalpy </a:t>
            </a:r>
            <a:r>
              <a:rPr lang="en-US" i="1" dirty="0"/>
              <a:t>is</a:t>
            </a:r>
            <a:r>
              <a:rPr lang="en-US" dirty="0"/>
              <a:t> the heat gained or lost.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t>Endothermic and Exothermic</a:t>
            </a:r>
          </a:p>
        </p:txBody>
      </p:sp>
      <p:sp>
        <p:nvSpPr>
          <p:cNvPr id="45060" name="Rectangle 3"/>
          <p:cNvSpPr>
            <a:spLocks noGrp="1" noChangeArrowheads="1"/>
          </p:cNvSpPr>
          <p:nvPr>
            <p:ph type="body" sz="half" idx="2"/>
          </p:nvPr>
        </p:nvSpPr>
        <p:spPr>
          <a:xfrm>
            <a:off x="4648200" y="1981200"/>
            <a:ext cx="3352800" cy="4114800"/>
          </a:xfrm>
        </p:spPr>
        <p:txBody>
          <a:bodyPr/>
          <a:lstStyle/>
          <a:p>
            <a:pPr eaLnBrk="1" hangingPunct="1"/>
            <a:r>
              <a:rPr lang="en-US" sz="2800"/>
              <a:t>A process is endothermic when </a:t>
            </a:r>
            <a:r>
              <a:rPr lang="en-US" sz="2800">
                <a:latin typeface="Symbol" pitchFamily="-104" charset="2"/>
                <a:sym typeface="Symbol" pitchFamily="-104" charset="2"/>
              </a:rPr>
              <a:t></a:t>
            </a:r>
            <a:r>
              <a:rPr lang="en-US" sz="2800" i="1"/>
              <a:t>H</a:t>
            </a:r>
            <a:r>
              <a:rPr lang="en-US" sz="2800"/>
              <a:t> is positive.</a:t>
            </a:r>
          </a:p>
          <a:p>
            <a:pPr eaLnBrk="1" hangingPunct="1"/>
            <a:r>
              <a:rPr lang="en-US" sz="2800"/>
              <a:t>A process is exothermic when </a:t>
            </a:r>
            <a:r>
              <a:rPr lang="en-US" sz="2800">
                <a:latin typeface="Symbol" pitchFamily="-104" charset="2"/>
                <a:sym typeface="Symbol" pitchFamily="-104" charset="2"/>
              </a:rPr>
              <a:t></a:t>
            </a:r>
            <a:r>
              <a:rPr lang="en-US" sz="2800" i="1"/>
              <a:t>H</a:t>
            </a:r>
            <a:r>
              <a:rPr lang="en-US" sz="2800"/>
              <a:t> is negative.</a:t>
            </a:r>
          </a:p>
        </p:txBody>
      </p:sp>
      <p:pic>
        <p:nvPicPr>
          <p:cNvPr id="6" name="Picture 5" descr="05_12_Figure.jpg"/>
          <p:cNvPicPr>
            <a:picLocks noChangeAspect="1"/>
          </p:cNvPicPr>
          <p:nvPr/>
        </p:nvPicPr>
        <p:blipFill>
          <a:blip r:embed="rId3"/>
          <a:srcRect b="2546"/>
          <a:stretch>
            <a:fillRect/>
          </a:stretch>
        </p:blipFill>
        <p:spPr>
          <a:xfrm>
            <a:off x="1219200" y="1371600"/>
            <a:ext cx="2314713" cy="489204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t>Enthalpy of Reaction</a:t>
            </a:r>
          </a:p>
        </p:txBody>
      </p:sp>
      <p:sp>
        <p:nvSpPr>
          <p:cNvPr id="54275" name="Rectangle 3"/>
          <p:cNvSpPr>
            <a:spLocks noGrp="1" noChangeArrowheads="1"/>
          </p:cNvSpPr>
          <p:nvPr>
            <p:ph type="body" sz="half" idx="1"/>
          </p:nvPr>
        </p:nvSpPr>
        <p:spPr>
          <a:xfrm>
            <a:off x="457200" y="1981200"/>
            <a:ext cx="4038600" cy="4114800"/>
          </a:xfrm>
        </p:spPr>
        <p:txBody>
          <a:bodyPr/>
          <a:lstStyle/>
          <a:p>
            <a:pPr eaLnBrk="1" hangingPunct="1">
              <a:buFontTx/>
              <a:buNone/>
            </a:pPr>
            <a:r>
              <a:rPr lang="en-US" sz="2800" dirty="0"/>
              <a:t>	The </a:t>
            </a:r>
            <a:r>
              <a:rPr lang="en-US" sz="2800" i="1" dirty="0"/>
              <a:t>change</a:t>
            </a:r>
            <a:r>
              <a:rPr lang="en-US" sz="2800" dirty="0"/>
              <a:t> in enthalpy, </a:t>
            </a:r>
            <a:r>
              <a:rPr lang="en-US" sz="2800" dirty="0">
                <a:latin typeface="Symbol" pitchFamily="-104" charset="2"/>
                <a:sym typeface="Symbol" pitchFamily="-104" charset="2"/>
              </a:rPr>
              <a:t></a:t>
            </a:r>
            <a:r>
              <a:rPr lang="en-US" sz="2800" i="1" dirty="0"/>
              <a:t>H</a:t>
            </a:r>
            <a:r>
              <a:rPr lang="en-US" sz="2800" dirty="0"/>
              <a:t>, is the enthalpy of the products minus the enthalpy of the reactants: </a:t>
            </a:r>
          </a:p>
          <a:p>
            <a:pPr eaLnBrk="1" hangingPunct="1">
              <a:buFontTx/>
              <a:buNone/>
            </a:pPr>
            <a:endParaRPr lang="en-US" sz="2800" dirty="0"/>
          </a:p>
          <a:p>
            <a:pPr eaLnBrk="1" hangingPunct="1">
              <a:buFontTx/>
              <a:buNone/>
            </a:pPr>
            <a:r>
              <a:rPr lang="en-US" sz="2800" dirty="0">
                <a:latin typeface="Symbol" pitchFamily="-104" charset="2"/>
                <a:sym typeface="Symbol" pitchFamily="-104" charset="2"/>
              </a:rPr>
              <a:t></a:t>
            </a:r>
            <a:r>
              <a:rPr lang="en-US" sz="2800" i="1" dirty="0"/>
              <a:t>H</a:t>
            </a:r>
            <a:r>
              <a:rPr lang="en-US" sz="2800" dirty="0"/>
              <a:t> = </a:t>
            </a:r>
            <a:r>
              <a:rPr lang="en-US" sz="2800" i="1" dirty="0" err="1"/>
              <a:t>H</a:t>
            </a:r>
            <a:r>
              <a:rPr lang="en-US" sz="2800" baseline="-25000" dirty="0" err="1"/>
              <a:t>products</a:t>
            </a:r>
            <a:r>
              <a:rPr lang="en-US" sz="2800" i="1" dirty="0"/>
              <a:t> </a:t>
            </a:r>
            <a:r>
              <a:rPr lang="en-US" sz="2800" dirty="0">
                <a:ea typeface="Arial" pitchFamily="-104" charset="0"/>
                <a:cs typeface="Arial" pitchFamily="-104" charset="0"/>
              </a:rPr>
              <a:t>−</a:t>
            </a:r>
            <a:r>
              <a:rPr lang="en-US" sz="2800" dirty="0"/>
              <a:t> </a:t>
            </a:r>
            <a:r>
              <a:rPr lang="en-US" sz="2800" i="1" dirty="0" err="1"/>
              <a:t>H</a:t>
            </a:r>
            <a:r>
              <a:rPr lang="en-US" sz="2800" baseline="-25000" dirty="0" err="1"/>
              <a:t>reactants</a:t>
            </a:r>
            <a:r>
              <a:rPr lang="en-US" sz="2800" baseline="-25000" dirty="0"/>
              <a:t> </a:t>
            </a:r>
            <a:endParaRPr lang="en-US" sz="2800" dirty="0"/>
          </a:p>
        </p:txBody>
      </p:sp>
      <p:pic>
        <p:nvPicPr>
          <p:cNvPr id="6" name="Picture 5" descr="05_15_Figure.jpg"/>
          <p:cNvPicPr>
            <a:picLocks noChangeAspect="1"/>
          </p:cNvPicPr>
          <p:nvPr/>
        </p:nvPicPr>
        <p:blipFill>
          <a:blip r:embed="rId3"/>
          <a:srcRect b="2546"/>
          <a:stretch>
            <a:fillRect/>
          </a:stretch>
        </p:blipFill>
        <p:spPr>
          <a:xfrm>
            <a:off x="4876800" y="1676400"/>
            <a:ext cx="3911575" cy="39624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t>Enthalpy of Reaction</a:t>
            </a:r>
          </a:p>
        </p:txBody>
      </p:sp>
      <p:sp>
        <p:nvSpPr>
          <p:cNvPr id="47108" name="Rectangle 4"/>
          <p:cNvSpPr>
            <a:spLocks noGrp="1" noChangeArrowheads="1"/>
          </p:cNvSpPr>
          <p:nvPr>
            <p:ph type="body" sz="half" idx="1"/>
          </p:nvPr>
        </p:nvSpPr>
        <p:spPr>
          <a:xfrm>
            <a:off x="609600" y="1219200"/>
            <a:ext cx="7772400" cy="1295400"/>
          </a:xfrm>
        </p:spPr>
        <p:txBody>
          <a:bodyPr/>
          <a:lstStyle/>
          <a:p>
            <a:pPr eaLnBrk="1" hangingPunct="1">
              <a:buFontTx/>
              <a:buNone/>
            </a:pPr>
            <a:r>
              <a:rPr lang="en-US" sz="2800"/>
              <a:t>	This quantity, </a:t>
            </a:r>
            <a:r>
              <a:rPr lang="en-US" sz="2800">
                <a:latin typeface="Symbol" pitchFamily="-104" charset="2"/>
                <a:sym typeface="Symbol" pitchFamily="-104" charset="2"/>
              </a:rPr>
              <a:t></a:t>
            </a:r>
            <a:r>
              <a:rPr lang="en-US" sz="2800" i="1"/>
              <a:t>H</a:t>
            </a:r>
            <a:r>
              <a:rPr lang="en-US" sz="2800"/>
              <a:t>, is called the </a:t>
            </a:r>
            <a:r>
              <a:rPr lang="en-US" sz="2800" b="1"/>
              <a:t>enthalpy of</a:t>
            </a:r>
            <a:r>
              <a:rPr lang="en-US" sz="2800">
                <a:solidFill>
                  <a:srgbClr val="416BB3"/>
                </a:solidFill>
              </a:rPr>
              <a:t> </a:t>
            </a:r>
            <a:r>
              <a:rPr lang="en-US" sz="2800" b="1"/>
              <a:t>reaction</a:t>
            </a:r>
            <a:r>
              <a:rPr lang="en-US" sz="2800"/>
              <a:t>, or the </a:t>
            </a:r>
            <a:r>
              <a:rPr lang="en-US" sz="2800" b="1"/>
              <a:t>heat of</a:t>
            </a:r>
            <a:r>
              <a:rPr lang="en-US" sz="2800">
                <a:solidFill>
                  <a:srgbClr val="416BB3"/>
                </a:solidFill>
              </a:rPr>
              <a:t> </a:t>
            </a:r>
            <a:r>
              <a:rPr lang="en-US" sz="2800" b="1"/>
              <a:t>reaction</a:t>
            </a:r>
            <a:r>
              <a:rPr lang="en-US" sz="2800"/>
              <a:t>.</a:t>
            </a:r>
          </a:p>
        </p:txBody>
      </p:sp>
      <p:pic>
        <p:nvPicPr>
          <p:cNvPr id="6" name="Picture 5" descr="05_14_Figure.jpg"/>
          <p:cNvPicPr>
            <a:picLocks noChangeAspect="1"/>
          </p:cNvPicPr>
          <p:nvPr/>
        </p:nvPicPr>
        <p:blipFill>
          <a:blip r:embed="rId3"/>
          <a:srcRect b="3091"/>
          <a:stretch>
            <a:fillRect/>
          </a:stretch>
        </p:blipFill>
        <p:spPr>
          <a:xfrm>
            <a:off x="1981200" y="2514600"/>
            <a:ext cx="5467655" cy="3429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Kinetic Energy</a:t>
            </a:r>
          </a:p>
        </p:txBody>
      </p:sp>
      <p:sp>
        <p:nvSpPr>
          <p:cNvPr id="20484" name="Rectangle 3"/>
          <p:cNvSpPr>
            <a:spLocks noGrp="1" noChangeArrowheads="1"/>
          </p:cNvSpPr>
          <p:nvPr>
            <p:ph type="body" sz="half" idx="1"/>
          </p:nvPr>
        </p:nvSpPr>
        <p:spPr>
          <a:xfrm>
            <a:off x="685800" y="1219200"/>
            <a:ext cx="7772400" cy="1981200"/>
          </a:xfrm>
        </p:spPr>
        <p:txBody>
          <a:bodyPr/>
          <a:lstStyle/>
          <a:p>
            <a:pPr eaLnBrk="1" hangingPunct="1">
              <a:buFontTx/>
              <a:buNone/>
            </a:pPr>
            <a:r>
              <a:rPr lang="en-US" sz="2800"/>
              <a:t>	</a:t>
            </a:r>
            <a:r>
              <a:rPr lang="en-US" sz="2800" b="1"/>
              <a:t>Kinetic energy</a:t>
            </a:r>
            <a:r>
              <a:rPr lang="en-US" sz="2800"/>
              <a:t> is energy an object possesses by virtue of its motion:</a:t>
            </a:r>
          </a:p>
        </p:txBody>
      </p:sp>
      <p:sp>
        <p:nvSpPr>
          <p:cNvPr id="20486" name="AutoShape 12"/>
          <p:cNvSpPr>
            <a:spLocks noChangeArrowheads="1"/>
          </p:cNvSpPr>
          <p:nvPr/>
        </p:nvSpPr>
        <p:spPr bwMode="auto">
          <a:xfrm>
            <a:off x="2590800" y="3581400"/>
            <a:ext cx="2514600" cy="2057400"/>
          </a:xfrm>
          <a:prstGeom prst="rtTriangle">
            <a:avLst/>
          </a:prstGeom>
          <a:solidFill>
            <a:schemeClr val="bg1">
              <a:alpha val="59999"/>
            </a:schemeClr>
          </a:solidFill>
          <a:ln w="9525">
            <a:noFill/>
            <a:miter lim="800000"/>
            <a:headEnd/>
            <a:tailEnd/>
          </a:ln>
        </p:spPr>
        <p:txBody>
          <a:bodyPr wrap="none" anchor="ctr">
            <a:prstTxWarp prst="textNoShape">
              <a:avLst/>
            </a:prstTxWarp>
          </a:bodyPr>
          <a:lstStyle/>
          <a:p>
            <a:endParaRPr lang="en-US"/>
          </a:p>
        </p:txBody>
      </p:sp>
      <p:pic>
        <p:nvPicPr>
          <p:cNvPr id="12" name="Picture 11" descr="slide 3 ch5.jpg"/>
          <p:cNvPicPr>
            <a:picLocks noChangeAspect="1"/>
          </p:cNvPicPr>
          <p:nvPr/>
        </p:nvPicPr>
        <p:blipFill>
          <a:blip r:embed="rId3"/>
          <a:stretch>
            <a:fillRect/>
          </a:stretch>
        </p:blipFill>
        <p:spPr>
          <a:xfrm>
            <a:off x="3356592" y="2362200"/>
            <a:ext cx="1672608" cy="533400"/>
          </a:xfrm>
          <a:prstGeom prst="rect">
            <a:avLst/>
          </a:prstGeom>
        </p:spPr>
      </p:pic>
      <p:pic>
        <p:nvPicPr>
          <p:cNvPr id="13" name="Picture 12" descr="05_02_Figure.jpg"/>
          <p:cNvPicPr>
            <a:picLocks noChangeAspect="1"/>
          </p:cNvPicPr>
          <p:nvPr/>
        </p:nvPicPr>
        <p:blipFill>
          <a:blip r:embed="rId4"/>
          <a:srcRect b="3406"/>
          <a:stretch>
            <a:fillRect/>
          </a:stretch>
        </p:blipFill>
        <p:spPr>
          <a:xfrm>
            <a:off x="1823781" y="3183582"/>
            <a:ext cx="5567619" cy="2988618"/>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t>The Truth about Enthalpy</a:t>
            </a:r>
          </a:p>
        </p:txBody>
      </p:sp>
      <p:sp>
        <p:nvSpPr>
          <p:cNvPr id="56323" name="Rectangle 3"/>
          <p:cNvSpPr>
            <a:spLocks noGrp="1" noChangeArrowheads="1"/>
          </p:cNvSpPr>
          <p:nvPr>
            <p:ph type="body" idx="1"/>
          </p:nvPr>
        </p:nvSpPr>
        <p:spPr/>
        <p:txBody>
          <a:bodyPr/>
          <a:lstStyle/>
          <a:p>
            <a:pPr marL="609600" indent="-609600" eaLnBrk="1" hangingPunct="1">
              <a:buFontTx/>
              <a:buAutoNum type="arabicPeriod"/>
            </a:pPr>
            <a:r>
              <a:rPr lang="en-US"/>
              <a:t>Enthalpy is an extensive property.</a:t>
            </a:r>
          </a:p>
          <a:p>
            <a:pPr marL="609600" indent="-609600" eaLnBrk="1" hangingPunct="1">
              <a:buFontTx/>
              <a:buAutoNum type="arabicPeriod"/>
            </a:pPr>
            <a:r>
              <a:rPr lang="en-US">
                <a:sym typeface="Symbol" pitchFamily="-104" charset="2"/>
              </a:rPr>
              <a:t></a:t>
            </a:r>
            <a:r>
              <a:rPr lang="en-US" i="1"/>
              <a:t>H</a:t>
            </a:r>
            <a:r>
              <a:rPr lang="en-US"/>
              <a:t> for a reaction in the forward direction is equal in size, but opposite in sign, to </a:t>
            </a:r>
            <a:r>
              <a:rPr lang="en-US">
                <a:sym typeface="Symbol" pitchFamily="-104" charset="2"/>
              </a:rPr>
              <a:t></a:t>
            </a:r>
            <a:r>
              <a:rPr lang="en-US" i="1"/>
              <a:t>H</a:t>
            </a:r>
            <a:r>
              <a:rPr lang="en-US"/>
              <a:t> for the reverse reaction.</a:t>
            </a:r>
          </a:p>
          <a:p>
            <a:pPr marL="609600" indent="-609600" eaLnBrk="1" hangingPunct="1">
              <a:buFontTx/>
              <a:buAutoNum type="arabicPeriod"/>
            </a:pPr>
            <a:r>
              <a:rPr lang="en-US">
                <a:sym typeface="Symbol" pitchFamily="-104" charset="2"/>
              </a:rPr>
              <a:t></a:t>
            </a:r>
            <a:r>
              <a:rPr lang="en-US" i="1"/>
              <a:t>H</a:t>
            </a:r>
            <a:r>
              <a:rPr lang="en-US"/>
              <a:t> for a reaction depends on the state of the products and the state of the reactants.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350" y="304800"/>
            <a:ext cx="9144000" cy="1143000"/>
          </a:xfrm>
        </p:spPr>
        <p:txBody>
          <a:bodyPr/>
          <a:lstStyle/>
          <a:p>
            <a:pPr eaLnBrk="1" hangingPunct="1"/>
            <a:r>
              <a:rPr lang="en-US"/>
              <a:t>Calorimetry</a:t>
            </a:r>
          </a:p>
        </p:txBody>
      </p:sp>
      <p:sp>
        <p:nvSpPr>
          <p:cNvPr id="49156" name="Rectangle 5"/>
          <p:cNvSpPr>
            <a:spLocks noGrp="1" noChangeArrowheads="1"/>
          </p:cNvSpPr>
          <p:nvPr>
            <p:ph type="body" sz="half" idx="2"/>
          </p:nvPr>
        </p:nvSpPr>
        <p:spPr>
          <a:xfrm>
            <a:off x="4283075" y="1295400"/>
            <a:ext cx="4556125" cy="4495800"/>
          </a:xfrm>
        </p:spPr>
        <p:txBody>
          <a:bodyPr/>
          <a:lstStyle/>
          <a:p>
            <a:pPr eaLnBrk="1" hangingPunct="1"/>
            <a:r>
              <a:rPr lang="en-US" sz="2800" dirty="0"/>
              <a:t>Since we cannot know the exact enthalpy </a:t>
            </a:r>
            <a:r>
              <a:rPr lang="en-US" sz="2800" dirty="0" smtClean="0"/>
              <a:t>of the </a:t>
            </a:r>
            <a:r>
              <a:rPr lang="en-US" sz="2800" dirty="0"/>
              <a:t>reactants and products, we measure </a:t>
            </a:r>
            <a:r>
              <a:rPr lang="en-US" sz="2800" dirty="0">
                <a:latin typeface="Symbol" pitchFamily="-104" charset="2"/>
                <a:sym typeface="Symbol" pitchFamily="-104" charset="2"/>
              </a:rPr>
              <a:t></a:t>
            </a:r>
            <a:r>
              <a:rPr lang="en-US" sz="2800" i="1" dirty="0"/>
              <a:t>H</a:t>
            </a:r>
            <a:r>
              <a:rPr lang="en-US" sz="2800" dirty="0"/>
              <a:t> through </a:t>
            </a:r>
            <a:r>
              <a:rPr lang="en-US" sz="2800" b="1" dirty="0" err="1"/>
              <a:t>calorimetry</a:t>
            </a:r>
            <a:r>
              <a:rPr lang="en-US" sz="2800" dirty="0"/>
              <a:t>, the measurement of </a:t>
            </a:r>
            <a:r>
              <a:rPr lang="en-US" sz="2800" dirty="0" smtClean="0"/>
              <a:t/>
            </a:r>
            <a:br>
              <a:rPr lang="en-US" sz="2800" dirty="0" smtClean="0"/>
            </a:br>
            <a:r>
              <a:rPr lang="en-US" sz="2800" dirty="0" smtClean="0"/>
              <a:t>heat </a:t>
            </a:r>
            <a:r>
              <a:rPr lang="en-US" sz="2800" dirty="0"/>
              <a:t>flow.</a:t>
            </a:r>
          </a:p>
          <a:p>
            <a:pPr eaLnBrk="1" hangingPunct="1"/>
            <a:r>
              <a:rPr lang="en-US" sz="2800" dirty="0"/>
              <a:t>The instrument used to measure heat flow is called a </a:t>
            </a:r>
            <a:r>
              <a:rPr lang="en-US" sz="2800" b="1" dirty="0"/>
              <a:t>calorimeter</a:t>
            </a:r>
            <a:r>
              <a:rPr lang="en-US" sz="2800" dirty="0"/>
              <a:t>.</a:t>
            </a:r>
          </a:p>
        </p:txBody>
      </p:sp>
      <p:pic>
        <p:nvPicPr>
          <p:cNvPr id="6" name="Picture 5" descr="05_17_Figure.jpg"/>
          <p:cNvPicPr>
            <a:picLocks noChangeAspect="1"/>
          </p:cNvPicPr>
          <p:nvPr/>
        </p:nvPicPr>
        <p:blipFill>
          <a:blip r:embed="rId3"/>
          <a:srcRect b="2546"/>
          <a:stretch>
            <a:fillRect/>
          </a:stretch>
        </p:blipFill>
        <p:spPr>
          <a:xfrm>
            <a:off x="609600" y="1447800"/>
            <a:ext cx="3413036" cy="443484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25400" y="0"/>
            <a:ext cx="9144000" cy="1143000"/>
          </a:xfrm>
        </p:spPr>
        <p:txBody>
          <a:bodyPr/>
          <a:lstStyle/>
          <a:p>
            <a:pPr eaLnBrk="1" hangingPunct="1"/>
            <a:r>
              <a:rPr lang="en-US"/>
              <a:t>Heat Capacity and Specific Heat</a:t>
            </a:r>
          </a:p>
        </p:txBody>
      </p:sp>
      <p:sp>
        <p:nvSpPr>
          <p:cNvPr id="50180" name="Rectangle 3"/>
          <p:cNvSpPr>
            <a:spLocks noGrp="1" noChangeArrowheads="1"/>
          </p:cNvSpPr>
          <p:nvPr>
            <p:ph type="body" sz="half" idx="1"/>
          </p:nvPr>
        </p:nvSpPr>
        <p:spPr>
          <a:xfrm>
            <a:off x="762000" y="990600"/>
            <a:ext cx="7848600" cy="1752600"/>
          </a:xfrm>
        </p:spPr>
        <p:txBody>
          <a:bodyPr/>
          <a:lstStyle/>
          <a:p>
            <a:pPr marL="0" indent="0" eaLnBrk="1" hangingPunct="1">
              <a:buFontTx/>
              <a:buNone/>
            </a:pPr>
            <a:r>
              <a:rPr lang="en-US" sz="2800"/>
              <a:t>The amount of energy required to raise the temperature of a substance by 1 K (1 </a:t>
            </a:r>
            <a:r>
              <a:rPr lang="en-US" sz="2800">
                <a:sym typeface="Symbol" pitchFamily="-104" charset="2"/>
              </a:rPr>
              <a:t>C) is</a:t>
            </a:r>
            <a:r>
              <a:rPr lang="en-US" sz="2800"/>
              <a:t> its </a:t>
            </a:r>
            <a:r>
              <a:rPr lang="en-US" sz="2800" b="1"/>
              <a:t>heat capacity</a:t>
            </a:r>
            <a:r>
              <a:rPr lang="en-US" sz="2800"/>
              <a:t>, usually given for one mole of the substance.</a:t>
            </a:r>
          </a:p>
        </p:txBody>
      </p:sp>
      <p:pic>
        <p:nvPicPr>
          <p:cNvPr id="6" name="Picture 5" descr="05_02_Table.jpg"/>
          <p:cNvPicPr>
            <a:picLocks noChangeAspect="1"/>
          </p:cNvPicPr>
          <p:nvPr/>
        </p:nvPicPr>
        <p:blipFill>
          <a:blip r:embed="rId3"/>
          <a:srcRect b="6055"/>
          <a:stretch>
            <a:fillRect/>
          </a:stretch>
        </p:blipFill>
        <p:spPr>
          <a:xfrm>
            <a:off x="1447800" y="3124200"/>
            <a:ext cx="6248400" cy="214677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t>Heat Capacity and Specific Heat</a:t>
            </a:r>
          </a:p>
        </p:txBody>
      </p:sp>
      <p:sp>
        <p:nvSpPr>
          <p:cNvPr id="51204" name="Rectangle 3"/>
          <p:cNvSpPr>
            <a:spLocks noGrp="1" noChangeArrowheads="1"/>
          </p:cNvSpPr>
          <p:nvPr>
            <p:ph type="body" sz="half" idx="1"/>
          </p:nvPr>
        </p:nvSpPr>
        <p:spPr>
          <a:xfrm>
            <a:off x="304800" y="1676400"/>
            <a:ext cx="4038600" cy="3429000"/>
          </a:xfrm>
        </p:spPr>
        <p:txBody>
          <a:bodyPr/>
          <a:lstStyle/>
          <a:p>
            <a:pPr eaLnBrk="1" hangingPunct="1">
              <a:lnSpc>
                <a:spcPct val="90000"/>
              </a:lnSpc>
              <a:buFontTx/>
              <a:buNone/>
            </a:pPr>
            <a:r>
              <a:rPr lang="en-US" sz="2800"/>
              <a:t>	We define </a:t>
            </a:r>
            <a:r>
              <a:rPr lang="en-US" sz="2800" b="1"/>
              <a:t>specific heat capacity</a:t>
            </a:r>
            <a:r>
              <a:rPr lang="en-US" sz="2800"/>
              <a:t> (or simply </a:t>
            </a:r>
            <a:r>
              <a:rPr lang="en-US" sz="2800" b="1"/>
              <a:t>specific heat</a:t>
            </a:r>
            <a:r>
              <a:rPr lang="en-US" sz="2800"/>
              <a:t>) as the amount of energy required to raise the temperature of 1 g of a substance by 1 K (or 1 </a:t>
            </a:r>
            <a:r>
              <a:rPr lang="en-US" sz="2800">
                <a:sym typeface="Symbol" pitchFamily="-104" charset="2"/>
              </a:rPr>
              <a:t>C)</a:t>
            </a:r>
            <a:r>
              <a:rPr lang="en-US" sz="2800"/>
              <a:t>.</a:t>
            </a:r>
          </a:p>
        </p:txBody>
      </p:sp>
      <p:pic>
        <p:nvPicPr>
          <p:cNvPr id="6" name="Picture 5" descr="05_16_Figure.jpg"/>
          <p:cNvPicPr>
            <a:picLocks noChangeAspect="1"/>
          </p:cNvPicPr>
          <p:nvPr/>
        </p:nvPicPr>
        <p:blipFill>
          <a:blip r:embed="rId3"/>
          <a:srcRect b="2546"/>
          <a:stretch>
            <a:fillRect/>
          </a:stretch>
        </p:blipFill>
        <p:spPr>
          <a:xfrm>
            <a:off x="4953000" y="1524000"/>
            <a:ext cx="3545961" cy="4114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342900" y="228600"/>
            <a:ext cx="8458200" cy="1143000"/>
          </a:xfrm>
        </p:spPr>
        <p:txBody>
          <a:bodyPr/>
          <a:lstStyle/>
          <a:p>
            <a:pPr eaLnBrk="1" hangingPunct="1"/>
            <a:r>
              <a:rPr lang="en-US"/>
              <a:t>Heat Capacity and Specific Heat</a:t>
            </a:r>
          </a:p>
        </p:txBody>
      </p:sp>
      <p:sp>
        <p:nvSpPr>
          <p:cNvPr id="52228" name="Rectangle 3"/>
          <p:cNvSpPr>
            <a:spLocks noGrp="1" noChangeArrowheads="1"/>
          </p:cNvSpPr>
          <p:nvPr>
            <p:ph type="body" idx="1"/>
          </p:nvPr>
        </p:nvSpPr>
        <p:spPr>
          <a:xfrm>
            <a:off x="304800" y="1981200"/>
            <a:ext cx="7924800" cy="762000"/>
          </a:xfrm>
        </p:spPr>
        <p:txBody>
          <a:bodyPr/>
          <a:lstStyle/>
          <a:p>
            <a:pPr eaLnBrk="1" hangingPunct="1">
              <a:buFontTx/>
              <a:buNone/>
            </a:pPr>
            <a:r>
              <a:rPr lang="en-US"/>
              <a:t>Specific heat, then, is</a:t>
            </a:r>
          </a:p>
        </p:txBody>
      </p:sp>
      <p:pic>
        <p:nvPicPr>
          <p:cNvPr id="17" name="Picture 16" descr="slide 34 ch5.jpg"/>
          <p:cNvPicPr>
            <a:picLocks noChangeAspect="1"/>
          </p:cNvPicPr>
          <p:nvPr/>
        </p:nvPicPr>
        <p:blipFill>
          <a:blip r:embed="rId3"/>
          <a:stretch>
            <a:fillRect/>
          </a:stretch>
        </p:blipFill>
        <p:spPr>
          <a:xfrm>
            <a:off x="838200" y="2971800"/>
            <a:ext cx="7162800" cy="2260299"/>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57200" y="9525"/>
            <a:ext cx="8153400" cy="1143000"/>
          </a:xfrm>
        </p:spPr>
        <p:txBody>
          <a:bodyPr/>
          <a:lstStyle/>
          <a:p>
            <a:pPr eaLnBrk="1" hangingPunct="1"/>
            <a:r>
              <a:rPr lang="en-US"/>
              <a:t> Constant Pressure Calorimetry</a:t>
            </a:r>
          </a:p>
        </p:txBody>
      </p:sp>
      <p:sp>
        <p:nvSpPr>
          <p:cNvPr id="53252" name="Rectangle 3"/>
          <p:cNvSpPr>
            <a:spLocks noGrp="1" noChangeArrowheads="1"/>
          </p:cNvSpPr>
          <p:nvPr>
            <p:ph type="body" sz="half" idx="2"/>
          </p:nvPr>
        </p:nvSpPr>
        <p:spPr>
          <a:xfrm>
            <a:off x="152400" y="990600"/>
            <a:ext cx="5562600" cy="5410200"/>
          </a:xfrm>
        </p:spPr>
        <p:txBody>
          <a:bodyPr/>
          <a:lstStyle/>
          <a:p>
            <a:pPr eaLnBrk="1" hangingPunct="1"/>
            <a:r>
              <a:rPr lang="en-US" sz="2800" dirty="0"/>
              <a:t>By carrying out a reaction in aqueous solution in a simple calorimeter, the heat change for the system can be found by measuring the heat change for the water in the calorimeter.</a:t>
            </a:r>
          </a:p>
          <a:p>
            <a:pPr eaLnBrk="1" hangingPunct="1"/>
            <a:r>
              <a:rPr lang="en-US" sz="2800" dirty="0"/>
              <a:t>The specific heat for water is well known (4.184 J/</a:t>
            </a:r>
            <a:r>
              <a:rPr lang="en-US" sz="2800" dirty="0" err="1"/>
              <a:t>g</a:t>
            </a:r>
            <a:r>
              <a:rPr lang="en-US" sz="2800" dirty="0" err="1">
                <a:latin typeface="Times New Roman" pitchFamily="-104" charset="0"/>
                <a:ea typeface="Times New Roman" pitchFamily="-104" charset="0"/>
                <a:cs typeface="Times New Roman" pitchFamily="-104" charset="0"/>
              </a:rPr>
              <a:t>∙</a:t>
            </a:r>
            <a:r>
              <a:rPr lang="en-US" sz="2800" dirty="0" err="1"/>
              <a:t>K</a:t>
            </a:r>
            <a:r>
              <a:rPr lang="en-US" sz="2800" dirty="0"/>
              <a:t>).</a:t>
            </a:r>
          </a:p>
          <a:p>
            <a:pPr eaLnBrk="1" hangingPunct="1"/>
            <a:r>
              <a:rPr lang="en-US" sz="2800" dirty="0"/>
              <a:t>We can calculate </a:t>
            </a:r>
            <a:r>
              <a:rPr lang="en-US" sz="2800" dirty="0">
                <a:latin typeface="Symbol" pitchFamily="-104" charset="2"/>
                <a:sym typeface="Symbol" pitchFamily="-104" charset="2"/>
              </a:rPr>
              <a:t></a:t>
            </a:r>
            <a:r>
              <a:rPr lang="en-US" sz="2800" i="1" dirty="0"/>
              <a:t>H</a:t>
            </a:r>
            <a:r>
              <a:rPr lang="en-US" sz="2800" dirty="0"/>
              <a:t> for the reaction with this equation:</a:t>
            </a:r>
          </a:p>
          <a:p>
            <a:pPr eaLnBrk="1" hangingPunct="1">
              <a:buFontTx/>
              <a:buNone/>
            </a:pPr>
            <a:r>
              <a:rPr lang="en-US" sz="2800" dirty="0"/>
              <a:t>	</a:t>
            </a:r>
            <a:r>
              <a:rPr lang="en-US" sz="2800" i="1" dirty="0" err="1"/>
              <a:t>q</a:t>
            </a:r>
            <a:r>
              <a:rPr lang="en-US" sz="2800" dirty="0"/>
              <a:t> = </a:t>
            </a:r>
            <a:r>
              <a:rPr lang="en-US" sz="2800" i="1" dirty="0" err="1"/>
              <a:t>m</a:t>
            </a:r>
            <a:r>
              <a:rPr lang="en-US" sz="2800" dirty="0">
                <a:sym typeface="Symbol" pitchFamily="-104" charset="2"/>
              </a:rPr>
              <a:t> </a:t>
            </a:r>
            <a:r>
              <a:rPr lang="en-US" sz="2800" dirty="0" err="1">
                <a:sym typeface="Symbol" pitchFamily="-104" charset="2"/>
              </a:rPr>
              <a:t></a:t>
            </a:r>
            <a:r>
              <a:rPr lang="en-US" sz="2800" dirty="0">
                <a:sym typeface="Symbol" pitchFamily="-104" charset="2"/>
              </a:rPr>
              <a:t> C</a:t>
            </a:r>
            <a:r>
              <a:rPr lang="en-US" sz="2800" i="1" baseline="-25000" dirty="0">
                <a:sym typeface="Symbol" pitchFamily="-104" charset="2"/>
              </a:rPr>
              <a:t>s</a:t>
            </a:r>
            <a:r>
              <a:rPr lang="en-US" sz="2800" dirty="0">
                <a:sym typeface="Symbol" pitchFamily="-104" charset="2"/>
              </a:rPr>
              <a:t> </a:t>
            </a:r>
            <a:r>
              <a:rPr lang="en-US" sz="2800" dirty="0" err="1">
                <a:sym typeface="Symbol" pitchFamily="-104" charset="2"/>
              </a:rPr>
              <a:t></a:t>
            </a:r>
            <a:r>
              <a:rPr lang="en-US" sz="2800" dirty="0">
                <a:sym typeface="Symbol" pitchFamily="-104" charset="2"/>
              </a:rPr>
              <a:t> </a:t>
            </a:r>
            <a:r>
              <a:rPr lang="en-US" sz="2800" dirty="0">
                <a:latin typeface="Symbol" pitchFamily="-104" charset="2"/>
                <a:sym typeface="Symbol" pitchFamily="-104" charset="2"/>
              </a:rPr>
              <a:t></a:t>
            </a:r>
            <a:r>
              <a:rPr lang="en-US" sz="2800" i="1" dirty="0">
                <a:sym typeface="Symbol" pitchFamily="-104" charset="2"/>
              </a:rPr>
              <a:t>T</a:t>
            </a:r>
          </a:p>
        </p:txBody>
      </p:sp>
      <p:pic>
        <p:nvPicPr>
          <p:cNvPr id="6" name="Picture 5" descr="05_17_Figure.jpg"/>
          <p:cNvPicPr>
            <a:picLocks noChangeAspect="1"/>
          </p:cNvPicPr>
          <p:nvPr/>
        </p:nvPicPr>
        <p:blipFill>
          <a:blip r:embed="rId3"/>
          <a:srcRect b="2546"/>
          <a:stretch>
            <a:fillRect/>
          </a:stretch>
        </p:blipFill>
        <p:spPr>
          <a:xfrm>
            <a:off x="5715000" y="1524000"/>
            <a:ext cx="2971800" cy="386150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a:t>Bomb Calorimetry</a:t>
            </a:r>
          </a:p>
        </p:txBody>
      </p:sp>
      <p:sp>
        <p:nvSpPr>
          <p:cNvPr id="89091" name="Rectangle 3"/>
          <p:cNvSpPr>
            <a:spLocks noGrp="1" noChangeArrowheads="1"/>
          </p:cNvSpPr>
          <p:nvPr>
            <p:ph type="body" sz="half" idx="1"/>
          </p:nvPr>
        </p:nvSpPr>
        <p:spPr>
          <a:xfrm>
            <a:off x="304800" y="1447800"/>
            <a:ext cx="5029200" cy="4495800"/>
          </a:xfrm>
        </p:spPr>
        <p:txBody>
          <a:bodyPr/>
          <a:lstStyle/>
          <a:p>
            <a:pPr eaLnBrk="1" hangingPunct="1"/>
            <a:r>
              <a:rPr lang="en-US" sz="2800" dirty="0"/>
              <a:t>Reactions can be carried out in a sealed “bomb” </a:t>
            </a:r>
            <a:r>
              <a:rPr lang="en-US" sz="2800" dirty="0" smtClean="0"/>
              <a:t/>
            </a:r>
            <a:br>
              <a:rPr lang="en-US" sz="2800" dirty="0" smtClean="0"/>
            </a:br>
            <a:r>
              <a:rPr lang="en-US" sz="2800" dirty="0" smtClean="0"/>
              <a:t>such </a:t>
            </a:r>
            <a:r>
              <a:rPr lang="en-US" sz="2800" dirty="0"/>
              <a:t>as this one.</a:t>
            </a:r>
          </a:p>
          <a:p>
            <a:pPr eaLnBrk="1" hangingPunct="1"/>
            <a:r>
              <a:rPr lang="en-US" sz="2800" dirty="0"/>
              <a:t>The heat absorbed (or released) by the water is </a:t>
            </a:r>
            <a:r>
              <a:rPr lang="en-US" sz="2800" dirty="0" smtClean="0"/>
              <a:t/>
            </a:r>
            <a:br>
              <a:rPr lang="en-US" sz="2800" dirty="0" smtClean="0"/>
            </a:br>
            <a:r>
              <a:rPr lang="en-US" sz="2800" dirty="0" smtClean="0"/>
              <a:t>a </a:t>
            </a:r>
            <a:r>
              <a:rPr lang="en-US" sz="2800" dirty="0"/>
              <a:t>very </a:t>
            </a:r>
            <a:r>
              <a:rPr lang="en-US" sz="2800" dirty="0" smtClean="0"/>
              <a:t>good approximation </a:t>
            </a:r>
            <a:r>
              <a:rPr lang="en-US" sz="2800" dirty="0"/>
              <a:t>of the enthalpy change for the reaction.</a:t>
            </a:r>
          </a:p>
          <a:p>
            <a:pPr eaLnBrk="1" hangingPunct="1"/>
            <a:r>
              <a:rPr lang="en-US" sz="2800" i="1" dirty="0" err="1"/>
              <a:t>q</a:t>
            </a:r>
            <a:r>
              <a:rPr lang="en-US" sz="2800" baseline="-25000" dirty="0" err="1"/>
              <a:t>rxn</a:t>
            </a:r>
            <a:r>
              <a:rPr lang="en-US" sz="2800" dirty="0"/>
              <a:t> = – </a:t>
            </a:r>
            <a:r>
              <a:rPr lang="en-US" sz="2800" dirty="0" err="1"/>
              <a:t>C</a:t>
            </a:r>
            <a:r>
              <a:rPr lang="en-US" sz="2800" baseline="-25000" dirty="0" err="1"/>
              <a:t>cal</a:t>
            </a:r>
            <a:r>
              <a:rPr lang="en-US" sz="2800" dirty="0"/>
              <a:t> × ∆T</a:t>
            </a:r>
          </a:p>
        </p:txBody>
      </p:sp>
      <p:pic>
        <p:nvPicPr>
          <p:cNvPr id="6" name="Picture 5" descr="05_18_Figure.jpg"/>
          <p:cNvPicPr>
            <a:picLocks noChangeAspect="1"/>
          </p:cNvPicPr>
          <p:nvPr/>
        </p:nvPicPr>
        <p:blipFill>
          <a:blip r:embed="rId3"/>
          <a:srcRect b="2546"/>
          <a:stretch>
            <a:fillRect/>
          </a:stretch>
        </p:blipFill>
        <p:spPr>
          <a:xfrm>
            <a:off x="5334000" y="1676400"/>
            <a:ext cx="3341216" cy="3810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t>Bomb Calorimetry</a:t>
            </a:r>
          </a:p>
        </p:txBody>
      </p:sp>
      <p:sp>
        <p:nvSpPr>
          <p:cNvPr id="55300" name="Rectangle 3"/>
          <p:cNvSpPr>
            <a:spLocks noGrp="1" noChangeArrowheads="1"/>
          </p:cNvSpPr>
          <p:nvPr>
            <p:ph type="body" sz="half" idx="1"/>
          </p:nvPr>
        </p:nvSpPr>
        <p:spPr>
          <a:xfrm>
            <a:off x="457200" y="1447800"/>
            <a:ext cx="4038600" cy="4495800"/>
          </a:xfrm>
        </p:spPr>
        <p:txBody>
          <a:bodyPr/>
          <a:lstStyle/>
          <a:p>
            <a:pPr eaLnBrk="1" hangingPunct="1"/>
            <a:r>
              <a:rPr lang="en-US" sz="2800"/>
              <a:t>Because the volume in the bomb calorimeter is constant, what is measured is really the change in internal energy, </a:t>
            </a:r>
            <a:r>
              <a:rPr lang="en-US" sz="2800">
                <a:latin typeface="Symbol" pitchFamily="-104" charset="2"/>
                <a:sym typeface="Symbol" pitchFamily="-104" charset="2"/>
              </a:rPr>
              <a:t></a:t>
            </a:r>
            <a:r>
              <a:rPr lang="en-US" sz="2800" i="1"/>
              <a:t>E</a:t>
            </a:r>
            <a:r>
              <a:rPr lang="en-US" sz="2800"/>
              <a:t>, not </a:t>
            </a:r>
            <a:r>
              <a:rPr lang="en-US" sz="2800">
                <a:latin typeface="Symbol" pitchFamily="-104" charset="2"/>
                <a:sym typeface="Symbol" pitchFamily="-104" charset="2"/>
              </a:rPr>
              <a:t></a:t>
            </a:r>
            <a:r>
              <a:rPr lang="en-US" sz="2800" i="1"/>
              <a:t>H</a:t>
            </a:r>
            <a:r>
              <a:rPr lang="en-US" sz="2800"/>
              <a:t>.</a:t>
            </a:r>
          </a:p>
          <a:p>
            <a:pPr eaLnBrk="1" hangingPunct="1"/>
            <a:r>
              <a:rPr lang="en-US" sz="2800"/>
              <a:t>For most reactions, the difference is very small.</a:t>
            </a:r>
          </a:p>
        </p:txBody>
      </p:sp>
      <p:pic>
        <p:nvPicPr>
          <p:cNvPr id="6" name="Picture 5" descr="05_18_Figure.jpg"/>
          <p:cNvPicPr>
            <a:picLocks noChangeAspect="1"/>
          </p:cNvPicPr>
          <p:nvPr/>
        </p:nvPicPr>
        <p:blipFill>
          <a:blip r:embed="rId3"/>
          <a:srcRect b="2546"/>
          <a:stretch>
            <a:fillRect/>
          </a:stretch>
        </p:blipFill>
        <p:spPr>
          <a:xfrm>
            <a:off x="5334000" y="1676400"/>
            <a:ext cx="3341216" cy="3810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a:t>Hess’s Law</a:t>
            </a:r>
          </a:p>
        </p:txBody>
      </p:sp>
      <p:sp>
        <p:nvSpPr>
          <p:cNvPr id="92163" name="Rectangle 3"/>
          <p:cNvSpPr>
            <a:spLocks noGrp="1" noChangeArrowheads="1"/>
          </p:cNvSpPr>
          <p:nvPr>
            <p:ph type="body" idx="1"/>
          </p:nvPr>
        </p:nvSpPr>
        <p:spPr>
          <a:xfrm>
            <a:off x="838200" y="1524000"/>
            <a:ext cx="7391400" cy="4114800"/>
          </a:xfrm>
        </p:spPr>
        <p:txBody>
          <a:bodyPr/>
          <a:lstStyle/>
          <a:p>
            <a:pPr eaLnBrk="1" hangingPunct="1">
              <a:buFont typeface="Arial"/>
              <a:buChar char="•"/>
            </a:pPr>
            <a:r>
              <a:rPr lang="en-US" dirty="0">
                <a:latin typeface="Symbol" pitchFamily="-104" charset="2"/>
                <a:sym typeface="Symbol" pitchFamily="-104" charset="2"/>
              </a:rPr>
              <a:t></a:t>
            </a:r>
            <a:r>
              <a:rPr lang="en-US" i="1" dirty="0"/>
              <a:t>H</a:t>
            </a:r>
            <a:r>
              <a:rPr lang="en-US" dirty="0"/>
              <a:t> is well known for many reactions, and it is inconvenient to measure </a:t>
            </a:r>
            <a:r>
              <a:rPr lang="en-US" dirty="0">
                <a:latin typeface="Symbol" pitchFamily="-104" charset="2"/>
                <a:sym typeface="Symbol" pitchFamily="-104" charset="2"/>
              </a:rPr>
              <a:t></a:t>
            </a:r>
            <a:r>
              <a:rPr lang="en-US" i="1" dirty="0"/>
              <a:t>H</a:t>
            </a:r>
            <a:r>
              <a:rPr lang="en-US" dirty="0"/>
              <a:t> for every reaction in which we are interested.</a:t>
            </a:r>
          </a:p>
          <a:p>
            <a:pPr eaLnBrk="1" hangingPunct="1"/>
            <a:r>
              <a:rPr lang="en-US" dirty="0"/>
              <a:t>However, we can estimate </a:t>
            </a:r>
            <a:r>
              <a:rPr lang="en-US" dirty="0">
                <a:latin typeface="Symbol" pitchFamily="-104" charset="2"/>
                <a:sym typeface="Symbol" pitchFamily="-104" charset="2"/>
              </a:rPr>
              <a:t></a:t>
            </a:r>
            <a:r>
              <a:rPr lang="en-US" i="1" dirty="0"/>
              <a:t>H</a:t>
            </a:r>
            <a:r>
              <a:rPr lang="en-US" dirty="0"/>
              <a:t> using published </a:t>
            </a:r>
            <a:r>
              <a:rPr lang="en-US" dirty="0">
                <a:latin typeface="Symbol" pitchFamily="-104" charset="2"/>
                <a:sym typeface="Symbol" pitchFamily="-104" charset="2"/>
              </a:rPr>
              <a:t></a:t>
            </a:r>
            <a:r>
              <a:rPr lang="en-US" i="1" dirty="0"/>
              <a:t>H</a:t>
            </a:r>
            <a:r>
              <a:rPr lang="en-US" dirty="0"/>
              <a:t> values and the properties of enthalpy.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0" y="0"/>
            <a:ext cx="9144000" cy="1143000"/>
          </a:xfrm>
        </p:spPr>
        <p:txBody>
          <a:bodyPr/>
          <a:lstStyle/>
          <a:p>
            <a:pPr eaLnBrk="1" hangingPunct="1"/>
            <a:r>
              <a:rPr lang="en-US"/>
              <a:t>Hess’s Law</a:t>
            </a:r>
          </a:p>
        </p:txBody>
      </p:sp>
      <p:sp>
        <p:nvSpPr>
          <p:cNvPr id="57348" name="Rectangle 4"/>
          <p:cNvSpPr>
            <a:spLocks noGrp="1" noChangeArrowheads="1"/>
          </p:cNvSpPr>
          <p:nvPr>
            <p:ph type="body" sz="half" idx="2"/>
          </p:nvPr>
        </p:nvSpPr>
        <p:spPr>
          <a:xfrm>
            <a:off x="3810000" y="838200"/>
            <a:ext cx="5334000" cy="5257800"/>
          </a:xfrm>
        </p:spPr>
        <p:txBody>
          <a:bodyPr/>
          <a:lstStyle/>
          <a:p>
            <a:pPr eaLnBrk="1" hangingPunct="1"/>
            <a:r>
              <a:rPr lang="en-US" sz="2800"/>
              <a:t>Hess’s law: If a reaction is carried out in a series of steps, </a:t>
            </a:r>
            <a:r>
              <a:rPr lang="en-US" sz="2800">
                <a:latin typeface="Symbol" pitchFamily="-104" charset="2"/>
                <a:sym typeface="Symbol" pitchFamily="-104" charset="2"/>
              </a:rPr>
              <a:t></a:t>
            </a:r>
            <a:r>
              <a:rPr lang="en-US" sz="2800" i="1"/>
              <a:t>H</a:t>
            </a:r>
            <a:r>
              <a:rPr lang="en-US" sz="2800"/>
              <a:t> for the overall reaction will be equal to the sum of the enthalpy changes for the individual steps.</a:t>
            </a:r>
          </a:p>
          <a:p>
            <a:pPr eaLnBrk="1" hangingPunct="1"/>
            <a:r>
              <a:rPr lang="en-US" sz="2800"/>
              <a:t>Because </a:t>
            </a:r>
            <a:r>
              <a:rPr lang="en-US" sz="2800">
                <a:latin typeface="Symbol" pitchFamily="-104" charset="2"/>
                <a:sym typeface="Symbol" pitchFamily="-104" charset="2"/>
              </a:rPr>
              <a:t></a:t>
            </a:r>
            <a:r>
              <a:rPr lang="en-US" sz="2800" i="1"/>
              <a:t>H</a:t>
            </a:r>
            <a:r>
              <a:rPr lang="en-US" sz="2800"/>
              <a:t> is a state function, the total enthalpy change depends only on the initial state (reactants) and the final state (products) of the reaction.</a:t>
            </a:r>
          </a:p>
          <a:p>
            <a:pPr eaLnBrk="1" hangingPunct="1">
              <a:buFontTx/>
              <a:buNone/>
            </a:pPr>
            <a:endParaRPr lang="en-US" sz="2800"/>
          </a:p>
        </p:txBody>
      </p:sp>
      <p:pic>
        <p:nvPicPr>
          <p:cNvPr id="6" name="Picture 5" descr="05_21_Figure.jpg"/>
          <p:cNvPicPr>
            <a:picLocks noChangeAspect="1"/>
          </p:cNvPicPr>
          <p:nvPr/>
        </p:nvPicPr>
        <p:blipFill>
          <a:blip r:embed="rId3"/>
          <a:srcRect b="3194"/>
          <a:stretch>
            <a:fillRect/>
          </a:stretch>
        </p:blipFill>
        <p:spPr>
          <a:xfrm>
            <a:off x="335575" y="2057400"/>
            <a:ext cx="3398225" cy="21336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t>Potential Energy</a:t>
            </a:r>
          </a:p>
        </p:txBody>
      </p:sp>
      <p:sp>
        <p:nvSpPr>
          <p:cNvPr id="21508" name="Rectangle 3"/>
          <p:cNvSpPr>
            <a:spLocks noGrp="1" noChangeArrowheads="1"/>
          </p:cNvSpPr>
          <p:nvPr>
            <p:ph type="body" sz="half" idx="2"/>
          </p:nvPr>
        </p:nvSpPr>
        <p:spPr>
          <a:xfrm>
            <a:off x="5181600" y="1219200"/>
            <a:ext cx="3810000" cy="3276600"/>
          </a:xfrm>
        </p:spPr>
        <p:txBody>
          <a:bodyPr/>
          <a:lstStyle/>
          <a:p>
            <a:pPr eaLnBrk="1" hangingPunct="1">
              <a:lnSpc>
                <a:spcPct val="90000"/>
              </a:lnSpc>
            </a:pPr>
            <a:r>
              <a:rPr lang="en-US" sz="2400" b="1"/>
              <a:t>Potential energy</a:t>
            </a:r>
            <a:r>
              <a:rPr lang="en-US" sz="2400"/>
              <a:t> is energy an object possesses by virtue of its position or chemical composition.</a:t>
            </a:r>
          </a:p>
          <a:p>
            <a:pPr eaLnBrk="1" hangingPunct="1">
              <a:lnSpc>
                <a:spcPct val="90000"/>
              </a:lnSpc>
            </a:pPr>
            <a:r>
              <a:rPr lang="en-US" sz="2400"/>
              <a:t>The most important form of potential energy in molecules is electrostatic potential energy, </a:t>
            </a:r>
            <a:r>
              <a:rPr lang="en-US" sz="2400" i="1"/>
              <a:t>E</a:t>
            </a:r>
            <a:r>
              <a:rPr lang="en-US" sz="2400" baseline="-25000"/>
              <a:t>el</a:t>
            </a:r>
            <a:r>
              <a:rPr lang="en-US" sz="2400"/>
              <a:t>:</a:t>
            </a:r>
            <a:r>
              <a:rPr lang="en-US" sz="2400" i="1"/>
              <a:t> </a:t>
            </a:r>
            <a:endParaRPr lang="en-US" sz="2400"/>
          </a:p>
        </p:txBody>
      </p:sp>
      <p:pic>
        <p:nvPicPr>
          <p:cNvPr id="12" name="Picture 11" descr="slide 4 ch5.jpg"/>
          <p:cNvPicPr>
            <a:picLocks noChangeAspect="1"/>
          </p:cNvPicPr>
          <p:nvPr/>
        </p:nvPicPr>
        <p:blipFill>
          <a:blip r:embed="rId3"/>
          <a:stretch>
            <a:fillRect/>
          </a:stretch>
        </p:blipFill>
        <p:spPr>
          <a:xfrm>
            <a:off x="5943600" y="4876800"/>
            <a:ext cx="2093785" cy="762000"/>
          </a:xfrm>
          <a:prstGeom prst="rect">
            <a:avLst/>
          </a:prstGeom>
        </p:spPr>
      </p:pic>
      <p:pic>
        <p:nvPicPr>
          <p:cNvPr id="13" name="Picture 12" descr="05_03_Figure.jpg"/>
          <p:cNvPicPr>
            <a:picLocks noChangeAspect="1"/>
          </p:cNvPicPr>
          <p:nvPr/>
        </p:nvPicPr>
        <p:blipFill>
          <a:blip r:embed="rId4"/>
          <a:srcRect b="2546"/>
          <a:stretch>
            <a:fillRect/>
          </a:stretch>
        </p:blipFill>
        <p:spPr>
          <a:xfrm>
            <a:off x="533400" y="1447800"/>
            <a:ext cx="4472524" cy="4114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t>Enthalpies of Formation</a:t>
            </a:r>
          </a:p>
        </p:txBody>
      </p:sp>
      <p:sp>
        <p:nvSpPr>
          <p:cNvPr id="58372" name="Rectangle 3"/>
          <p:cNvSpPr>
            <a:spLocks noGrp="1" noChangeArrowheads="1"/>
          </p:cNvSpPr>
          <p:nvPr>
            <p:ph type="body" idx="1"/>
          </p:nvPr>
        </p:nvSpPr>
        <p:spPr/>
        <p:txBody>
          <a:bodyPr/>
          <a:lstStyle/>
          <a:p>
            <a:pPr eaLnBrk="1" hangingPunct="1">
              <a:buFontTx/>
              <a:buNone/>
            </a:pPr>
            <a:r>
              <a:rPr lang="en-US"/>
              <a:t>	An </a:t>
            </a:r>
            <a:r>
              <a:rPr lang="en-US" b="1"/>
              <a:t>enthalpy of formation</a:t>
            </a:r>
            <a:r>
              <a:rPr lang="en-US"/>
              <a:t>, </a:t>
            </a:r>
            <a:r>
              <a:rPr lang="en-US">
                <a:latin typeface="Symbol" pitchFamily="-104" charset="2"/>
                <a:sym typeface="Symbol" pitchFamily="-104" charset="2"/>
              </a:rPr>
              <a:t></a:t>
            </a:r>
            <a:r>
              <a:rPr lang="en-US" i="1"/>
              <a:t>H</a:t>
            </a:r>
            <a:r>
              <a:rPr lang="en-US" i="1" baseline="-25000"/>
              <a:t>f</a:t>
            </a:r>
            <a:r>
              <a:rPr lang="en-US"/>
              <a:t>, is defined as the enthalpy change for the reaction in which a compound is made from its constituent elements in their elemental forms.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28600" y="0"/>
            <a:ext cx="8610600" cy="1143000"/>
          </a:xfrm>
        </p:spPr>
        <p:txBody>
          <a:bodyPr/>
          <a:lstStyle/>
          <a:p>
            <a:pPr eaLnBrk="1" hangingPunct="1"/>
            <a:r>
              <a:rPr lang="en-US"/>
              <a:t>Standard Enthalpies of Formation</a:t>
            </a:r>
          </a:p>
        </p:txBody>
      </p:sp>
      <p:sp>
        <p:nvSpPr>
          <p:cNvPr id="59396" name="Rectangle 3"/>
          <p:cNvSpPr>
            <a:spLocks noGrp="1" noChangeArrowheads="1"/>
          </p:cNvSpPr>
          <p:nvPr>
            <p:ph type="body" sz="half" idx="1"/>
          </p:nvPr>
        </p:nvSpPr>
        <p:spPr>
          <a:xfrm>
            <a:off x="673100" y="990600"/>
            <a:ext cx="7772400" cy="1828800"/>
          </a:xfrm>
        </p:spPr>
        <p:txBody>
          <a:bodyPr/>
          <a:lstStyle/>
          <a:p>
            <a:pPr eaLnBrk="1" hangingPunct="1">
              <a:buFontTx/>
              <a:buNone/>
            </a:pPr>
            <a:r>
              <a:rPr lang="en-US" sz="2800"/>
              <a:t>	Standard enthalpies of formation, ∆H</a:t>
            </a:r>
            <a:r>
              <a:rPr lang="en-US" sz="2800" baseline="-25000"/>
              <a:t>f</a:t>
            </a:r>
            <a:r>
              <a:rPr lang="en-US" sz="2800">
                <a:ea typeface="Arial" pitchFamily="-104" charset="0"/>
                <a:cs typeface="Arial" pitchFamily="-104" charset="0"/>
              </a:rPr>
              <a:t>°,</a:t>
            </a:r>
            <a:r>
              <a:rPr lang="en-US" sz="2800"/>
              <a:t> </a:t>
            </a:r>
            <a:r>
              <a:rPr lang="en-US" sz="2800">
                <a:sym typeface="Symbol" pitchFamily="-104" charset="2"/>
              </a:rPr>
              <a:t>are measured under standard conditions (25 </a:t>
            </a:r>
            <a:r>
              <a:rPr lang="en-US" sz="2800">
                <a:ea typeface="Arial" pitchFamily="-104" charset="0"/>
                <a:cs typeface="Arial" pitchFamily="-104" charset="0"/>
                <a:sym typeface="Symbol" pitchFamily="-104" charset="2"/>
              </a:rPr>
              <a:t>º</a:t>
            </a:r>
            <a:r>
              <a:rPr lang="en-US" sz="2800">
                <a:sym typeface="Symbol" pitchFamily="-104" charset="2"/>
              </a:rPr>
              <a:t>C and 1.00 atm pressure).</a:t>
            </a:r>
            <a:endParaRPr lang="en-US" sz="2800"/>
          </a:p>
        </p:txBody>
      </p:sp>
      <p:pic>
        <p:nvPicPr>
          <p:cNvPr id="6" name="Picture 5" descr="05_03_Table.jpg"/>
          <p:cNvPicPr>
            <a:picLocks noChangeAspect="1"/>
          </p:cNvPicPr>
          <p:nvPr/>
        </p:nvPicPr>
        <p:blipFill>
          <a:blip r:embed="rId3"/>
          <a:srcRect b="3917"/>
          <a:stretch>
            <a:fillRect/>
          </a:stretch>
        </p:blipFill>
        <p:spPr>
          <a:xfrm>
            <a:off x="1295400" y="2819400"/>
            <a:ext cx="6324600" cy="2825741"/>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60420" name="Rectangle 3"/>
          <p:cNvSpPr>
            <a:spLocks noGrp="1" noChangeArrowheads="1"/>
          </p:cNvSpPr>
          <p:nvPr>
            <p:ph type="body" sz="half" idx="1"/>
          </p:nvPr>
        </p:nvSpPr>
        <p:spPr>
          <a:xfrm>
            <a:off x="228600" y="2590800"/>
            <a:ext cx="4876800" cy="1295400"/>
          </a:xfrm>
        </p:spPr>
        <p:txBody>
          <a:bodyPr/>
          <a:lstStyle/>
          <a:p>
            <a:pPr marL="228600" indent="-228600" eaLnBrk="1" hangingPunct="1"/>
            <a:r>
              <a:rPr lang="en-US" sz="2400" dirty="0"/>
              <a:t>Imagine this as occurring</a:t>
            </a:r>
          </a:p>
          <a:p>
            <a:pPr marL="228600" indent="-228600" eaLnBrk="1" hangingPunct="1">
              <a:buFontTx/>
              <a:buNone/>
            </a:pPr>
            <a:r>
              <a:rPr lang="en-US" sz="2400" dirty="0"/>
              <a:t>	in three steps:</a:t>
            </a:r>
          </a:p>
          <a:p>
            <a:pPr marL="228600" indent="-228600" eaLnBrk="1" hangingPunct="1">
              <a:buFontTx/>
              <a:buNone/>
            </a:pPr>
            <a:endParaRPr lang="en-US" sz="2000" dirty="0"/>
          </a:p>
        </p:txBody>
      </p:sp>
      <p:sp>
        <p:nvSpPr>
          <p:cNvPr id="60421" name="Rectangle 7"/>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dirty="0"/>
              <a:t>C</a:t>
            </a:r>
            <a:r>
              <a:rPr lang="en-US" sz="3200" baseline="-25000" dirty="0"/>
              <a:t>3</a:t>
            </a:r>
            <a:r>
              <a:rPr lang="en-US" sz="3200" dirty="0"/>
              <a:t>H</a:t>
            </a:r>
            <a:r>
              <a:rPr lang="en-US" sz="3200" baseline="-25000" dirty="0"/>
              <a:t>8</a:t>
            </a:r>
            <a:r>
              <a:rPr lang="en-US" sz="3200" dirty="0"/>
              <a:t>(</a:t>
            </a:r>
            <a:r>
              <a:rPr lang="en-US" sz="3200" i="1" dirty="0"/>
              <a:t>g</a:t>
            </a:r>
            <a:r>
              <a:rPr lang="en-US" sz="3200" dirty="0"/>
              <a:t>) + 5 O</a:t>
            </a:r>
            <a:r>
              <a:rPr lang="en-US" sz="3200" baseline="-25000" dirty="0"/>
              <a:t>2</a:t>
            </a:r>
            <a:r>
              <a:rPr lang="en-US" sz="3200" dirty="0"/>
              <a:t>(</a:t>
            </a:r>
            <a:r>
              <a:rPr lang="en-US" sz="3200" i="1" dirty="0"/>
              <a:t>g</a:t>
            </a:r>
            <a:r>
              <a:rPr lang="en-US" sz="3200" dirty="0"/>
              <a:t>)</a:t>
            </a:r>
            <a:r>
              <a:rPr lang="en-US" sz="3200" baseline="-25000" dirty="0"/>
              <a:t> </a:t>
            </a:r>
            <a:r>
              <a:rPr lang="en-US" sz="3200" dirty="0"/>
              <a:t> </a:t>
            </a:r>
            <a:r>
              <a:rPr lang="en-US" sz="3200" dirty="0" err="1">
                <a:sym typeface="Symbol" pitchFamily="-104" charset="2"/>
              </a:rPr>
              <a:t></a:t>
            </a:r>
            <a:r>
              <a:rPr lang="en-US" sz="3200" dirty="0">
                <a:sym typeface="Symbol" pitchFamily="-104" charset="2"/>
              </a:rPr>
              <a:t> </a:t>
            </a:r>
            <a:r>
              <a:rPr lang="en-US" sz="3200" dirty="0"/>
              <a:t>3 CO</a:t>
            </a:r>
            <a:r>
              <a:rPr lang="en-US" sz="3200" baseline="-25000" dirty="0"/>
              <a:t>2</a:t>
            </a:r>
            <a:r>
              <a:rPr lang="en-US" sz="3200" dirty="0"/>
              <a:t>(</a:t>
            </a:r>
            <a:r>
              <a:rPr lang="en-US" sz="3200" i="1" dirty="0"/>
              <a:t>g</a:t>
            </a:r>
            <a:r>
              <a:rPr lang="en-US" sz="3200" dirty="0"/>
              <a:t>) + 4 H</a:t>
            </a:r>
            <a:r>
              <a:rPr lang="en-US" sz="3200" baseline="-25000" dirty="0"/>
              <a:t>2</a:t>
            </a:r>
            <a:r>
              <a:rPr lang="en-US" sz="3200" dirty="0"/>
              <a:t>O(</a:t>
            </a:r>
            <a:r>
              <a:rPr lang="en-US" sz="3200" i="1" dirty="0"/>
              <a:t>l</a:t>
            </a:r>
            <a:r>
              <a:rPr lang="en-US" sz="3200" dirty="0"/>
              <a:t>)</a:t>
            </a:r>
          </a:p>
        </p:txBody>
      </p:sp>
      <p:sp>
        <p:nvSpPr>
          <p:cNvPr id="97289" name="Rectangle 9"/>
          <p:cNvSpPr>
            <a:spLocks noChangeArrowheads="1"/>
          </p:cNvSpPr>
          <p:nvPr/>
        </p:nvSpPr>
        <p:spPr bwMode="auto">
          <a:xfrm>
            <a:off x="0" y="3711575"/>
            <a:ext cx="4724400" cy="208597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dirty="0"/>
              <a:t>1)  Decomposition of propane to the elements:</a:t>
            </a:r>
          </a:p>
          <a:p>
            <a:pPr eaLnBrk="1" hangingPunct="1">
              <a:spcBef>
                <a:spcPct val="20000"/>
              </a:spcBef>
            </a:pPr>
            <a:r>
              <a:rPr lang="en-US" dirty="0"/>
              <a:t>C</a:t>
            </a:r>
            <a:r>
              <a:rPr lang="en-US" baseline="-25000" dirty="0"/>
              <a:t>3</a:t>
            </a:r>
            <a:r>
              <a:rPr lang="en-US" dirty="0"/>
              <a:t>H</a:t>
            </a:r>
            <a:r>
              <a:rPr lang="en-US" baseline="-25000" dirty="0"/>
              <a:t>8</a:t>
            </a:r>
            <a:r>
              <a:rPr lang="en-US" dirty="0"/>
              <a:t>(</a:t>
            </a:r>
            <a:r>
              <a:rPr lang="en-US" i="1" dirty="0"/>
              <a:t>g</a:t>
            </a:r>
            <a:r>
              <a:rPr lang="en-US" dirty="0"/>
              <a:t>)</a:t>
            </a:r>
            <a:r>
              <a:rPr lang="en-US" baseline="-25000" dirty="0"/>
              <a:t> </a:t>
            </a:r>
            <a:r>
              <a:rPr lang="en-US" dirty="0" err="1">
                <a:sym typeface="Symbol" pitchFamily="-104" charset="2"/>
              </a:rPr>
              <a:t></a:t>
            </a:r>
            <a:r>
              <a:rPr lang="en-US" dirty="0"/>
              <a:t> 3 </a:t>
            </a:r>
            <a:r>
              <a:rPr lang="en-US" dirty="0" err="1"/>
              <a:t>C</a:t>
            </a:r>
            <a:r>
              <a:rPr lang="en-US" baseline="-25000" dirty="0" err="1"/>
              <a:t>(graphite</a:t>
            </a:r>
            <a:r>
              <a:rPr lang="en-US" baseline="-25000" dirty="0"/>
              <a:t>)</a:t>
            </a:r>
            <a:r>
              <a:rPr lang="en-US" dirty="0"/>
              <a:t> + 4 H</a:t>
            </a:r>
            <a:r>
              <a:rPr lang="en-US" baseline="-25000" dirty="0"/>
              <a:t>2</a:t>
            </a:r>
            <a:r>
              <a:rPr lang="en-US" dirty="0"/>
              <a:t>(</a:t>
            </a:r>
            <a:r>
              <a:rPr lang="en-US" i="1" dirty="0"/>
              <a:t>g</a:t>
            </a:r>
            <a:r>
              <a:rPr lang="en-US" dirty="0"/>
              <a:t>)</a:t>
            </a:r>
          </a:p>
          <a:p>
            <a:pPr eaLnBrk="1" hangingPunct="1">
              <a:spcBef>
                <a:spcPct val="20000"/>
              </a:spcBef>
            </a:pPr>
            <a:endParaRPr lang="en-US" dirty="0"/>
          </a:p>
          <a:p>
            <a:endParaRPr lang="en-US" dirty="0"/>
          </a:p>
        </p:txBody>
      </p:sp>
      <p:pic>
        <p:nvPicPr>
          <p:cNvPr id="8" name="Picture 7" descr="05_22_Figure.jpg"/>
          <p:cNvPicPr>
            <a:picLocks noChangeAspect="1"/>
          </p:cNvPicPr>
          <p:nvPr/>
        </p:nvPicPr>
        <p:blipFill>
          <a:blip r:embed="rId3"/>
          <a:srcRect b="2546"/>
          <a:stretch>
            <a:fillRect/>
          </a:stretch>
        </p:blipFill>
        <p:spPr>
          <a:xfrm>
            <a:off x="4724400" y="2209800"/>
            <a:ext cx="4034075" cy="3048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61444" name="Rectangle 3"/>
          <p:cNvSpPr>
            <a:spLocks noGrp="1" noChangeArrowheads="1"/>
          </p:cNvSpPr>
          <p:nvPr>
            <p:ph type="body" sz="half" idx="1"/>
          </p:nvPr>
        </p:nvSpPr>
        <p:spPr>
          <a:xfrm>
            <a:off x="228600" y="2614612"/>
            <a:ext cx="4876800" cy="1295400"/>
          </a:xfrm>
        </p:spPr>
        <p:txBody>
          <a:bodyPr/>
          <a:lstStyle/>
          <a:p>
            <a:pPr marL="228600" indent="-228600" eaLnBrk="1" hangingPunct="1"/>
            <a:r>
              <a:rPr lang="en-US" sz="2400" dirty="0"/>
              <a:t>Imagine this as occurring</a:t>
            </a:r>
          </a:p>
          <a:p>
            <a:pPr marL="228600" indent="-228600" eaLnBrk="1" hangingPunct="1">
              <a:buFontTx/>
              <a:buNone/>
            </a:pPr>
            <a:r>
              <a:rPr lang="en-US" sz="2400" dirty="0"/>
              <a:t>	in three steps:</a:t>
            </a:r>
          </a:p>
          <a:p>
            <a:pPr marL="228600" indent="-228600" eaLnBrk="1" hangingPunct="1">
              <a:buFontTx/>
              <a:buNone/>
            </a:pPr>
            <a:endParaRPr lang="en-US" sz="2000" dirty="0"/>
          </a:p>
        </p:txBody>
      </p:sp>
      <p:sp>
        <p:nvSpPr>
          <p:cNvPr id="61445" name="Rectangle 6"/>
          <p:cNvSpPr>
            <a:spLocks noChangeArrowheads="1"/>
          </p:cNvSpPr>
          <p:nvPr/>
        </p:nvSpPr>
        <p:spPr bwMode="auto">
          <a:xfrm>
            <a:off x="-7938" y="3735387"/>
            <a:ext cx="4867276" cy="1446213"/>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a:t>2) Formation of CO</a:t>
            </a:r>
            <a:r>
              <a:rPr lang="en-US" baseline="-25000"/>
              <a:t>2</a:t>
            </a:r>
            <a:r>
              <a:rPr lang="en-US"/>
              <a:t>:</a:t>
            </a:r>
          </a:p>
          <a:p>
            <a:pPr eaLnBrk="1" hangingPunct="1">
              <a:spcBef>
                <a:spcPct val="20000"/>
              </a:spcBef>
            </a:pPr>
            <a:r>
              <a:rPr lang="en-US"/>
              <a:t>3 C</a:t>
            </a:r>
            <a:r>
              <a:rPr lang="en-US" baseline="-25000"/>
              <a:t>(graphite)</a:t>
            </a:r>
            <a:r>
              <a:rPr lang="en-US"/>
              <a:t> + 3 O</a:t>
            </a:r>
            <a:r>
              <a:rPr lang="en-US" baseline="-25000"/>
              <a:t>2</a:t>
            </a:r>
            <a:r>
              <a:rPr lang="en-US"/>
              <a:t>(</a:t>
            </a:r>
            <a:r>
              <a:rPr lang="en-US" i="1"/>
              <a:t>g</a:t>
            </a:r>
            <a:r>
              <a:rPr lang="en-US"/>
              <a:t>) </a:t>
            </a:r>
            <a:r>
              <a:rPr lang="en-US">
                <a:sym typeface="Symbol" pitchFamily="-104" charset="2"/>
              </a:rPr>
              <a:t></a:t>
            </a:r>
            <a:r>
              <a:rPr lang="en-US"/>
              <a:t>3 CO</a:t>
            </a:r>
            <a:r>
              <a:rPr lang="en-US" baseline="-25000"/>
              <a:t>2</a:t>
            </a:r>
            <a:r>
              <a:rPr lang="en-US"/>
              <a:t>(</a:t>
            </a:r>
            <a:r>
              <a:rPr lang="en-US" i="1"/>
              <a:t>g</a:t>
            </a:r>
            <a:r>
              <a:rPr lang="en-US"/>
              <a:t>) </a:t>
            </a:r>
          </a:p>
          <a:p>
            <a:pPr eaLnBrk="1" hangingPunct="1">
              <a:spcBef>
                <a:spcPct val="20000"/>
              </a:spcBef>
            </a:pPr>
            <a:endParaRPr lang="en-US" baseline="-25000"/>
          </a:p>
          <a:p>
            <a:endParaRPr lang="en-US" baseline="-25000"/>
          </a:p>
        </p:txBody>
      </p:sp>
      <p:sp>
        <p:nvSpPr>
          <p:cNvPr id="61446" name="Rectangle 16"/>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a:t>C</a:t>
            </a:r>
            <a:r>
              <a:rPr lang="en-US" sz="3200" baseline="-25000"/>
              <a:t>3</a:t>
            </a:r>
            <a:r>
              <a:rPr lang="en-US" sz="3200"/>
              <a:t>H</a:t>
            </a:r>
            <a:r>
              <a:rPr lang="en-US" sz="3200" baseline="-25000"/>
              <a:t>8</a:t>
            </a:r>
            <a:r>
              <a:rPr lang="en-US" sz="3200"/>
              <a:t>(</a:t>
            </a:r>
            <a:r>
              <a:rPr lang="en-US" sz="3200" i="1"/>
              <a:t>g</a:t>
            </a:r>
            <a:r>
              <a:rPr lang="en-US" sz="3200"/>
              <a:t>) + 5 O</a:t>
            </a:r>
            <a:r>
              <a:rPr lang="en-US" sz="3200" baseline="-25000"/>
              <a:t>2</a:t>
            </a:r>
            <a:r>
              <a:rPr lang="en-US" sz="3200"/>
              <a:t>(</a:t>
            </a:r>
            <a:r>
              <a:rPr lang="en-US" sz="3200" i="1"/>
              <a:t>g</a:t>
            </a:r>
            <a:r>
              <a:rPr lang="en-US" sz="3200"/>
              <a:t>)</a:t>
            </a:r>
            <a:r>
              <a:rPr lang="en-US" sz="3200" baseline="-25000"/>
              <a:t> </a:t>
            </a:r>
            <a:r>
              <a:rPr lang="en-US" sz="3200"/>
              <a:t> </a:t>
            </a:r>
            <a:r>
              <a:rPr lang="en-US" sz="3200">
                <a:sym typeface="Symbol" pitchFamily="-104" charset="2"/>
              </a:rPr>
              <a:t> </a:t>
            </a:r>
            <a:r>
              <a:rPr lang="en-US" sz="3200"/>
              <a:t>3 CO</a:t>
            </a:r>
            <a:r>
              <a:rPr lang="en-US" sz="3200" baseline="-25000"/>
              <a:t>2</a:t>
            </a:r>
            <a:r>
              <a:rPr lang="en-US" sz="3200"/>
              <a:t>(</a:t>
            </a:r>
            <a:r>
              <a:rPr lang="en-US" sz="3200" i="1"/>
              <a:t>g</a:t>
            </a:r>
            <a:r>
              <a:rPr lang="en-US" sz="3200"/>
              <a:t>) + 4 H</a:t>
            </a:r>
            <a:r>
              <a:rPr lang="en-US" sz="3200" baseline="-25000"/>
              <a:t>2</a:t>
            </a:r>
            <a:r>
              <a:rPr lang="en-US" sz="3200"/>
              <a:t>O(</a:t>
            </a:r>
            <a:r>
              <a:rPr lang="en-US" sz="3200" i="1"/>
              <a:t>l</a:t>
            </a:r>
            <a:r>
              <a:rPr lang="en-US" sz="3200"/>
              <a:t>)</a:t>
            </a:r>
          </a:p>
        </p:txBody>
      </p:sp>
      <p:pic>
        <p:nvPicPr>
          <p:cNvPr id="8" name="Picture 7" descr="05_22_Figure.jpg"/>
          <p:cNvPicPr>
            <a:picLocks noChangeAspect="1"/>
          </p:cNvPicPr>
          <p:nvPr/>
        </p:nvPicPr>
        <p:blipFill>
          <a:blip r:embed="rId3"/>
          <a:srcRect b="2546"/>
          <a:stretch>
            <a:fillRect/>
          </a:stretch>
        </p:blipFill>
        <p:spPr>
          <a:xfrm>
            <a:off x="4724400" y="2209800"/>
            <a:ext cx="4034075" cy="3048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62468" name="Rectangle 3"/>
          <p:cNvSpPr>
            <a:spLocks noGrp="1" noChangeArrowheads="1"/>
          </p:cNvSpPr>
          <p:nvPr>
            <p:ph type="body" sz="half" idx="1"/>
          </p:nvPr>
        </p:nvSpPr>
        <p:spPr>
          <a:xfrm>
            <a:off x="228600" y="2557462"/>
            <a:ext cx="4876800" cy="1295400"/>
          </a:xfrm>
        </p:spPr>
        <p:txBody>
          <a:bodyPr/>
          <a:lstStyle/>
          <a:p>
            <a:pPr marL="228600" indent="-228600" eaLnBrk="1" hangingPunct="1">
              <a:tabLst>
                <a:tab pos="228600" algn="l"/>
              </a:tabLst>
            </a:pPr>
            <a:r>
              <a:rPr lang="en-US" sz="2400" dirty="0"/>
              <a:t>Imagine this as occurring</a:t>
            </a:r>
          </a:p>
          <a:p>
            <a:pPr marL="228600" indent="-228600" eaLnBrk="1" hangingPunct="1">
              <a:buFontTx/>
              <a:buNone/>
              <a:tabLst>
                <a:tab pos="228600" algn="l"/>
              </a:tabLst>
            </a:pPr>
            <a:r>
              <a:rPr lang="en-US" sz="2400" dirty="0"/>
              <a:t>	in three steps:</a:t>
            </a:r>
          </a:p>
          <a:p>
            <a:pPr marL="228600" indent="-228600" eaLnBrk="1" hangingPunct="1">
              <a:buFontTx/>
              <a:buNone/>
              <a:tabLst>
                <a:tab pos="228600" algn="l"/>
              </a:tabLst>
            </a:pPr>
            <a:endParaRPr lang="en-US" sz="2000" dirty="0"/>
          </a:p>
        </p:txBody>
      </p:sp>
      <p:sp>
        <p:nvSpPr>
          <p:cNvPr id="62469" name="Rectangle 6"/>
          <p:cNvSpPr>
            <a:spLocks noChangeArrowheads="1"/>
          </p:cNvSpPr>
          <p:nvPr/>
        </p:nvSpPr>
        <p:spPr bwMode="auto">
          <a:xfrm>
            <a:off x="152400" y="3678237"/>
            <a:ext cx="4376738" cy="1274763"/>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a:t>3)  Formation of H</a:t>
            </a:r>
            <a:r>
              <a:rPr lang="en-US" baseline="-25000"/>
              <a:t>2</a:t>
            </a:r>
            <a:r>
              <a:rPr lang="en-US"/>
              <a:t>O:</a:t>
            </a:r>
          </a:p>
          <a:p>
            <a:pPr eaLnBrk="1" hangingPunct="1">
              <a:spcBef>
                <a:spcPct val="20000"/>
              </a:spcBef>
            </a:pPr>
            <a:r>
              <a:rPr lang="en-US"/>
              <a:t>4 H</a:t>
            </a:r>
            <a:r>
              <a:rPr lang="en-US" baseline="-25000"/>
              <a:t>2</a:t>
            </a:r>
            <a:r>
              <a:rPr lang="en-US"/>
              <a:t>(</a:t>
            </a:r>
            <a:r>
              <a:rPr lang="en-US" i="1"/>
              <a:t>g</a:t>
            </a:r>
            <a:r>
              <a:rPr lang="en-US"/>
              <a:t>) + 2 O</a:t>
            </a:r>
            <a:r>
              <a:rPr lang="en-US" baseline="-25000"/>
              <a:t>2</a:t>
            </a:r>
            <a:r>
              <a:rPr lang="en-US"/>
              <a:t>(</a:t>
            </a:r>
            <a:r>
              <a:rPr lang="en-US" i="1"/>
              <a:t>g</a:t>
            </a:r>
            <a:r>
              <a:rPr lang="en-US"/>
              <a:t>) </a:t>
            </a:r>
            <a:r>
              <a:rPr lang="en-US">
                <a:sym typeface="Symbol" pitchFamily="-104" charset="2"/>
              </a:rPr>
              <a:t></a:t>
            </a:r>
            <a:r>
              <a:rPr lang="en-US"/>
              <a:t> 4 H</a:t>
            </a:r>
            <a:r>
              <a:rPr lang="en-US" baseline="-25000"/>
              <a:t>2</a:t>
            </a:r>
            <a:r>
              <a:rPr lang="en-US"/>
              <a:t>O(</a:t>
            </a:r>
            <a:r>
              <a:rPr lang="en-US" i="1"/>
              <a:t>l</a:t>
            </a:r>
            <a:r>
              <a:rPr lang="en-US"/>
              <a:t>)</a:t>
            </a:r>
          </a:p>
          <a:p>
            <a:endParaRPr lang="en-US"/>
          </a:p>
        </p:txBody>
      </p:sp>
      <p:sp>
        <p:nvSpPr>
          <p:cNvPr id="62470" name="Rectangle 16"/>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a:t>C</a:t>
            </a:r>
            <a:r>
              <a:rPr lang="en-US" sz="3200" baseline="-25000"/>
              <a:t>3</a:t>
            </a:r>
            <a:r>
              <a:rPr lang="en-US" sz="3200"/>
              <a:t>H</a:t>
            </a:r>
            <a:r>
              <a:rPr lang="en-US" sz="3200" baseline="-25000"/>
              <a:t>8</a:t>
            </a:r>
            <a:r>
              <a:rPr lang="en-US" sz="3200"/>
              <a:t>(</a:t>
            </a:r>
            <a:r>
              <a:rPr lang="en-US" sz="3200" i="1"/>
              <a:t>g</a:t>
            </a:r>
            <a:r>
              <a:rPr lang="en-US" sz="3200"/>
              <a:t>) + 5 O</a:t>
            </a:r>
            <a:r>
              <a:rPr lang="en-US" sz="3200" baseline="-25000"/>
              <a:t>2</a:t>
            </a:r>
            <a:r>
              <a:rPr lang="en-US" sz="3200"/>
              <a:t>(</a:t>
            </a:r>
            <a:r>
              <a:rPr lang="en-US" sz="3200" i="1"/>
              <a:t>g</a:t>
            </a:r>
            <a:r>
              <a:rPr lang="en-US" sz="3200"/>
              <a:t>)</a:t>
            </a:r>
            <a:r>
              <a:rPr lang="en-US" sz="3200" baseline="-25000"/>
              <a:t> </a:t>
            </a:r>
            <a:r>
              <a:rPr lang="en-US" sz="3200"/>
              <a:t> </a:t>
            </a:r>
            <a:r>
              <a:rPr lang="en-US" sz="3200">
                <a:sym typeface="Symbol" pitchFamily="-104" charset="2"/>
              </a:rPr>
              <a:t> </a:t>
            </a:r>
            <a:r>
              <a:rPr lang="en-US" sz="3200"/>
              <a:t>3 CO</a:t>
            </a:r>
            <a:r>
              <a:rPr lang="en-US" sz="3200" baseline="-25000"/>
              <a:t>2</a:t>
            </a:r>
            <a:r>
              <a:rPr lang="en-US" sz="3200"/>
              <a:t>(</a:t>
            </a:r>
            <a:r>
              <a:rPr lang="en-US" sz="3200" i="1"/>
              <a:t>g</a:t>
            </a:r>
            <a:r>
              <a:rPr lang="en-US" sz="3200"/>
              <a:t>) + 4 H</a:t>
            </a:r>
            <a:r>
              <a:rPr lang="en-US" sz="3200" baseline="-25000"/>
              <a:t>2</a:t>
            </a:r>
            <a:r>
              <a:rPr lang="en-US" sz="3200"/>
              <a:t>O(</a:t>
            </a:r>
            <a:r>
              <a:rPr lang="en-US" sz="3200" i="1"/>
              <a:t>l</a:t>
            </a:r>
            <a:r>
              <a:rPr lang="en-US" sz="3200"/>
              <a:t>)</a:t>
            </a:r>
          </a:p>
        </p:txBody>
      </p:sp>
      <p:pic>
        <p:nvPicPr>
          <p:cNvPr id="8" name="Picture 7" descr="05_22_Figure.jpg"/>
          <p:cNvPicPr>
            <a:picLocks noChangeAspect="1"/>
          </p:cNvPicPr>
          <p:nvPr/>
        </p:nvPicPr>
        <p:blipFill>
          <a:blip r:embed="rId3"/>
          <a:srcRect b="2546"/>
          <a:stretch>
            <a:fillRect/>
          </a:stretch>
        </p:blipFill>
        <p:spPr>
          <a:xfrm>
            <a:off x="4724400" y="2209800"/>
            <a:ext cx="4034075" cy="3048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63492" name="Rectangle 3"/>
          <p:cNvSpPr>
            <a:spLocks noGrp="1" noChangeArrowheads="1"/>
          </p:cNvSpPr>
          <p:nvPr>
            <p:ph type="body" sz="half" idx="1"/>
          </p:nvPr>
        </p:nvSpPr>
        <p:spPr>
          <a:xfrm>
            <a:off x="228600" y="2743200"/>
            <a:ext cx="4876800" cy="1295400"/>
          </a:xfrm>
        </p:spPr>
        <p:txBody>
          <a:bodyPr/>
          <a:lstStyle/>
          <a:p>
            <a:pPr marL="228600" indent="-228600" eaLnBrk="1" hangingPunct="1">
              <a:tabLst>
                <a:tab pos="228600" algn="l"/>
              </a:tabLst>
            </a:pPr>
            <a:r>
              <a:rPr lang="en-US" sz="2400" dirty="0"/>
              <a:t>So, all steps look like this:</a:t>
            </a:r>
          </a:p>
          <a:p>
            <a:pPr marL="228600" indent="-228600" eaLnBrk="1" hangingPunct="1">
              <a:buFontTx/>
              <a:buNone/>
              <a:tabLst>
                <a:tab pos="228600" algn="l"/>
              </a:tabLst>
            </a:pPr>
            <a:endParaRPr lang="en-US" sz="2000" dirty="0"/>
          </a:p>
        </p:txBody>
      </p:sp>
      <p:sp>
        <p:nvSpPr>
          <p:cNvPr id="63493" name="Rectangle 6"/>
          <p:cNvSpPr>
            <a:spLocks noChangeArrowheads="1"/>
          </p:cNvSpPr>
          <p:nvPr/>
        </p:nvSpPr>
        <p:spPr bwMode="auto">
          <a:xfrm>
            <a:off x="87313" y="3490913"/>
            <a:ext cx="4867275" cy="1717675"/>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a:t>C</a:t>
            </a:r>
            <a:r>
              <a:rPr lang="en-US" baseline="-25000"/>
              <a:t>3</a:t>
            </a:r>
            <a:r>
              <a:rPr lang="en-US"/>
              <a:t>H</a:t>
            </a:r>
            <a:r>
              <a:rPr lang="en-US" baseline="-25000"/>
              <a:t>8</a:t>
            </a:r>
            <a:r>
              <a:rPr lang="en-US"/>
              <a:t>(</a:t>
            </a:r>
            <a:r>
              <a:rPr lang="en-US" i="1"/>
              <a:t>g</a:t>
            </a:r>
            <a:r>
              <a:rPr lang="en-US"/>
              <a:t>)</a:t>
            </a:r>
            <a:r>
              <a:rPr lang="en-US" baseline="-25000"/>
              <a:t> </a:t>
            </a:r>
            <a:r>
              <a:rPr lang="en-US">
                <a:sym typeface="Symbol" pitchFamily="-104" charset="2"/>
              </a:rPr>
              <a:t></a:t>
            </a:r>
            <a:r>
              <a:rPr lang="en-US"/>
              <a:t> 3 C</a:t>
            </a:r>
            <a:r>
              <a:rPr lang="en-US" baseline="-25000"/>
              <a:t>(graphite)</a:t>
            </a:r>
            <a:r>
              <a:rPr lang="en-US"/>
              <a:t> + 4 H</a:t>
            </a:r>
            <a:r>
              <a:rPr lang="en-US" baseline="-25000"/>
              <a:t>2</a:t>
            </a:r>
            <a:r>
              <a:rPr lang="en-US"/>
              <a:t>(</a:t>
            </a:r>
            <a:r>
              <a:rPr lang="en-US" i="1"/>
              <a:t>g</a:t>
            </a:r>
            <a:r>
              <a:rPr lang="en-US"/>
              <a:t>)</a:t>
            </a:r>
          </a:p>
          <a:p>
            <a:pPr eaLnBrk="1" hangingPunct="1">
              <a:spcBef>
                <a:spcPct val="20000"/>
              </a:spcBef>
            </a:pPr>
            <a:r>
              <a:rPr lang="en-US"/>
              <a:t>3 C</a:t>
            </a:r>
            <a:r>
              <a:rPr lang="en-US" baseline="-25000"/>
              <a:t>(graphite)</a:t>
            </a:r>
            <a:r>
              <a:rPr lang="en-US"/>
              <a:t> + 3 O</a:t>
            </a:r>
            <a:r>
              <a:rPr lang="en-US" baseline="-25000"/>
              <a:t>2</a:t>
            </a:r>
            <a:r>
              <a:rPr lang="en-US"/>
              <a:t>(</a:t>
            </a:r>
            <a:r>
              <a:rPr lang="en-US" i="1"/>
              <a:t>g</a:t>
            </a:r>
            <a:r>
              <a:rPr lang="en-US"/>
              <a:t>) </a:t>
            </a:r>
            <a:r>
              <a:rPr lang="en-US">
                <a:sym typeface="Symbol" pitchFamily="-104" charset="2"/>
              </a:rPr>
              <a:t></a:t>
            </a:r>
            <a:r>
              <a:rPr lang="en-US"/>
              <a:t>3 CO</a:t>
            </a:r>
            <a:r>
              <a:rPr lang="en-US" baseline="-25000"/>
              <a:t>2</a:t>
            </a:r>
            <a:r>
              <a:rPr lang="en-US"/>
              <a:t>(</a:t>
            </a:r>
            <a:r>
              <a:rPr lang="en-US" i="1"/>
              <a:t>g</a:t>
            </a:r>
            <a:r>
              <a:rPr lang="en-US"/>
              <a:t>) </a:t>
            </a:r>
          </a:p>
          <a:p>
            <a:pPr eaLnBrk="1" hangingPunct="1">
              <a:spcBef>
                <a:spcPct val="20000"/>
              </a:spcBef>
            </a:pPr>
            <a:r>
              <a:rPr lang="en-US"/>
              <a:t>4 H</a:t>
            </a:r>
            <a:r>
              <a:rPr lang="en-US" baseline="-25000"/>
              <a:t>2</a:t>
            </a:r>
            <a:r>
              <a:rPr lang="en-US"/>
              <a:t>(</a:t>
            </a:r>
            <a:r>
              <a:rPr lang="en-US" i="1"/>
              <a:t>g</a:t>
            </a:r>
            <a:r>
              <a:rPr lang="en-US"/>
              <a:t>) + 2 O</a:t>
            </a:r>
            <a:r>
              <a:rPr lang="en-US" baseline="-25000"/>
              <a:t>2</a:t>
            </a:r>
            <a:r>
              <a:rPr lang="en-US"/>
              <a:t>(</a:t>
            </a:r>
            <a:r>
              <a:rPr lang="en-US" i="1"/>
              <a:t>g</a:t>
            </a:r>
            <a:r>
              <a:rPr lang="en-US"/>
              <a:t>) </a:t>
            </a:r>
            <a:r>
              <a:rPr lang="en-US">
                <a:sym typeface="Symbol" pitchFamily="-104" charset="2"/>
              </a:rPr>
              <a:t></a:t>
            </a:r>
            <a:r>
              <a:rPr lang="en-US"/>
              <a:t> 4 H</a:t>
            </a:r>
            <a:r>
              <a:rPr lang="en-US" baseline="-25000"/>
              <a:t>2</a:t>
            </a:r>
            <a:r>
              <a:rPr lang="en-US"/>
              <a:t>O(</a:t>
            </a:r>
            <a:r>
              <a:rPr lang="en-US" i="1"/>
              <a:t>l</a:t>
            </a:r>
            <a:r>
              <a:rPr lang="en-US"/>
              <a:t>)</a:t>
            </a:r>
          </a:p>
          <a:p>
            <a:endParaRPr lang="en-US"/>
          </a:p>
        </p:txBody>
      </p:sp>
      <p:sp>
        <p:nvSpPr>
          <p:cNvPr id="63494" name="Rectangle 16"/>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a:t>C</a:t>
            </a:r>
            <a:r>
              <a:rPr lang="en-US" sz="3200" baseline="-25000"/>
              <a:t>3</a:t>
            </a:r>
            <a:r>
              <a:rPr lang="en-US" sz="3200"/>
              <a:t>H</a:t>
            </a:r>
            <a:r>
              <a:rPr lang="en-US" sz="3200" baseline="-25000"/>
              <a:t>8</a:t>
            </a:r>
            <a:r>
              <a:rPr lang="en-US" sz="3200"/>
              <a:t>(</a:t>
            </a:r>
            <a:r>
              <a:rPr lang="en-US" sz="3200" i="1"/>
              <a:t>g</a:t>
            </a:r>
            <a:r>
              <a:rPr lang="en-US" sz="3200"/>
              <a:t>) + 5 O</a:t>
            </a:r>
            <a:r>
              <a:rPr lang="en-US" sz="3200" baseline="-25000"/>
              <a:t>2</a:t>
            </a:r>
            <a:r>
              <a:rPr lang="en-US" sz="3200"/>
              <a:t>(</a:t>
            </a:r>
            <a:r>
              <a:rPr lang="en-US" sz="3200" i="1"/>
              <a:t>g</a:t>
            </a:r>
            <a:r>
              <a:rPr lang="en-US" sz="3200"/>
              <a:t>)</a:t>
            </a:r>
            <a:r>
              <a:rPr lang="en-US" sz="3200" baseline="-25000"/>
              <a:t> </a:t>
            </a:r>
            <a:r>
              <a:rPr lang="en-US" sz="3200"/>
              <a:t> </a:t>
            </a:r>
            <a:r>
              <a:rPr lang="en-US" sz="3200">
                <a:sym typeface="Symbol" pitchFamily="-104" charset="2"/>
              </a:rPr>
              <a:t> </a:t>
            </a:r>
            <a:r>
              <a:rPr lang="en-US" sz="3200"/>
              <a:t>3 CO</a:t>
            </a:r>
            <a:r>
              <a:rPr lang="en-US" sz="3200" baseline="-25000"/>
              <a:t>2</a:t>
            </a:r>
            <a:r>
              <a:rPr lang="en-US" sz="3200"/>
              <a:t>(</a:t>
            </a:r>
            <a:r>
              <a:rPr lang="en-US" sz="3200" i="1"/>
              <a:t>g</a:t>
            </a:r>
            <a:r>
              <a:rPr lang="en-US" sz="3200"/>
              <a:t>) + 4 H</a:t>
            </a:r>
            <a:r>
              <a:rPr lang="en-US" sz="3200" baseline="-25000"/>
              <a:t>2</a:t>
            </a:r>
            <a:r>
              <a:rPr lang="en-US" sz="3200"/>
              <a:t>O(</a:t>
            </a:r>
            <a:r>
              <a:rPr lang="en-US" sz="3200" i="1"/>
              <a:t>l</a:t>
            </a:r>
            <a:r>
              <a:rPr lang="en-US" sz="3200"/>
              <a:t>)</a:t>
            </a:r>
          </a:p>
        </p:txBody>
      </p:sp>
      <p:pic>
        <p:nvPicPr>
          <p:cNvPr id="8" name="Picture 7" descr="05_22_Figure.jpg"/>
          <p:cNvPicPr>
            <a:picLocks noChangeAspect="1"/>
          </p:cNvPicPr>
          <p:nvPr/>
        </p:nvPicPr>
        <p:blipFill>
          <a:blip r:embed="rId3"/>
          <a:srcRect b="2546"/>
          <a:stretch>
            <a:fillRect/>
          </a:stretch>
        </p:blipFill>
        <p:spPr>
          <a:xfrm>
            <a:off x="4881325" y="2209800"/>
            <a:ext cx="4034075" cy="3048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0" y="4246562"/>
            <a:ext cx="4867275" cy="1593850"/>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a:t>C</a:t>
            </a:r>
            <a:r>
              <a:rPr lang="en-US" baseline="-25000"/>
              <a:t>3</a:t>
            </a:r>
            <a:r>
              <a:rPr lang="en-US"/>
              <a:t>H</a:t>
            </a:r>
            <a:r>
              <a:rPr lang="en-US" baseline="-25000"/>
              <a:t>8</a:t>
            </a:r>
            <a:r>
              <a:rPr lang="en-US"/>
              <a:t>(</a:t>
            </a:r>
            <a:r>
              <a:rPr lang="en-US" i="1"/>
              <a:t>g</a:t>
            </a:r>
            <a:r>
              <a:rPr lang="en-US"/>
              <a:t>)</a:t>
            </a:r>
            <a:r>
              <a:rPr lang="en-US" baseline="-25000"/>
              <a:t> </a:t>
            </a:r>
            <a:r>
              <a:rPr lang="en-US">
                <a:sym typeface="Symbol" pitchFamily="-104" charset="2"/>
              </a:rPr>
              <a:t></a:t>
            </a:r>
            <a:r>
              <a:rPr lang="en-US"/>
              <a:t> 3 C</a:t>
            </a:r>
            <a:r>
              <a:rPr lang="en-US" baseline="-25000"/>
              <a:t>(graphite)</a:t>
            </a:r>
            <a:r>
              <a:rPr lang="en-US"/>
              <a:t> + 4 H</a:t>
            </a:r>
            <a:r>
              <a:rPr lang="en-US" baseline="-25000"/>
              <a:t>2</a:t>
            </a:r>
            <a:r>
              <a:rPr lang="en-US"/>
              <a:t>(</a:t>
            </a:r>
            <a:r>
              <a:rPr lang="en-US" i="1"/>
              <a:t>g</a:t>
            </a:r>
            <a:r>
              <a:rPr lang="en-US"/>
              <a:t>)</a:t>
            </a:r>
          </a:p>
          <a:p>
            <a:pPr eaLnBrk="1" hangingPunct="1">
              <a:spcBef>
                <a:spcPct val="20000"/>
              </a:spcBef>
            </a:pPr>
            <a:r>
              <a:rPr lang="en-US"/>
              <a:t>3 C</a:t>
            </a:r>
            <a:r>
              <a:rPr lang="en-US" baseline="-25000"/>
              <a:t>(graphite)</a:t>
            </a:r>
            <a:r>
              <a:rPr lang="en-US"/>
              <a:t> + 3 O</a:t>
            </a:r>
            <a:r>
              <a:rPr lang="en-US" baseline="-25000"/>
              <a:t>2</a:t>
            </a:r>
            <a:r>
              <a:rPr lang="en-US"/>
              <a:t>(</a:t>
            </a:r>
            <a:r>
              <a:rPr lang="en-US" i="1"/>
              <a:t>g</a:t>
            </a:r>
            <a:r>
              <a:rPr lang="en-US"/>
              <a:t>) </a:t>
            </a:r>
            <a:r>
              <a:rPr lang="en-US">
                <a:sym typeface="Symbol" pitchFamily="-104" charset="2"/>
              </a:rPr>
              <a:t></a:t>
            </a:r>
            <a:r>
              <a:rPr lang="en-US"/>
              <a:t>3 CO</a:t>
            </a:r>
            <a:r>
              <a:rPr lang="en-US" baseline="-25000"/>
              <a:t>2</a:t>
            </a:r>
            <a:r>
              <a:rPr lang="en-US"/>
              <a:t>(</a:t>
            </a:r>
            <a:r>
              <a:rPr lang="en-US" i="1"/>
              <a:t>g</a:t>
            </a:r>
            <a:r>
              <a:rPr lang="en-US"/>
              <a:t>) </a:t>
            </a:r>
          </a:p>
          <a:p>
            <a:pPr eaLnBrk="1" hangingPunct="1">
              <a:spcBef>
                <a:spcPct val="20000"/>
              </a:spcBef>
            </a:pPr>
            <a:r>
              <a:rPr lang="en-US"/>
              <a:t>4 H</a:t>
            </a:r>
            <a:r>
              <a:rPr lang="en-US" baseline="-25000"/>
              <a:t>2</a:t>
            </a:r>
            <a:r>
              <a:rPr lang="en-US"/>
              <a:t>(</a:t>
            </a:r>
            <a:r>
              <a:rPr lang="en-US" i="1"/>
              <a:t>g</a:t>
            </a:r>
            <a:r>
              <a:rPr lang="en-US"/>
              <a:t>) + 2 O</a:t>
            </a:r>
            <a:r>
              <a:rPr lang="en-US" baseline="-25000"/>
              <a:t>2</a:t>
            </a:r>
            <a:r>
              <a:rPr lang="en-US"/>
              <a:t>(</a:t>
            </a:r>
            <a:r>
              <a:rPr lang="en-US" i="1"/>
              <a:t>g</a:t>
            </a:r>
            <a:r>
              <a:rPr lang="en-US"/>
              <a:t>) </a:t>
            </a:r>
            <a:r>
              <a:rPr lang="en-US">
                <a:sym typeface="Symbol" pitchFamily="-104" charset="2"/>
              </a:rPr>
              <a:t></a:t>
            </a:r>
            <a:r>
              <a:rPr lang="en-US"/>
              <a:t> 4 H</a:t>
            </a:r>
            <a:r>
              <a:rPr lang="en-US" baseline="-25000"/>
              <a:t>2</a:t>
            </a:r>
            <a:r>
              <a:rPr lang="en-US"/>
              <a:t>O(</a:t>
            </a:r>
            <a:r>
              <a:rPr lang="en-US" i="1"/>
              <a:t>l</a:t>
            </a:r>
            <a:r>
              <a:rPr lang="en-US"/>
              <a:t>)</a:t>
            </a:r>
          </a:p>
          <a:p>
            <a:endParaRPr lang="en-US" baseline="-25000"/>
          </a:p>
        </p:txBody>
      </p:sp>
      <p:sp>
        <p:nvSpPr>
          <p:cNvPr id="64516" name="Line 7"/>
          <p:cNvSpPr>
            <a:spLocks noChangeShapeType="1"/>
          </p:cNvSpPr>
          <p:nvPr/>
        </p:nvSpPr>
        <p:spPr bwMode="auto">
          <a:xfrm>
            <a:off x="76200" y="5715000"/>
            <a:ext cx="4570413"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4517" name="Rectangle 9"/>
          <p:cNvSpPr>
            <a:spLocks noChangeArrowheads="1"/>
          </p:cNvSpPr>
          <p:nvPr/>
        </p:nvSpPr>
        <p:spPr bwMode="auto">
          <a:xfrm>
            <a:off x="0" y="5824537"/>
            <a:ext cx="6324600" cy="400110"/>
          </a:xfrm>
          <a:prstGeom prst="rect">
            <a:avLst/>
          </a:prstGeom>
          <a:noFill/>
          <a:ln w="9525">
            <a:noFill/>
            <a:miter lim="800000"/>
            <a:headEnd/>
            <a:tailEnd/>
          </a:ln>
        </p:spPr>
        <p:txBody>
          <a:bodyPr>
            <a:prstTxWarp prst="textNoShape">
              <a:avLst/>
            </a:prstTxWarp>
            <a:spAutoFit/>
          </a:bodyPr>
          <a:lstStyle/>
          <a:p>
            <a:r>
              <a:rPr lang="en-US" sz="2000" dirty="0"/>
              <a:t>C</a:t>
            </a:r>
            <a:r>
              <a:rPr lang="en-US" sz="2000" baseline="-25000" dirty="0"/>
              <a:t>3</a:t>
            </a:r>
            <a:r>
              <a:rPr lang="en-US" sz="2000" dirty="0"/>
              <a:t>H</a:t>
            </a:r>
            <a:r>
              <a:rPr lang="en-US" sz="2000" baseline="-25000" dirty="0"/>
              <a:t>8</a:t>
            </a:r>
            <a:r>
              <a:rPr lang="en-US" sz="2000" dirty="0"/>
              <a:t>(</a:t>
            </a:r>
            <a:r>
              <a:rPr lang="en-US" sz="2000" i="1" dirty="0"/>
              <a:t>g</a:t>
            </a:r>
            <a:r>
              <a:rPr lang="en-US" sz="2000" dirty="0"/>
              <a:t>) + 5 O</a:t>
            </a:r>
            <a:r>
              <a:rPr lang="en-US" sz="2000" baseline="-25000" dirty="0"/>
              <a:t>2</a:t>
            </a:r>
            <a:r>
              <a:rPr lang="en-US" sz="2000" dirty="0"/>
              <a:t>(</a:t>
            </a:r>
            <a:r>
              <a:rPr lang="en-US" sz="2000" i="1" dirty="0"/>
              <a:t>g</a:t>
            </a:r>
            <a:r>
              <a:rPr lang="en-US" sz="2000" dirty="0"/>
              <a:t>) </a:t>
            </a:r>
            <a:r>
              <a:rPr lang="en-US" sz="2000" dirty="0">
                <a:sym typeface="Symbol" pitchFamily="-104" charset="2"/>
              </a:rPr>
              <a:t></a:t>
            </a:r>
            <a:r>
              <a:rPr lang="en-US" sz="2000" dirty="0"/>
              <a:t> 3 CO</a:t>
            </a:r>
            <a:r>
              <a:rPr lang="en-US" sz="2000" baseline="-25000" dirty="0"/>
              <a:t>2</a:t>
            </a:r>
            <a:r>
              <a:rPr lang="en-US" sz="2000" dirty="0"/>
              <a:t>(</a:t>
            </a:r>
            <a:r>
              <a:rPr lang="en-US" sz="2000" i="1" dirty="0"/>
              <a:t>g</a:t>
            </a:r>
            <a:r>
              <a:rPr lang="en-US" sz="2000" dirty="0"/>
              <a:t>)</a:t>
            </a:r>
            <a:r>
              <a:rPr lang="en-US" sz="2000" baseline="-25000" dirty="0"/>
              <a:t> </a:t>
            </a:r>
            <a:r>
              <a:rPr lang="en-US" sz="2000" dirty="0"/>
              <a:t>+ 4 H</a:t>
            </a:r>
            <a:r>
              <a:rPr lang="en-US" sz="2000" baseline="-25000" dirty="0"/>
              <a:t>2</a:t>
            </a:r>
            <a:r>
              <a:rPr lang="en-US" sz="2000" dirty="0"/>
              <a:t>O(</a:t>
            </a:r>
            <a:r>
              <a:rPr lang="en-US" sz="2000" i="1" dirty="0"/>
              <a:t>l</a:t>
            </a:r>
            <a:r>
              <a:rPr lang="en-US" sz="2000" dirty="0"/>
              <a:t>) </a:t>
            </a:r>
          </a:p>
        </p:txBody>
      </p:sp>
      <p:sp>
        <p:nvSpPr>
          <p:cNvPr id="64518" name="Rectangle 12"/>
          <p:cNvSpPr>
            <a:spLocks noGrp="1" noChangeArrowheads="1"/>
          </p:cNvSpPr>
          <p:nvPr>
            <p:ph type="title"/>
          </p:nvPr>
        </p:nvSpPr>
        <p:spPr/>
        <p:txBody>
          <a:bodyPr/>
          <a:lstStyle/>
          <a:p>
            <a:pPr eaLnBrk="1" hangingPunct="1"/>
            <a:r>
              <a:rPr lang="en-US"/>
              <a:t>Calculation of </a:t>
            </a:r>
            <a:r>
              <a:rPr lang="en-US">
                <a:sym typeface="Symbol" pitchFamily="-104" charset="2"/>
              </a:rPr>
              <a:t></a:t>
            </a:r>
            <a:r>
              <a:rPr lang="en-US" i="1"/>
              <a:t>H</a:t>
            </a:r>
            <a:endParaRPr lang="en-US"/>
          </a:p>
        </p:txBody>
      </p:sp>
      <p:sp>
        <p:nvSpPr>
          <p:cNvPr id="64519" name="Rectangle 13"/>
          <p:cNvSpPr>
            <a:spLocks noGrp="1" noChangeArrowheads="1"/>
          </p:cNvSpPr>
          <p:nvPr>
            <p:ph type="body" sz="half" idx="1"/>
          </p:nvPr>
        </p:nvSpPr>
        <p:spPr>
          <a:xfrm>
            <a:off x="301625" y="2743200"/>
            <a:ext cx="4191000" cy="1404937"/>
          </a:xfrm>
        </p:spPr>
        <p:txBody>
          <a:bodyPr/>
          <a:lstStyle/>
          <a:p>
            <a:pPr eaLnBrk="1" hangingPunct="1"/>
            <a:r>
              <a:rPr lang="en-US" sz="2800" dirty="0"/>
              <a:t>The sum of these equations is the overall equation!</a:t>
            </a:r>
          </a:p>
        </p:txBody>
      </p:sp>
      <p:sp>
        <p:nvSpPr>
          <p:cNvPr id="64520" name="Rectangle 17"/>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a:t>C</a:t>
            </a:r>
            <a:r>
              <a:rPr lang="en-US" sz="3200" baseline="-25000"/>
              <a:t>3</a:t>
            </a:r>
            <a:r>
              <a:rPr lang="en-US" sz="3200"/>
              <a:t>H</a:t>
            </a:r>
            <a:r>
              <a:rPr lang="en-US" sz="3200" baseline="-25000"/>
              <a:t>8</a:t>
            </a:r>
            <a:r>
              <a:rPr lang="en-US" sz="3200"/>
              <a:t>(</a:t>
            </a:r>
            <a:r>
              <a:rPr lang="en-US" sz="3200" i="1"/>
              <a:t>g</a:t>
            </a:r>
            <a:r>
              <a:rPr lang="en-US" sz="3200"/>
              <a:t>) + 5 O</a:t>
            </a:r>
            <a:r>
              <a:rPr lang="en-US" sz="3200" baseline="-25000"/>
              <a:t>2</a:t>
            </a:r>
            <a:r>
              <a:rPr lang="en-US" sz="3200"/>
              <a:t>(</a:t>
            </a:r>
            <a:r>
              <a:rPr lang="en-US" sz="3200" i="1"/>
              <a:t>g</a:t>
            </a:r>
            <a:r>
              <a:rPr lang="en-US" sz="3200"/>
              <a:t>)</a:t>
            </a:r>
            <a:r>
              <a:rPr lang="en-US" sz="3200" baseline="-25000"/>
              <a:t> </a:t>
            </a:r>
            <a:r>
              <a:rPr lang="en-US" sz="3200"/>
              <a:t> </a:t>
            </a:r>
            <a:r>
              <a:rPr lang="en-US" sz="3200">
                <a:sym typeface="Symbol" pitchFamily="-104" charset="2"/>
              </a:rPr>
              <a:t> </a:t>
            </a:r>
            <a:r>
              <a:rPr lang="en-US" sz="3200"/>
              <a:t>3 CO</a:t>
            </a:r>
            <a:r>
              <a:rPr lang="en-US" sz="3200" baseline="-25000"/>
              <a:t>2</a:t>
            </a:r>
            <a:r>
              <a:rPr lang="en-US" sz="3200"/>
              <a:t>(</a:t>
            </a:r>
            <a:r>
              <a:rPr lang="en-US" sz="3200" i="1"/>
              <a:t>g</a:t>
            </a:r>
            <a:r>
              <a:rPr lang="en-US" sz="3200"/>
              <a:t>) + 4 H</a:t>
            </a:r>
            <a:r>
              <a:rPr lang="en-US" sz="3200" baseline="-25000"/>
              <a:t>2</a:t>
            </a:r>
            <a:r>
              <a:rPr lang="en-US" sz="3200"/>
              <a:t>O(</a:t>
            </a:r>
            <a:r>
              <a:rPr lang="en-US" sz="3200" i="1"/>
              <a:t>l</a:t>
            </a:r>
            <a:r>
              <a:rPr lang="en-US" sz="3200"/>
              <a:t>)</a:t>
            </a:r>
          </a:p>
        </p:txBody>
      </p:sp>
      <p:pic>
        <p:nvPicPr>
          <p:cNvPr id="10" name="Picture 9" descr="05_22_Figure.jpg"/>
          <p:cNvPicPr>
            <a:picLocks noChangeAspect="1"/>
          </p:cNvPicPr>
          <p:nvPr/>
        </p:nvPicPr>
        <p:blipFill>
          <a:blip r:embed="rId3"/>
          <a:srcRect b="2546"/>
          <a:stretch>
            <a:fillRect/>
          </a:stretch>
        </p:blipFill>
        <p:spPr>
          <a:xfrm>
            <a:off x="4805125" y="2209800"/>
            <a:ext cx="4034075" cy="3048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t>Calculation of </a:t>
            </a:r>
            <a:r>
              <a:rPr lang="en-US">
                <a:latin typeface="Symbol" pitchFamily="-104" charset="2"/>
                <a:sym typeface="Symbol" pitchFamily="-104" charset="2"/>
              </a:rPr>
              <a:t></a:t>
            </a:r>
            <a:r>
              <a:rPr lang="en-US" i="1"/>
              <a:t>H</a:t>
            </a:r>
            <a:endParaRPr lang="en-US"/>
          </a:p>
        </p:txBody>
      </p:sp>
      <p:sp>
        <p:nvSpPr>
          <p:cNvPr id="114691" name="Rectangle 3"/>
          <p:cNvSpPr>
            <a:spLocks noGrp="1" noChangeArrowheads="1"/>
          </p:cNvSpPr>
          <p:nvPr>
            <p:ph type="body" idx="1"/>
          </p:nvPr>
        </p:nvSpPr>
        <p:spPr/>
        <p:txBody>
          <a:bodyPr/>
          <a:lstStyle/>
          <a:p>
            <a:pPr eaLnBrk="1" hangingPunct="1">
              <a:lnSpc>
                <a:spcPct val="90000"/>
              </a:lnSpc>
              <a:buFontTx/>
              <a:buNone/>
            </a:pPr>
            <a:r>
              <a:rPr lang="en-US" dirty="0"/>
              <a:t>	We can use Hess’s law in this way:</a:t>
            </a:r>
          </a:p>
          <a:p>
            <a:pPr eaLnBrk="1" hangingPunct="1">
              <a:lnSpc>
                <a:spcPct val="90000"/>
              </a:lnSpc>
            </a:pPr>
            <a:endParaRPr lang="en-US" dirty="0"/>
          </a:p>
          <a:p>
            <a:pPr eaLnBrk="1" hangingPunct="1">
              <a:lnSpc>
                <a:spcPct val="90000"/>
              </a:lnSpc>
              <a:buFontTx/>
              <a:buNone/>
            </a:pPr>
            <a:r>
              <a:rPr lang="en-US" dirty="0"/>
              <a:t>	</a:t>
            </a:r>
            <a:r>
              <a:rPr lang="en-US" dirty="0">
                <a:latin typeface="Symbol" pitchFamily="-104" charset="2"/>
                <a:sym typeface="Symbol" pitchFamily="-104" charset="2"/>
              </a:rPr>
              <a:t></a:t>
            </a:r>
            <a:r>
              <a:rPr lang="en-US" i="1" dirty="0"/>
              <a:t>H</a:t>
            </a:r>
            <a:r>
              <a:rPr lang="en-US" dirty="0"/>
              <a:t> = </a:t>
            </a:r>
            <a:r>
              <a:rPr lang="en-US" sz="3600" dirty="0" err="1">
                <a:latin typeface="Symbol" pitchFamily="-104" charset="2"/>
                <a:sym typeface="Symbol" pitchFamily="-104" charset="2"/>
              </a:rPr>
              <a:t></a:t>
            </a:r>
            <a:r>
              <a:rPr lang="en-US" i="1" dirty="0" err="1"/>
              <a:t>n</a:t>
            </a:r>
            <a:r>
              <a:rPr lang="en-US" dirty="0" err="1">
                <a:latin typeface="Symbol" pitchFamily="-104" charset="2"/>
                <a:sym typeface="Symbol" pitchFamily="-104" charset="2"/>
              </a:rPr>
              <a:t></a:t>
            </a:r>
            <a:r>
              <a:rPr lang="en-US" i="1" dirty="0" err="1"/>
              <a:t>H</a:t>
            </a:r>
            <a:r>
              <a:rPr lang="en-US" i="1" baseline="-25000" dirty="0" err="1"/>
              <a:t>f</a:t>
            </a:r>
            <a:r>
              <a:rPr lang="en-US" baseline="-25000" dirty="0" err="1">
                <a:ea typeface="Arial" pitchFamily="-104" charset="0"/>
                <a:cs typeface="Arial" pitchFamily="-104" charset="0"/>
              </a:rPr>
              <a:t>,</a:t>
            </a:r>
            <a:r>
              <a:rPr lang="en-US" baseline="-25000" dirty="0" err="1">
                <a:sym typeface="Symbol" pitchFamily="-104" charset="2"/>
              </a:rPr>
              <a:t>products</a:t>
            </a:r>
            <a:r>
              <a:rPr lang="en-US" dirty="0">
                <a:sym typeface="Symbol" pitchFamily="-104" charset="2"/>
              </a:rPr>
              <a:t> – </a:t>
            </a:r>
            <a:r>
              <a:rPr lang="en-US" sz="3600" dirty="0" err="1">
                <a:latin typeface="Symbol" pitchFamily="-104" charset="2"/>
                <a:sym typeface="Symbol" pitchFamily="-104" charset="2"/>
              </a:rPr>
              <a:t></a:t>
            </a:r>
            <a:r>
              <a:rPr lang="en-US" i="1" dirty="0" err="1"/>
              <a:t>m</a:t>
            </a:r>
            <a:r>
              <a:rPr lang="en-US" dirty="0" err="1">
                <a:latin typeface="Symbol" pitchFamily="-104" charset="2"/>
                <a:sym typeface="Symbol" pitchFamily="-104" charset="2"/>
              </a:rPr>
              <a:t></a:t>
            </a:r>
            <a:r>
              <a:rPr lang="en-US" i="1" dirty="0" err="1">
                <a:sym typeface="Symbol" pitchFamily="-104" charset="2"/>
              </a:rPr>
              <a:t>H</a:t>
            </a:r>
            <a:r>
              <a:rPr lang="en-US" i="1" baseline="-25000" dirty="0" err="1">
                <a:sym typeface="Symbol" pitchFamily="-104" charset="2"/>
              </a:rPr>
              <a:t>f</a:t>
            </a:r>
            <a:r>
              <a:rPr lang="en-US" dirty="0" err="1">
                <a:ea typeface="Arial" pitchFamily="-104" charset="0"/>
                <a:cs typeface="Arial" pitchFamily="-104" charset="0"/>
              </a:rPr>
              <a:t>°</a:t>
            </a:r>
            <a:r>
              <a:rPr lang="en-US" baseline="-25000" dirty="0" err="1">
                <a:sym typeface="Symbol" pitchFamily="-104" charset="2"/>
              </a:rPr>
              <a:t>,reactants</a:t>
            </a:r>
            <a:r>
              <a:rPr lang="en-US" dirty="0">
                <a:sym typeface="Symbol" pitchFamily="-104" charset="2"/>
              </a:rPr>
              <a:t> </a:t>
            </a:r>
          </a:p>
          <a:p>
            <a:pPr eaLnBrk="1" hangingPunct="1">
              <a:lnSpc>
                <a:spcPct val="90000"/>
              </a:lnSpc>
              <a:buFontTx/>
              <a:buNone/>
            </a:pPr>
            <a:endParaRPr lang="en-US" dirty="0">
              <a:sym typeface="Symbol" pitchFamily="-104" charset="2"/>
            </a:endParaRPr>
          </a:p>
          <a:p>
            <a:pPr eaLnBrk="1" hangingPunct="1">
              <a:lnSpc>
                <a:spcPct val="90000"/>
              </a:lnSpc>
              <a:buFontTx/>
              <a:buNone/>
            </a:pPr>
            <a:r>
              <a:rPr lang="en-US" dirty="0">
                <a:sym typeface="Symbol" pitchFamily="-104" charset="2"/>
              </a:rPr>
              <a:t>	where </a:t>
            </a:r>
            <a:r>
              <a:rPr lang="en-US" i="1" dirty="0" err="1">
                <a:sym typeface="Symbol" pitchFamily="-104" charset="2"/>
              </a:rPr>
              <a:t>n</a:t>
            </a:r>
            <a:r>
              <a:rPr lang="en-US" dirty="0">
                <a:sym typeface="Symbol" pitchFamily="-104" charset="2"/>
              </a:rPr>
              <a:t> and </a:t>
            </a:r>
            <a:r>
              <a:rPr lang="en-US" i="1" dirty="0" err="1">
                <a:sym typeface="Symbol" pitchFamily="-104" charset="2"/>
              </a:rPr>
              <a:t>m</a:t>
            </a:r>
            <a:r>
              <a:rPr lang="en-US" dirty="0">
                <a:sym typeface="Symbol" pitchFamily="-104" charset="2"/>
              </a:rPr>
              <a:t> are the </a:t>
            </a:r>
            <a:r>
              <a:rPr lang="en-US" dirty="0" err="1">
                <a:sym typeface="Symbol" pitchFamily="-104" charset="2"/>
              </a:rPr>
              <a:t>stoichiometric</a:t>
            </a:r>
            <a:r>
              <a:rPr lang="en-US" dirty="0">
                <a:sym typeface="Symbol" pitchFamily="-104" charset="2"/>
              </a:rPr>
              <a:t> coefficients.</a:t>
            </a:r>
            <a:endParaRPr lang="en-US" dirty="0"/>
          </a:p>
          <a:p>
            <a:pPr eaLnBrk="1" hangingPunct="1">
              <a:lnSpc>
                <a:spcPct val="90000"/>
              </a:lnSpc>
              <a:buFontTx/>
              <a:buNone/>
            </a:pPr>
            <a:endParaRPr lang="en-US" sz="28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12"/>
          <p:cNvSpPr>
            <a:spLocks noGrp="1" noChangeArrowheads="1"/>
          </p:cNvSpPr>
          <p:nvPr>
            <p:ph type="body" sz="half" idx="1"/>
          </p:nvPr>
        </p:nvSpPr>
        <p:spPr>
          <a:xfrm>
            <a:off x="-15875" y="2362200"/>
            <a:ext cx="9144000" cy="1447800"/>
          </a:xfrm>
        </p:spPr>
        <p:txBody>
          <a:bodyPr/>
          <a:lstStyle/>
          <a:p>
            <a:pPr eaLnBrk="1" hangingPunct="1">
              <a:lnSpc>
                <a:spcPct val="90000"/>
              </a:lnSpc>
              <a:buFontTx/>
              <a:buNone/>
            </a:pPr>
            <a:r>
              <a:rPr lang="en-US" sz="2400" dirty="0">
                <a:latin typeface="Symbol" pitchFamily="-104" charset="2"/>
                <a:sym typeface="Symbol" pitchFamily="-104" charset="2"/>
              </a:rPr>
              <a:t></a:t>
            </a:r>
            <a:r>
              <a:rPr lang="en-US" sz="2400" i="1" dirty="0"/>
              <a:t>H</a:t>
            </a:r>
            <a:r>
              <a:rPr lang="en-US" sz="2400" dirty="0"/>
              <a:t>	= [3(</a:t>
            </a:r>
            <a:r>
              <a:rPr lang="en-US" sz="2400" dirty="0">
                <a:ea typeface="Arial" pitchFamily="-104" charset="0"/>
                <a:cs typeface="Arial" pitchFamily="-104" charset="0"/>
              </a:rPr>
              <a:t>−</a:t>
            </a:r>
            <a:r>
              <a:rPr lang="en-US" sz="2400" dirty="0"/>
              <a:t>393.5 kJ) + 4(</a:t>
            </a:r>
            <a:r>
              <a:rPr lang="en-US" sz="2400" dirty="0">
                <a:ea typeface="Arial" pitchFamily="-104" charset="0"/>
                <a:cs typeface="Arial" pitchFamily="-104" charset="0"/>
              </a:rPr>
              <a:t>−</a:t>
            </a:r>
            <a:r>
              <a:rPr lang="en-US" sz="2400" dirty="0"/>
              <a:t>285.8 kJ)] – [1(</a:t>
            </a:r>
            <a:r>
              <a:rPr lang="en-US" sz="2400" dirty="0">
                <a:ea typeface="Arial" pitchFamily="-104" charset="0"/>
                <a:cs typeface="Arial" pitchFamily="-104" charset="0"/>
              </a:rPr>
              <a:t>−</a:t>
            </a:r>
            <a:r>
              <a:rPr lang="en-US" sz="2400" dirty="0"/>
              <a:t>103.85 kJ) + 5(0 kJ)]</a:t>
            </a:r>
          </a:p>
          <a:p>
            <a:pPr eaLnBrk="1" hangingPunct="1">
              <a:lnSpc>
                <a:spcPct val="90000"/>
              </a:lnSpc>
              <a:buFontTx/>
              <a:buNone/>
            </a:pPr>
            <a:r>
              <a:rPr lang="en-US" sz="2400" dirty="0"/>
              <a:t>		= [(</a:t>
            </a:r>
            <a:r>
              <a:rPr lang="en-US" sz="2400" dirty="0">
                <a:ea typeface="Arial" pitchFamily="-104" charset="0"/>
                <a:cs typeface="Arial" pitchFamily="-104" charset="0"/>
              </a:rPr>
              <a:t>−</a:t>
            </a:r>
            <a:r>
              <a:rPr lang="en-US" sz="2400" dirty="0"/>
              <a:t>1180.5 kJ) + (</a:t>
            </a:r>
            <a:r>
              <a:rPr lang="en-US" sz="2400" dirty="0">
                <a:ea typeface="Arial" pitchFamily="-104" charset="0"/>
                <a:cs typeface="Arial" pitchFamily="-104" charset="0"/>
              </a:rPr>
              <a:t>−</a:t>
            </a:r>
            <a:r>
              <a:rPr lang="en-US" sz="2400" dirty="0"/>
              <a:t>1143.2 kJ)] – [(</a:t>
            </a:r>
            <a:r>
              <a:rPr lang="en-US" sz="2400" dirty="0">
                <a:ea typeface="Arial" pitchFamily="-104" charset="0"/>
                <a:cs typeface="Arial" pitchFamily="-104" charset="0"/>
              </a:rPr>
              <a:t>−</a:t>
            </a:r>
            <a:r>
              <a:rPr lang="en-US" sz="2400" dirty="0"/>
              <a:t>103.85 kJ) + (0 kJ)]</a:t>
            </a:r>
          </a:p>
          <a:p>
            <a:pPr eaLnBrk="1" hangingPunct="1">
              <a:lnSpc>
                <a:spcPct val="90000"/>
              </a:lnSpc>
              <a:buFontTx/>
              <a:buNone/>
            </a:pPr>
            <a:r>
              <a:rPr lang="en-US" sz="2400" dirty="0"/>
              <a:t>		= (</a:t>
            </a:r>
            <a:r>
              <a:rPr lang="en-US" sz="2400" dirty="0">
                <a:ea typeface="Arial" pitchFamily="-104" charset="0"/>
                <a:cs typeface="Arial" pitchFamily="-104" charset="0"/>
              </a:rPr>
              <a:t>−</a:t>
            </a:r>
            <a:r>
              <a:rPr lang="en-US" sz="2400" dirty="0"/>
              <a:t>2323.7 kJ) – (</a:t>
            </a:r>
            <a:r>
              <a:rPr lang="en-US" sz="2400" dirty="0">
                <a:ea typeface="Arial" pitchFamily="-104" charset="0"/>
                <a:cs typeface="Arial" pitchFamily="-104" charset="0"/>
              </a:rPr>
              <a:t>−</a:t>
            </a:r>
            <a:r>
              <a:rPr lang="en-US" sz="2400" dirty="0"/>
              <a:t>103.85 kJ)    =   </a:t>
            </a:r>
            <a:r>
              <a:rPr lang="en-US" sz="2400" dirty="0">
                <a:ea typeface="Arial" pitchFamily="-104" charset="0"/>
                <a:cs typeface="Arial" pitchFamily="-104" charset="0"/>
              </a:rPr>
              <a:t>−</a:t>
            </a:r>
            <a:r>
              <a:rPr lang="en-US" sz="2400" dirty="0"/>
              <a:t>2219.9 kJ</a:t>
            </a:r>
          </a:p>
        </p:txBody>
      </p:sp>
      <p:sp>
        <p:nvSpPr>
          <p:cNvPr id="66564" name="Rectangle 11"/>
          <p:cNvSpPr>
            <a:spLocks noGrp="1" noChangeArrowheads="1"/>
          </p:cNvSpPr>
          <p:nvPr>
            <p:ph type="title"/>
          </p:nvPr>
        </p:nvSpPr>
        <p:spPr>
          <a:xfrm>
            <a:off x="0" y="76200"/>
            <a:ext cx="9144000" cy="1143000"/>
          </a:xfrm>
        </p:spPr>
        <p:txBody>
          <a:bodyPr/>
          <a:lstStyle/>
          <a:p>
            <a:pPr eaLnBrk="1" hangingPunct="1"/>
            <a:r>
              <a:rPr lang="en-US"/>
              <a:t>Calculation of </a:t>
            </a:r>
            <a:r>
              <a:rPr lang="en-US">
                <a:sym typeface="Symbol" pitchFamily="-104" charset="2"/>
              </a:rPr>
              <a:t></a:t>
            </a:r>
            <a:r>
              <a:rPr lang="en-US" i="1"/>
              <a:t>H using Values from the Standard Enthalpy Table</a:t>
            </a:r>
            <a:endParaRPr lang="en-US"/>
          </a:p>
        </p:txBody>
      </p:sp>
      <p:sp>
        <p:nvSpPr>
          <p:cNvPr id="66565" name="Rectangle 19"/>
          <p:cNvSpPr>
            <a:spLocks noChangeArrowheads="1"/>
          </p:cNvSpPr>
          <p:nvPr/>
        </p:nvSpPr>
        <p:spPr bwMode="auto">
          <a:xfrm>
            <a:off x="685800" y="1219200"/>
            <a:ext cx="7772400" cy="1077913"/>
          </a:xfrm>
          <a:prstGeom prst="rect">
            <a:avLst/>
          </a:prstGeom>
          <a:noFill/>
          <a:ln w="9525">
            <a:noFill/>
            <a:miter lim="800000"/>
            <a:headEnd/>
            <a:tailEnd/>
          </a:ln>
        </p:spPr>
        <p:txBody>
          <a:bodyPr>
            <a:prstTxWarp prst="textNoShape">
              <a:avLst/>
            </a:prstTxWarp>
            <a:spAutoFit/>
          </a:bodyPr>
          <a:lstStyle/>
          <a:p>
            <a:r>
              <a:rPr lang="en-US" sz="3200" dirty="0"/>
              <a:t>C</a:t>
            </a:r>
            <a:r>
              <a:rPr lang="en-US" sz="3200" baseline="-25000" dirty="0"/>
              <a:t>3</a:t>
            </a:r>
            <a:r>
              <a:rPr lang="en-US" sz="3200" dirty="0"/>
              <a:t>H</a:t>
            </a:r>
            <a:r>
              <a:rPr lang="en-US" sz="3200" baseline="-25000" dirty="0"/>
              <a:t>8</a:t>
            </a:r>
            <a:r>
              <a:rPr lang="en-US" sz="3200" dirty="0"/>
              <a:t>(</a:t>
            </a:r>
            <a:r>
              <a:rPr lang="en-US" sz="3200" i="1" dirty="0"/>
              <a:t>g</a:t>
            </a:r>
            <a:r>
              <a:rPr lang="en-US" sz="3200" dirty="0"/>
              <a:t>) + 5 O</a:t>
            </a:r>
            <a:r>
              <a:rPr lang="en-US" sz="3200" baseline="-25000" dirty="0"/>
              <a:t>2</a:t>
            </a:r>
            <a:r>
              <a:rPr lang="en-US" sz="3200" dirty="0"/>
              <a:t>(</a:t>
            </a:r>
            <a:r>
              <a:rPr lang="en-US" sz="3200" i="1" dirty="0"/>
              <a:t>g</a:t>
            </a:r>
            <a:r>
              <a:rPr lang="en-US" sz="3200" dirty="0"/>
              <a:t>)</a:t>
            </a:r>
            <a:r>
              <a:rPr lang="en-US" sz="3200" baseline="-25000" dirty="0"/>
              <a:t> </a:t>
            </a:r>
            <a:r>
              <a:rPr lang="en-US" sz="3200" dirty="0"/>
              <a:t> </a:t>
            </a:r>
            <a:r>
              <a:rPr lang="en-US" sz="3200" dirty="0" err="1">
                <a:sym typeface="Symbol" pitchFamily="-104" charset="2"/>
              </a:rPr>
              <a:t></a:t>
            </a:r>
            <a:r>
              <a:rPr lang="en-US" sz="3200" dirty="0">
                <a:sym typeface="Symbol" pitchFamily="-104" charset="2"/>
              </a:rPr>
              <a:t> </a:t>
            </a:r>
            <a:r>
              <a:rPr lang="en-US" sz="3200" dirty="0"/>
              <a:t>3 CO</a:t>
            </a:r>
            <a:r>
              <a:rPr lang="en-US" sz="3200" baseline="-25000" dirty="0"/>
              <a:t>2</a:t>
            </a:r>
            <a:r>
              <a:rPr lang="en-US" sz="3200" dirty="0"/>
              <a:t>(</a:t>
            </a:r>
            <a:r>
              <a:rPr lang="en-US" sz="3200" i="1" dirty="0"/>
              <a:t>g</a:t>
            </a:r>
            <a:r>
              <a:rPr lang="en-US" sz="3200" dirty="0"/>
              <a:t>) + 4 H</a:t>
            </a:r>
            <a:r>
              <a:rPr lang="en-US" sz="3200" baseline="-25000" dirty="0"/>
              <a:t>2</a:t>
            </a:r>
            <a:r>
              <a:rPr lang="en-US" sz="3200" dirty="0"/>
              <a:t>O(</a:t>
            </a:r>
            <a:r>
              <a:rPr lang="en-US" sz="3200" i="1" dirty="0"/>
              <a:t>l</a:t>
            </a:r>
            <a:r>
              <a:rPr lang="en-US" sz="3200" dirty="0"/>
              <a:t>)</a:t>
            </a:r>
          </a:p>
        </p:txBody>
      </p:sp>
      <p:pic>
        <p:nvPicPr>
          <p:cNvPr id="7" name="Picture 6" descr="05_22_Figure.jpg"/>
          <p:cNvPicPr>
            <a:picLocks noChangeAspect="1"/>
          </p:cNvPicPr>
          <p:nvPr/>
        </p:nvPicPr>
        <p:blipFill>
          <a:blip r:embed="rId3"/>
          <a:srcRect b="2546"/>
          <a:stretch>
            <a:fillRect/>
          </a:stretch>
        </p:blipFill>
        <p:spPr>
          <a:xfrm>
            <a:off x="2590800" y="3733800"/>
            <a:ext cx="4034075" cy="3048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a:t>Energy in Foods</a:t>
            </a:r>
          </a:p>
        </p:txBody>
      </p:sp>
      <p:sp>
        <p:nvSpPr>
          <p:cNvPr id="67588" name="Rectangle 4"/>
          <p:cNvSpPr>
            <a:spLocks noGrp="1" noChangeArrowheads="1"/>
          </p:cNvSpPr>
          <p:nvPr>
            <p:ph type="body" sz="half" idx="2"/>
          </p:nvPr>
        </p:nvSpPr>
        <p:spPr>
          <a:xfrm>
            <a:off x="762000" y="1143000"/>
            <a:ext cx="7467600" cy="2362200"/>
          </a:xfrm>
        </p:spPr>
        <p:txBody>
          <a:bodyPr/>
          <a:lstStyle/>
          <a:p>
            <a:pPr eaLnBrk="1" hangingPunct="1">
              <a:buFontTx/>
              <a:buNone/>
            </a:pPr>
            <a:r>
              <a:rPr lang="en-US" sz="2800"/>
              <a:t>	Most of the fuel in the food we eat comes from carbohydrates and fats.</a:t>
            </a:r>
          </a:p>
        </p:txBody>
      </p:sp>
      <p:pic>
        <p:nvPicPr>
          <p:cNvPr id="6" name="Picture 5" descr="05_04_Table.jpg"/>
          <p:cNvPicPr>
            <a:picLocks noChangeAspect="1"/>
          </p:cNvPicPr>
          <p:nvPr/>
        </p:nvPicPr>
        <p:blipFill>
          <a:blip r:embed="rId3"/>
          <a:srcRect b="2899"/>
          <a:stretch>
            <a:fillRect/>
          </a:stretch>
        </p:blipFill>
        <p:spPr>
          <a:xfrm>
            <a:off x="1828800" y="2438400"/>
            <a:ext cx="5562221" cy="399288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t>Units of Energy</a:t>
            </a:r>
          </a:p>
        </p:txBody>
      </p:sp>
      <p:sp>
        <p:nvSpPr>
          <p:cNvPr id="12291" name="Rectangle 3"/>
          <p:cNvSpPr>
            <a:spLocks noGrp="1" noChangeArrowheads="1"/>
          </p:cNvSpPr>
          <p:nvPr>
            <p:ph type="body" idx="1"/>
          </p:nvPr>
        </p:nvSpPr>
        <p:spPr>
          <a:xfrm>
            <a:off x="685800" y="1219200"/>
            <a:ext cx="7772400" cy="4572000"/>
          </a:xfrm>
        </p:spPr>
        <p:txBody>
          <a:bodyPr/>
          <a:lstStyle/>
          <a:p>
            <a:pPr eaLnBrk="1" hangingPunct="1"/>
            <a:r>
              <a:rPr lang="en-US" dirty="0"/>
              <a:t>The SI unit of energy is the </a:t>
            </a:r>
            <a:r>
              <a:rPr lang="en-US" b="1" dirty="0"/>
              <a:t>joule (</a:t>
            </a:r>
            <a:r>
              <a:rPr lang="en-US" b="1" i="1" dirty="0"/>
              <a:t>J</a:t>
            </a:r>
            <a:r>
              <a:rPr lang="en-US" b="1" dirty="0"/>
              <a:t>)</a:t>
            </a:r>
            <a:r>
              <a:rPr lang="en-US" dirty="0"/>
              <a:t>:</a:t>
            </a:r>
          </a:p>
          <a:p>
            <a:pPr eaLnBrk="1" hangingPunct="1">
              <a:buFontTx/>
              <a:buNone/>
            </a:pPr>
            <a:endParaRPr lang="en-US" dirty="0"/>
          </a:p>
          <a:p>
            <a:pPr eaLnBrk="1" hangingPunct="1">
              <a:buFontTx/>
              <a:buNone/>
            </a:pPr>
            <a:endParaRPr lang="en-US" dirty="0"/>
          </a:p>
          <a:p>
            <a:pPr eaLnBrk="1" hangingPunct="1"/>
            <a:r>
              <a:rPr lang="en-US" dirty="0"/>
              <a:t>An older, non-SI unit is still in widespread use, the </a:t>
            </a:r>
            <a:r>
              <a:rPr lang="en-US" b="1" dirty="0"/>
              <a:t>calorie (</a:t>
            </a:r>
            <a:r>
              <a:rPr lang="en-US" b="1" i="1" dirty="0"/>
              <a:t>cal</a:t>
            </a:r>
            <a:r>
              <a:rPr lang="en-US" b="1" dirty="0"/>
              <a:t>)</a:t>
            </a:r>
            <a:r>
              <a:rPr lang="en-US" dirty="0"/>
              <a:t>:</a:t>
            </a:r>
          </a:p>
          <a:p>
            <a:pPr algn="ctr" eaLnBrk="1" hangingPunct="1">
              <a:buFontTx/>
              <a:buNone/>
            </a:pPr>
            <a:r>
              <a:rPr lang="en-US" dirty="0"/>
              <a:t>1 cal = 4.184 J</a:t>
            </a:r>
          </a:p>
          <a:p>
            <a:pPr eaLnBrk="1" hangingPunct="1">
              <a:buFontTx/>
              <a:buNone/>
            </a:pPr>
            <a:r>
              <a:rPr lang="en-US" dirty="0"/>
              <a:t>(Note: this is </a:t>
            </a:r>
            <a:r>
              <a:rPr lang="en-US" i="1" dirty="0" smtClean="0"/>
              <a:t>not</a:t>
            </a:r>
            <a:r>
              <a:rPr lang="en-US" dirty="0" smtClean="0"/>
              <a:t> </a:t>
            </a:r>
            <a:r>
              <a:rPr lang="en-US" dirty="0"/>
              <a:t>the same as the calorie of foods; the food calorie is 1 kcal!)</a:t>
            </a:r>
          </a:p>
        </p:txBody>
      </p:sp>
      <p:pic>
        <p:nvPicPr>
          <p:cNvPr id="9" name="Picture 8" descr="slide 5a ch5.jpg"/>
          <p:cNvPicPr>
            <a:picLocks noChangeAspect="1"/>
          </p:cNvPicPr>
          <p:nvPr/>
        </p:nvPicPr>
        <p:blipFill>
          <a:blip r:embed="rId3"/>
          <a:stretch>
            <a:fillRect/>
          </a:stretch>
        </p:blipFill>
        <p:spPr>
          <a:xfrm>
            <a:off x="3295291" y="1905000"/>
            <a:ext cx="2495909" cy="1066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0" y="0"/>
            <a:ext cx="9144000" cy="914400"/>
          </a:xfrm>
        </p:spPr>
        <p:txBody>
          <a:bodyPr/>
          <a:lstStyle/>
          <a:p>
            <a:pPr eaLnBrk="1" hangingPunct="1"/>
            <a:r>
              <a:rPr lang="en-US"/>
              <a:t>Energy in Fuels</a:t>
            </a:r>
          </a:p>
        </p:txBody>
      </p:sp>
      <p:sp>
        <p:nvSpPr>
          <p:cNvPr id="68612" name="Rectangle 3"/>
          <p:cNvSpPr>
            <a:spLocks noGrp="1" noChangeArrowheads="1"/>
          </p:cNvSpPr>
          <p:nvPr>
            <p:ph type="body" sz="half" idx="1"/>
          </p:nvPr>
        </p:nvSpPr>
        <p:spPr>
          <a:xfrm>
            <a:off x="3810000" y="4114800"/>
            <a:ext cx="4343400" cy="1828800"/>
          </a:xfrm>
        </p:spPr>
        <p:txBody>
          <a:bodyPr/>
          <a:lstStyle/>
          <a:p>
            <a:pPr eaLnBrk="1" hangingPunct="1">
              <a:buFontTx/>
              <a:buNone/>
            </a:pPr>
            <a:r>
              <a:rPr lang="en-US" sz="2800" dirty="0"/>
              <a:t>	The vast majority of the energy consumed in this country comes from fossil fuels.</a:t>
            </a:r>
          </a:p>
        </p:txBody>
      </p:sp>
      <p:pic>
        <p:nvPicPr>
          <p:cNvPr id="7" name="Picture 6" descr="05_24_Figure.jpg"/>
          <p:cNvPicPr>
            <a:picLocks noChangeAspect="1"/>
          </p:cNvPicPr>
          <p:nvPr/>
        </p:nvPicPr>
        <p:blipFill>
          <a:blip r:embed="rId3"/>
          <a:srcRect b="2546"/>
          <a:stretch>
            <a:fillRect/>
          </a:stretch>
        </p:blipFill>
        <p:spPr>
          <a:xfrm>
            <a:off x="609600" y="3962400"/>
            <a:ext cx="2634602" cy="2286000"/>
          </a:xfrm>
          <a:prstGeom prst="rect">
            <a:avLst/>
          </a:prstGeom>
        </p:spPr>
      </p:pic>
      <p:pic>
        <p:nvPicPr>
          <p:cNvPr id="8" name="Picture 7" descr="05_05_Table.jpg"/>
          <p:cNvPicPr>
            <a:picLocks noChangeAspect="1"/>
          </p:cNvPicPr>
          <p:nvPr/>
        </p:nvPicPr>
        <p:blipFill>
          <a:blip r:embed="rId4"/>
          <a:srcRect b="3642"/>
          <a:stretch>
            <a:fillRect/>
          </a:stretch>
        </p:blipFill>
        <p:spPr>
          <a:xfrm>
            <a:off x="2057400" y="1066800"/>
            <a:ext cx="5257800" cy="2732178"/>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17463"/>
            <a:ext cx="5257800" cy="1143001"/>
          </a:xfrm>
        </p:spPr>
        <p:txBody>
          <a:bodyPr/>
          <a:lstStyle/>
          <a:p>
            <a:r>
              <a:rPr lang="en-US"/>
              <a:t>Other Energy Sources</a:t>
            </a:r>
          </a:p>
        </p:txBody>
      </p:sp>
      <p:sp>
        <p:nvSpPr>
          <p:cNvPr id="69635" name="Text Placeholder 2"/>
          <p:cNvSpPr>
            <a:spLocks noGrp="1"/>
          </p:cNvSpPr>
          <p:nvPr>
            <p:ph type="body" sz="half" idx="1"/>
          </p:nvPr>
        </p:nvSpPr>
        <p:spPr>
          <a:xfrm>
            <a:off x="152400" y="990600"/>
            <a:ext cx="4495800" cy="5105400"/>
          </a:xfrm>
        </p:spPr>
        <p:txBody>
          <a:bodyPr/>
          <a:lstStyle/>
          <a:p>
            <a:r>
              <a:rPr lang="en-US"/>
              <a:t>Nuclear fission produces 8.5% of the U.S. energy needs.</a:t>
            </a:r>
          </a:p>
          <a:p>
            <a:r>
              <a:rPr lang="en-US" b="1"/>
              <a:t>Renewable energy sources</a:t>
            </a:r>
            <a:r>
              <a:rPr lang="en-US"/>
              <a:t>, like solar, wind, geothermal, hydroelectric, and biomass sources produce 7.4% of the U.S. energy needs.</a:t>
            </a:r>
            <a:endParaRPr lang="en-US" b="1"/>
          </a:p>
        </p:txBody>
      </p:sp>
      <p:pic>
        <p:nvPicPr>
          <p:cNvPr id="8" name="Picture 7" descr="05_25_Figure.jpg"/>
          <p:cNvPicPr>
            <a:picLocks noChangeAspect="1"/>
          </p:cNvPicPr>
          <p:nvPr/>
        </p:nvPicPr>
        <p:blipFill>
          <a:blip r:embed="rId2"/>
          <a:stretch>
            <a:fillRect/>
          </a:stretch>
        </p:blipFill>
        <p:spPr>
          <a:xfrm>
            <a:off x="4953000" y="3505200"/>
            <a:ext cx="2794536" cy="2529840"/>
          </a:xfrm>
          <a:prstGeom prst="rect">
            <a:avLst/>
          </a:prstGeom>
        </p:spPr>
      </p:pic>
      <p:pic>
        <p:nvPicPr>
          <p:cNvPr id="10" name="Picture 9" descr="05_24_Figure.jpg"/>
          <p:cNvPicPr>
            <a:picLocks noChangeAspect="1"/>
          </p:cNvPicPr>
          <p:nvPr/>
        </p:nvPicPr>
        <p:blipFill>
          <a:blip r:embed="rId3"/>
          <a:srcRect b="2546"/>
          <a:stretch>
            <a:fillRect/>
          </a:stretch>
        </p:blipFill>
        <p:spPr>
          <a:xfrm>
            <a:off x="5029200" y="990600"/>
            <a:ext cx="2634602" cy="2286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t>Definitions: System and Surroundings</a:t>
            </a:r>
          </a:p>
        </p:txBody>
      </p:sp>
      <p:sp>
        <p:nvSpPr>
          <p:cNvPr id="13315" name="Rectangle 3"/>
          <p:cNvSpPr>
            <a:spLocks noGrp="1" noChangeArrowheads="1"/>
          </p:cNvSpPr>
          <p:nvPr>
            <p:ph type="body" sz="half" idx="2"/>
          </p:nvPr>
        </p:nvSpPr>
        <p:spPr>
          <a:xfrm>
            <a:off x="4114800" y="1981200"/>
            <a:ext cx="4724400" cy="4648200"/>
          </a:xfrm>
        </p:spPr>
        <p:txBody>
          <a:bodyPr/>
          <a:lstStyle/>
          <a:p>
            <a:pPr eaLnBrk="1" hangingPunct="1"/>
            <a:r>
              <a:rPr lang="en-US" sz="2800"/>
              <a:t>The </a:t>
            </a:r>
            <a:r>
              <a:rPr lang="en-US" sz="2800" b="1"/>
              <a:t>system</a:t>
            </a:r>
            <a:r>
              <a:rPr lang="en-US" sz="2800"/>
              <a:t> includes the molecules we want to study (here, the hydrogen and oxygen molecules).</a:t>
            </a:r>
          </a:p>
          <a:p>
            <a:pPr eaLnBrk="1" hangingPunct="1"/>
            <a:r>
              <a:rPr lang="en-US" sz="2800"/>
              <a:t>The </a:t>
            </a:r>
            <a:r>
              <a:rPr lang="en-US" sz="2800" b="1"/>
              <a:t>surroundings</a:t>
            </a:r>
            <a:r>
              <a:rPr lang="en-US" sz="2800"/>
              <a:t> are everything else (here, the cylinder and piston).</a:t>
            </a:r>
          </a:p>
        </p:txBody>
      </p:sp>
      <p:pic>
        <p:nvPicPr>
          <p:cNvPr id="6" name="Picture 5" descr="05_04_Figure.jpg"/>
          <p:cNvPicPr>
            <a:picLocks noChangeAspect="1"/>
          </p:cNvPicPr>
          <p:nvPr/>
        </p:nvPicPr>
        <p:blipFill>
          <a:blip r:embed="rId3"/>
          <a:srcRect b="2546"/>
          <a:stretch>
            <a:fillRect/>
          </a:stretch>
        </p:blipFill>
        <p:spPr>
          <a:xfrm>
            <a:off x="762000" y="1524000"/>
            <a:ext cx="3200400" cy="4533541"/>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t>Definitions: Work</a:t>
            </a:r>
          </a:p>
        </p:txBody>
      </p:sp>
      <p:sp>
        <p:nvSpPr>
          <p:cNvPr id="17411" name="Rectangle 3"/>
          <p:cNvSpPr>
            <a:spLocks noGrp="1" noChangeArrowheads="1"/>
          </p:cNvSpPr>
          <p:nvPr>
            <p:ph type="body" sz="half" idx="1"/>
          </p:nvPr>
        </p:nvSpPr>
        <p:spPr>
          <a:xfrm>
            <a:off x="685800" y="1524000"/>
            <a:ext cx="4267200" cy="4114800"/>
          </a:xfrm>
        </p:spPr>
        <p:txBody>
          <a:bodyPr/>
          <a:lstStyle/>
          <a:p>
            <a:pPr eaLnBrk="1" hangingPunct="1">
              <a:lnSpc>
                <a:spcPct val="90000"/>
              </a:lnSpc>
            </a:pPr>
            <a:r>
              <a:rPr lang="en-US" sz="2800" dirty="0"/>
              <a:t>Energy used to move an object over some distance is </a:t>
            </a:r>
            <a:r>
              <a:rPr lang="en-US" sz="2800" b="1" dirty="0"/>
              <a:t>work</a:t>
            </a:r>
            <a:r>
              <a:rPr lang="en-US" sz="2800" dirty="0"/>
              <a:t>:</a:t>
            </a:r>
          </a:p>
          <a:p>
            <a:pPr eaLnBrk="1" hangingPunct="1">
              <a:lnSpc>
                <a:spcPct val="90000"/>
              </a:lnSpc>
            </a:pPr>
            <a:r>
              <a:rPr lang="en-US" sz="2800" i="1" dirty="0"/>
              <a:t>w</a:t>
            </a:r>
            <a:r>
              <a:rPr lang="en-US" sz="2800" dirty="0"/>
              <a:t> = </a:t>
            </a:r>
            <a:r>
              <a:rPr lang="en-US" sz="2800" i="1" dirty="0"/>
              <a:t>F</a:t>
            </a:r>
            <a:r>
              <a:rPr lang="en-US" sz="2800" dirty="0"/>
              <a:t> </a:t>
            </a:r>
            <a:r>
              <a:rPr lang="en-US" sz="2800" dirty="0">
                <a:sym typeface="Symbol" pitchFamily="-104" charset="2"/>
              </a:rPr>
              <a:t></a:t>
            </a:r>
            <a:r>
              <a:rPr lang="en-US" sz="2800" dirty="0">
                <a:latin typeface="Times" pitchFamily="-104" charset="0"/>
                <a:sym typeface="Wingdings" pitchFamily="-104" charset="2"/>
              </a:rPr>
              <a:t> </a:t>
            </a:r>
            <a:r>
              <a:rPr lang="en-US" sz="2800" i="1" dirty="0">
                <a:sym typeface="Wingdings" pitchFamily="-104" charset="2"/>
              </a:rPr>
              <a:t>d</a:t>
            </a:r>
            <a:endParaRPr lang="en-US" sz="2800" dirty="0">
              <a:sym typeface="Wingdings" pitchFamily="-104" charset="2"/>
            </a:endParaRPr>
          </a:p>
          <a:p>
            <a:pPr eaLnBrk="1" hangingPunct="1">
              <a:lnSpc>
                <a:spcPct val="90000"/>
              </a:lnSpc>
              <a:buFontTx/>
              <a:buNone/>
            </a:pPr>
            <a:r>
              <a:rPr lang="en-US" sz="2800" dirty="0"/>
              <a:t>	where </a:t>
            </a:r>
            <a:r>
              <a:rPr lang="en-US" sz="2800" i="1" dirty="0"/>
              <a:t>w</a:t>
            </a:r>
            <a:r>
              <a:rPr lang="en-US" sz="2800" dirty="0"/>
              <a:t> is work, </a:t>
            </a:r>
            <a:r>
              <a:rPr lang="en-US" sz="2800" i="1" dirty="0"/>
              <a:t>F</a:t>
            </a:r>
            <a:r>
              <a:rPr lang="en-US" sz="2800" dirty="0"/>
              <a:t> </a:t>
            </a:r>
            <a:r>
              <a:rPr lang="en-US" sz="2800" dirty="0" smtClean="0"/>
              <a:t/>
            </a:r>
            <a:br>
              <a:rPr lang="en-US" sz="2800" dirty="0" smtClean="0"/>
            </a:br>
            <a:r>
              <a:rPr lang="en-US" sz="2800" dirty="0" smtClean="0"/>
              <a:t>is </a:t>
            </a:r>
            <a:r>
              <a:rPr lang="en-US" sz="2800" dirty="0"/>
              <a:t>the force, and </a:t>
            </a:r>
            <a:r>
              <a:rPr lang="en-US" sz="2800" i="1" dirty="0"/>
              <a:t>d</a:t>
            </a:r>
            <a:r>
              <a:rPr lang="en-US" sz="2800" dirty="0"/>
              <a:t> is the distance over </a:t>
            </a:r>
            <a:r>
              <a:rPr lang="en-US" sz="2800" dirty="0" smtClean="0"/>
              <a:t/>
            </a:r>
            <a:br>
              <a:rPr lang="en-US" sz="2800" dirty="0" smtClean="0"/>
            </a:br>
            <a:r>
              <a:rPr lang="en-US" sz="2800" dirty="0" smtClean="0"/>
              <a:t>which </a:t>
            </a:r>
            <a:r>
              <a:rPr lang="en-US" sz="2800" dirty="0"/>
              <a:t>the force is exerted.</a:t>
            </a:r>
          </a:p>
        </p:txBody>
      </p:sp>
      <p:pic>
        <p:nvPicPr>
          <p:cNvPr id="6" name="Picture 5" descr="05_01_FigureA.jpg"/>
          <p:cNvPicPr>
            <a:picLocks noChangeAspect="1"/>
          </p:cNvPicPr>
          <p:nvPr/>
        </p:nvPicPr>
        <p:blipFill>
          <a:blip r:embed="rId3"/>
          <a:srcRect b="7176"/>
          <a:stretch>
            <a:fillRect/>
          </a:stretch>
        </p:blipFill>
        <p:spPr>
          <a:xfrm>
            <a:off x="5334000" y="1219200"/>
            <a:ext cx="2944596" cy="466344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t>Heat</a:t>
            </a:r>
          </a:p>
        </p:txBody>
      </p:sp>
      <p:sp>
        <p:nvSpPr>
          <p:cNvPr id="18436" name="Rectangle 4"/>
          <p:cNvSpPr>
            <a:spLocks noGrp="1" noChangeArrowheads="1"/>
          </p:cNvSpPr>
          <p:nvPr>
            <p:ph type="body" sz="half" idx="2"/>
          </p:nvPr>
        </p:nvSpPr>
        <p:spPr>
          <a:xfrm>
            <a:off x="5257800" y="1981200"/>
            <a:ext cx="3810000" cy="4114800"/>
          </a:xfrm>
        </p:spPr>
        <p:txBody>
          <a:bodyPr/>
          <a:lstStyle/>
          <a:p>
            <a:pPr eaLnBrk="1" hangingPunct="1"/>
            <a:r>
              <a:rPr lang="en-US" sz="2800"/>
              <a:t>Energy can also be transferred as heat.</a:t>
            </a:r>
          </a:p>
          <a:p>
            <a:pPr eaLnBrk="1" hangingPunct="1"/>
            <a:r>
              <a:rPr lang="en-US" sz="2800"/>
              <a:t>Heat flows from warmer objects to cooler objects.</a:t>
            </a:r>
          </a:p>
        </p:txBody>
      </p:sp>
      <p:pic>
        <p:nvPicPr>
          <p:cNvPr id="6" name="Picture 5" descr="05_01_FigureB.jpg"/>
          <p:cNvPicPr>
            <a:picLocks noChangeAspect="1"/>
          </p:cNvPicPr>
          <p:nvPr/>
        </p:nvPicPr>
        <p:blipFill>
          <a:blip r:embed="rId3"/>
          <a:srcRect b="9491"/>
          <a:stretch>
            <a:fillRect/>
          </a:stretch>
        </p:blipFill>
        <p:spPr>
          <a:xfrm>
            <a:off x="381000" y="1676400"/>
            <a:ext cx="4590896" cy="374904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0"/>
            <a:ext cx="9144000" cy="914400"/>
          </a:xfrm>
        </p:spPr>
        <p:txBody>
          <a:bodyPr/>
          <a:lstStyle/>
          <a:p>
            <a:pPr eaLnBrk="1" hangingPunct="1"/>
            <a:r>
              <a:rPr lang="en-US"/>
              <a:t>Conversion of Energy</a:t>
            </a:r>
          </a:p>
        </p:txBody>
      </p:sp>
      <p:sp>
        <p:nvSpPr>
          <p:cNvPr id="132100" name="Rectangle 4"/>
          <p:cNvSpPr>
            <a:spLocks noGrp="1" noChangeArrowheads="1"/>
          </p:cNvSpPr>
          <p:nvPr>
            <p:ph type="body" sz="half" idx="2"/>
          </p:nvPr>
        </p:nvSpPr>
        <p:spPr>
          <a:xfrm>
            <a:off x="152400" y="838200"/>
            <a:ext cx="8915400" cy="2921000"/>
          </a:xfrm>
        </p:spPr>
        <p:txBody>
          <a:bodyPr/>
          <a:lstStyle/>
          <a:p>
            <a:pPr eaLnBrk="1" hangingPunct="1"/>
            <a:r>
              <a:rPr lang="en-US" sz="2800"/>
              <a:t>Energy can be converted from one type to another.</a:t>
            </a:r>
          </a:p>
          <a:p>
            <a:pPr eaLnBrk="1" hangingPunct="1"/>
            <a:r>
              <a:rPr lang="en-US" sz="2800"/>
              <a:t>The cyclist has potential energy as she sits on top of the hill.</a:t>
            </a:r>
          </a:p>
          <a:p>
            <a:pPr eaLnBrk="1" hangingPunct="1"/>
            <a:r>
              <a:rPr lang="en-US" sz="2800"/>
              <a:t>As she coasts down the hill, her potential energy is converted to kinetic energy until the bottom, where the energy is converted to kinetic energy.</a:t>
            </a:r>
          </a:p>
          <a:p>
            <a:pPr eaLnBrk="1" hangingPunct="1"/>
            <a:endParaRPr lang="en-US" sz="2800"/>
          </a:p>
        </p:txBody>
      </p:sp>
      <p:pic>
        <p:nvPicPr>
          <p:cNvPr id="6" name="Picture 5" descr="05_02_Figure.jpg"/>
          <p:cNvPicPr>
            <a:picLocks noChangeAspect="1"/>
          </p:cNvPicPr>
          <p:nvPr/>
        </p:nvPicPr>
        <p:blipFill>
          <a:blip r:embed="rId3"/>
          <a:srcRect b="3406"/>
          <a:stretch>
            <a:fillRect/>
          </a:stretch>
        </p:blipFill>
        <p:spPr>
          <a:xfrm>
            <a:off x="2286000" y="3733800"/>
            <a:ext cx="4800600" cy="2576894"/>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6"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6"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6"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17803</TotalTime>
  <Words>1639</Words>
  <Application>Microsoft Macintosh PowerPoint</Application>
  <PresentationFormat>On-screen Show (4:3)</PresentationFormat>
  <Paragraphs>235</Paragraphs>
  <Slides>51</Slides>
  <Notes>50</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Blank Presentation</vt:lpstr>
      <vt:lpstr>1_Blank Presentation</vt:lpstr>
      <vt:lpstr>PowerPoint Presentation</vt:lpstr>
      <vt:lpstr>Energy</vt:lpstr>
      <vt:lpstr>Kinetic Energy</vt:lpstr>
      <vt:lpstr>Potential Energy</vt:lpstr>
      <vt:lpstr>Units of Energy</vt:lpstr>
      <vt:lpstr>Definitions: System and Surroundings</vt:lpstr>
      <vt:lpstr>Definitions: Work</vt:lpstr>
      <vt:lpstr>Heat</vt:lpstr>
      <vt:lpstr>Conversion of Energy</vt:lpstr>
      <vt:lpstr>First Law of Thermodynamics</vt:lpstr>
      <vt:lpstr>Internal Energy</vt:lpstr>
      <vt:lpstr>Internal Energy</vt:lpstr>
      <vt:lpstr>Changes in Internal Energy</vt:lpstr>
      <vt:lpstr>Changes in Internal Energy</vt:lpstr>
      <vt:lpstr>Changes in Internal Energy</vt:lpstr>
      <vt:lpstr>E, q, w, and Their Signs</vt:lpstr>
      <vt:lpstr>Exchange of Heat between System and Surroundings</vt:lpstr>
      <vt:lpstr>Exchange of Heat between System and Surroundings</vt:lpstr>
      <vt:lpstr>State Functions</vt:lpstr>
      <vt:lpstr>State Functions</vt:lpstr>
      <vt:lpstr>State Functions</vt:lpstr>
      <vt:lpstr>Work</vt:lpstr>
      <vt:lpstr>Work</vt:lpstr>
      <vt:lpstr>Enthalpy</vt:lpstr>
      <vt:lpstr>Enthalpy</vt:lpstr>
      <vt:lpstr>Enthalpy</vt:lpstr>
      <vt:lpstr>Endothermic and Exothermic</vt:lpstr>
      <vt:lpstr>Enthalpy of Reaction</vt:lpstr>
      <vt:lpstr>Enthalpy of Reaction</vt:lpstr>
      <vt:lpstr>The Truth about Enthalpy</vt:lpstr>
      <vt:lpstr>Calorimetry</vt:lpstr>
      <vt:lpstr>Heat Capacity and Specific Heat</vt:lpstr>
      <vt:lpstr>Heat Capacity and Specific Heat</vt:lpstr>
      <vt:lpstr>Heat Capacity and Specific Heat</vt:lpstr>
      <vt:lpstr> Constant Pressure Calorimetry</vt:lpstr>
      <vt:lpstr>Bomb Calorimetry</vt:lpstr>
      <vt:lpstr>Bomb Calorimetry</vt:lpstr>
      <vt:lpstr>Hess’s Law</vt:lpstr>
      <vt:lpstr>Hess’s Law</vt:lpstr>
      <vt:lpstr>Enthalpies of Formation</vt:lpstr>
      <vt:lpstr>Standard Enthalpies of Formation</vt:lpstr>
      <vt:lpstr>Calculation of H</vt:lpstr>
      <vt:lpstr>Calculation of H</vt:lpstr>
      <vt:lpstr>Calculation of H</vt:lpstr>
      <vt:lpstr>Calculation of H</vt:lpstr>
      <vt:lpstr>Calculation of H</vt:lpstr>
      <vt:lpstr>Calculation of H</vt:lpstr>
      <vt:lpstr>Calculation of H using Values from the Standard Enthalpy Table</vt:lpstr>
      <vt:lpstr>Energy in Foods</vt:lpstr>
      <vt:lpstr>Energy in Fuels</vt:lpstr>
      <vt:lpstr>Other Energy Sources</vt:lpstr>
    </vt:vector>
  </TitlesOfParts>
  <Company>John Bookstaver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Thermochemistry</dc:title>
  <dc:creator>John Bookstaver</dc:creator>
  <cp:lastModifiedBy>Michelle  Durgerian</cp:lastModifiedBy>
  <cp:revision>118</cp:revision>
  <dcterms:created xsi:type="dcterms:W3CDTF">2014-01-08T13:11:38Z</dcterms:created>
  <dcterms:modified xsi:type="dcterms:W3CDTF">2014-01-28T14:45:10Z</dcterms:modified>
</cp:coreProperties>
</file>