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40"/>
  </p:notesMasterIdLst>
  <p:sldIdLst>
    <p:sldId id="336" r:id="rId3"/>
    <p:sldId id="257" r:id="rId4"/>
    <p:sldId id="330" r:id="rId5"/>
    <p:sldId id="260" r:id="rId6"/>
    <p:sldId id="263" r:id="rId7"/>
    <p:sldId id="331" r:id="rId8"/>
    <p:sldId id="267" r:id="rId9"/>
    <p:sldId id="314" r:id="rId10"/>
    <p:sldId id="332" r:id="rId11"/>
    <p:sldId id="333" r:id="rId12"/>
    <p:sldId id="272" r:id="rId13"/>
    <p:sldId id="273" r:id="rId14"/>
    <p:sldId id="276" r:id="rId15"/>
    <p:sldId id="279" r:id="rId16"/>
    <p:sldId id="281" r:id="rId17"/>
    <p:sldId id="283" r:id="rId18"/>
    <p:sldId id="326" r:id="rId19"/>
    <p:sldId id="285" r:id="rId20"/>
    <p:sldId id="317" r:id="rId21"/>
    <p:sldId id="319" r:id="rId22"/>
    <p:sldId id="293" r:id="rId23"/>
    <p:sldId id="294" r:id="rId24"/>
    <p:sldId id="296" r:id="rId25"/>
    <p:sldId id="297" r:id="rId26"/>
    <p:sldId id="298" r:id="rId27"/>
    <p:sldId id="299" r:id="rId28"/>
    <p:sldId id="300" r:id="rId29"/>
    <p:sldId id="303" r:id="rId30"/>
    <p:sldId id="305" r:id="rId31"/>
    <p:sldId id="334" r:id="rId32"/>
    <p:sldId id="292" r:id="rId33"/>
    <p:sldId id="307" r:id="rId34"/>
    <p:sldId id="308" r:id="rId35"/>
    <p:sldId id="329" r:id="rId36"/>
    <p:sldId id="309" r:id="rId37"/>
    <p:sldId id="310" r:id="rId38"/>
    <p:sldId id="33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030"/>
    <a:srgbClr val="416BB3"/>
    <a:srgbClr val="006BA9"/>
    <a:srgbClr val="000080"/>
    <a:srgbClr val="001996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9" autoAdjust="0"/>
    <p:restoredTop sz="94553" autoAdjust="0"/>
  </p:normalViewPr>
  <p:slideViewPr>
    <p:cSldViewPr>
      <p:cViewPr>
        <p:scale>
          <a:sx n="200" d="100"/>
          <a:sy n="200" d="100"/>
        </p:scale>
        <p:origin x="2080" y="3776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1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A86C75-A92C-024C-B397-DD9EDD269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E6FCCF-319D-7A44-B2B7-472F5B833B60}" type="slidenum">
              <a:rPr lang="en-US"/>
              <a:pPr/>
              <a:t>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31D5F8-3FD0-3541-BCBD-D537AAFC76E8}" type="slidenum">
              <a:rPr lang="en-US"/>
              <a:pPr/>
              <a:t>15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BF058A-ACC0-E140-AB0B-850D7FA20D66}" type="slidenum">
              <a:rPr lang="en-US"/>
              <a:pPr/>
              <a:t>16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4B52DE-80D0-1348-8206-70A198561FB7}" type="slidenum">
              <a:rPr lang="en-US"/>
              <a:pPr/>
              <a:t>17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E7596F-26A0-6640-9001-9E4542383329}" type="slidenum">
              <a:rPr lang="en-US"/>
              <a:pPr/>
              <a:t>18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629506-B1FB-1F4A-8365-34F2F7FB67AC}" type="slidenum">
              <a:rPr lang="en-US"/>
              <a:pPr/>
              <a:t>19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906E5A-2964-854B-8CCD-123A4A74C9C7}" type="slidenum">
              <a:rPr lang="en-US"/>
              <a:pPr/>
              <a:t>20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6BF8F9-F14C-8047-A009-8D4983CD7BFB}" type="slidenum">
              <a:rPr lang="en-US"/>
              <a:pPr/>
              <a:t>21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6F336A-775F-044D-9483-62CE71B5FFB9}" type="slidenum">
              <a:rPr lang="en-US"/>
              <a:pPr/>
              <a:t>22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DAE6C4-674E-AF4A-B5D3-8889E9EBFCAE}" type="slidenum">
              <a:rPr lang="en-US"/>
              <a:pPr/>
              <a:t>23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250369-8EEE-F84C-B912-6219F424D884}" type="slidenum">
              <a:rPr lang="en-US"/>
              <a:pPr/>
              <a:t>24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B9BCF4-2CBF-9A44-B5F1-DC888629B74F}" type="slidenum">
              <a:rPr lang="en-US"/>
              <a:pPr/>
              <a:t>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FE0010-ACDD-3E4D-83F8-D0F0E4FA0DF3}" type="slidenum">
              <a:rPr lang="en-US"/>
              <a:pPr/>
              <a:t>25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582F60-1E8F-8343-B342-6F8CB07CDE54}" type="slidenum">
              <a:rPr lang="en-US"/>
              <a:pPr/>
              <a:t>26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631A27-A92C-2B49-AD3D-9CFD078475B4}" type="slidenum">
              <a:rPr lang="en-US"/>
              <a:pPr/>
              <a:t>27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801E67-D1CF-594A-B102-FC2E20E0CD18}" type="slidenum">
              <a:rPr lang="en-US"/>
              <a:pPr/>
              <a:t>28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92C93D-CD1F-E141-9F99-8BD30F843B11}" type="slidenum">
              <a:rPr lang="en-US"/>
              <a:pPr/>
              <a:t>29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AC76BB-C89B-0646-8D99-977B8E151320}" type="slidenum">
              <a:rPr lang="en-US"/>
              <a:pPr/>
              <a:t>31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DB23F8-0155-8648-8CF8-1F84B8E4F0BD}" type="slidenum">
              <a:rPr lang="en-US"/>
              <a:pPr/>
              <a:t>32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53823E-981A-4F43-8FE4-24CCC39DA6C1}" type="slidenum">
              <a:rPr lang="en-US"/>
              <a:pPr/>
              <a:t>33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B48863-087E-A54A-9DFA-F9F45BDF267F}" type="slidenum">
              <a:rPr lang="en-US"/>
              <a:pPr/>
              <a:t>34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1566E1-34FC-C14F-8FA0-37A9E22BBD64}" type="slidenum">
              <a:rPr lang="en-US"/>
              <a:pPr/>
              <a:t>35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74C407-FD4A-0849-92C6-E5A240D5552D}" type="slidenum">
              <a:rPr lang="en-US"/>
              <a:pPr/>
              <a:t>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6C7C0D-08EA-CF4B-8BAD-88CC43699CFE}" type="slidenum">
              <a:rPr lang="en-US"/>
              <a:pPr/>
              <a:t>36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119563-8549-D04B-9084-5161CC77789E}" type="slidenum">
              <a:rPr lang="en-US"/>
              <a:pPr/>
              <a:t>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74E8EB-CEAB-774F-86CC-BAF7A5409C7F}" type="slidenum">
              <a:rPr lang="en-US"/>
              <a:pPr/>
              <a:t>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BA16BC-4785-D24E-B816-4F4673BD2150}" type="slidenum">
              <a:rPr lang="en-US"/>
              <a:pPr/>
              <a:t>11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B00C9A-94D9-8146-A17A-1FE75C96BCE2}" type="slidenum">
              <a:rPr lang="en-US"/>
              <a:pPr/>
              <a:t>12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72D32A-35BE-B84F-859B-A0DEB2E25558}" type="slidenum">
              <a:rPr lang="en-US"/>
              <a:pPr/>
              <a:t>13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DEE26E-BE7F-6F49-8AE5-B82859863C9F}" type="slidenum">
              <a:rPr lang="en-US"/>
              <a:pPr/>
              <a:t>14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8CAFAA9B-2ACF-854C-AA4B-0DB0AD5013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0B545C64-D40E-1E4E-AF7A-31463F0AB9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F1FD3421-6557-4E4E-BA15-5A1C3692B7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B0F05F90-8A3A-054E-950B-26E9F4F766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1BB88CA5-804A-5940-830C-4D86984873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E25048B7-0C3A-AC4A-B176-09A800F680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B0A558AF-4E2C-704D-AE19-629BB07821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35CEBA06-CA3B-C346-A9F8-090D54D739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9578CE7B-609F-B540-B032-E658D84A5B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9E42691A-B19A-DF4D-8E2E-16850FB853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2C424000-FDD9-6444-BDB6-A417E752CC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F15799D6-92A9-9F4B-9E89-5D782861DE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A165BD21-95A6-C746-A225-31B3041620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0D940BCE-0CBF-E449-A55C-6C706F840B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F184AEA4-4002-ED45-B9B6-B03684AA90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977892DA-6752-5146-8D45-E1187E3303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1" name="Group 13"/>
          <p:cNvGrpSpPr>
            <a:grpSpLocks/>
          </p:cNvGrpSpPr>
          <p:nvPr userDrawn="1"/>
        </p:nvGrpSpPr>
        <p:grpSpPr bwMode="auto">
          <a:xfrm>
            <a:off x="7808913" y="5522913"/>
            <a:ext cx="1233487" cy="1233487"/>
            <a:chOff x="4919" y="3479"/>
            <a:chExt cx="777" cy="777"/>
          </a:xfrm>
        </p:grpSpPr>
        <p:pic>
          <p:nvPicPr>
            <p:cNvPr id="1032" name="Picture 14" descr="Triangle--Gray"/>
            <p:cNvPicPr>
              <a:picLocks noChangeAspect="1" noChangeArrowheads="1"/>
            </p:cNvPicPr>
            <p:nvPr userDrawn="1"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919" y="3479"/>
              <a:ext cx="777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15"/>
            <p:cNvSpPr>
              <a:spLocks noChangeArrowheads="1"/>
            </p:cNvSpPr>
            <p:nvPr userDrawn="1"/>
          </p:nvSpPr>
          <p:spPr bwMode="auto">
            <a:xfrm>
              <a:off x="5049" y="3725"/>
              <a:ext cx="5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Times New Roman" pitchFamily="-104" charset="0"/>
                </a:rPr>
                <a:t>Aqueous</a:t>
              </a:r>
            </a:p>
            <a:p>
              <a:pPr algn="ctr"/>
              <a:r>
                <a:rPr lang="en-US" sz="1400">
                  <a:latin typeface="Times New Roman" pitchFamily="-104" charset="0"/>
                </a:rPr>
                <a:t>Reactions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Education, Inc.</a:t>
            </a:r>
            <a:endParaRPr lang="en-US" b="1" dirty="0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ransition xmlns:p14="http://schemas.microsoft.com/office/powerpoint/2010/main"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696727_BLB12e_thumbnail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12725" y="685800"/>
            <a:ext cx="42275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/>
          </p:cNvSpPr>
          <p:nvPr userDrawn="1"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/>
              <a:t>Chapter 4</a:t>
            </a:r>
            <a:br>
              <a:rPr lang="en-US" sz="3600"/>
            </a:br>
            <a:r>
              <a:rPr lang="en-US" sz="3600"/>
              <a:t/>
            </a:r>
            <a:br>
              <a:rPr lang="en-US" sz="3600"/>
            </a:br>
            <a:r>
              <a:rPr lang="en-US" sz="3600"/>
              <a:t>Reactions in Aqueous Solution</a:t>
            </a:r>
          </a:p>
        </p:txBody>
      </p:sp>
      <p:sp>
        <p:nvSpPr>
          <p:cNvPr id="2052" name="Rectangle 11"/>
          <p:cNvSpPr>
            <a:spLocks noChangeArrowheads="1"/>
          </p:cNvSpPr>
          <p:nvPr userDrawn="1"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ea typeface="Arial" pitchFamily="-104" charset="0"/>
                <a:cs typeface="Arial" pitchFamily="-104" charset="0"/>
              </a:rPr>
              <a:t>Lecture Presentation</a:t>
            </a:r>
          </a:p>
        </p:txBody>
      </p:sp>
      <p:sp>
        <p:nvSpPr>
          <p:cNvPr id="2053" name="Text Box 1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>
                <a:solidFill>
                  <a:srgbClr val="73738C"/>
                </a:solidFill>
              </a:rPr>
              <a:t>© 2015 Pearson Education, Inc.</a:t>
            </a:r>
            <a:endParaRPr lang="en-US" b="1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5067300" y="544513"/>
            <a:ext cx="3498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Lecture Presentation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399088" y="1747838"/>
            <a:ext cx="2362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400" dirty="0"/>
              <a:t>Chapter 4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4572000" y="2819400"/>
            <a:ext cx="3962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dirty="0"/>
              <a:t>Reactions in Aqueous Solution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4800600" y="4800600"/>
            <a:ext cx="3560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James F. Kirby</a:t>
            </a:r>
          </a:p>
          <a:p>
            <a:pPr algn="ctr"/>
            <a:r>
              <a:rPr lang="en-US" sz="1800" dirty="0"/>
              <a:t>Quinnipiac University</a:t>
            </a:r>
          </a:p>
          <a:p>
            <a:pPr algn="ctr"/>
            <a:r>
              <a:rPr lang="en-US" sz="1800" dirty="0"/>
              <a:t>Hamden, CT</a:t>
            </a:r>
          </a:p>
        </p:txBody>
      </p:sp>
      <p:pic>
        <p:nvPicPr>
          <p:cNvPr id="8" name="Picture 1" descr="BROW0417_13_eca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Write Metathesis Reactions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dirty="0"/>
              <a:t>Molecular equation</a:t>
            </a:r>
          </a:p>
          <a:p>
            <a:pPr marL="514350" indent="-514350">
              <a:buFontTx/>
              <a:buAutoNum type="arabicParenR"/>
            </a:pPr>
            <a:r>
              <a:rPr lang="en-US" dirty="0"/>
              <a:t>Complete ionic equation</a:t>
            </a:r>
          </a:p>
          <a:p>
            <a:pPr marL="514350" indent="-514350">
              <a:buFontTx/>
              <a:buAutoNum type="arabicParenR"/>
            </a:pPr>
            <a:r>
              <a:rPr lang="en-US" dirty="0"/>
              <a:t>Net ionic equation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pPr eaLnBrk="1" hangingPunct="1"/>
            <a:r>
              <a:rPr lang="en-US"/>
              <a:t>Molecular Equation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The </a:t>
            </a:r>
            <a:r>
              <a:rPr lang="en-US" b="1"/>
              <a:t>molecular equation</a:t>
            </a:r>
            <a:r>
              <a:rPr lang="en-US"/>
              <a:t> lists the reactants and products without indicating the ionic nature of the compounds.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733800"/>
            <a:ext cx="77724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AgNO</a:t>
            </a:r>
            <a:r>
              <a:rPr lang="en-US" baseline="-25000"/>
              <a:t>3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KCl(</a:t>
            </a:r>
            <a:r>
              <a:rPr lang="en-US" i="1"/>
              <a:t>aq</a:t>
            </a:r>
            <a:r>
              <a:rPr lang="en-US"/>
              <a:t>)</a:t>
            </a:r>
            <a:r>
              <a:rPr lang="en-US" baseline="-25000"/>
              <a:t> </a:t>
            </a:r>
            <a:r>
              <a:rPr lang="en-US">
                <a:sym typeface="Symbol" pitchFamily="-104" charset="2"/>
              </a:rPr>
              <a:t> AgCl(</a:t>
            </a:r>
            <a:r>
              <a:rPr lang="en-US" i="1">
                <a:sym typeface="Symbol" pitchFamily="-104" charset="2"/>
              </a:rPr>
              <a:t>s</a:t>
            </a:r>
            <a:r>
              <a:rPr lang="en-US">
                <a:sym typeface="Symbol" pitchFamily="-104" charset="2"/>
              </a:rPr>
              <a:t>) + KNO</a:t>
            </a:r>
            <a:r>
              <a:rPr lang="en-US" baseline="-25000">
                <a:sym typeface="Symbol" pitchFamily="-104" charset="2"/>
              </a:rPr>
              <a:t>3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pPr eaLnBrk="1" hangingPunct="1"/>
            <a:r>
              <a:rPr lang="en-US"/>
              <a:t>Complete Ionic Equation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0975" y="1295400"/>
            <a:ext cx="8763000" cy="2438400"/>
          </a:xfrm>
        </p:spPr>
        <p:txBody>
          <a:bodyPr/>
          <a:lstStyle/>
          <a:p>
            <a:pPr eaLnBrk="1" hangingPunct="1"/>
            <a:r>
              <a:rPr lang="en-US"/>
              <a:t>In the </a:t>
            </a:r>
            <a:r>
              <a:rPr lang="en-US" b="1"/>
              <a:t>complete ionic equation</a:t>
            </a:r>
            <a:r>
              <a:rPr lang="en-US"/>
              <a:t> all strong electrolytes (strong acids, strong bases, and soluble ionic salts) are dissociated into their ions.</a:t>
            </a:r>
          </a:p>
          <a:p>
            <a:pPr eaLnBrk="1" hangingPunct="1"/>
            <a:r>
              <a:rPr lang="en-US"/>
              <a:t>This more accurately reflects the species that are found in the reaction mixture.</a:t>
            </a: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3886200"/>
            <a:ext cx="8686800" cy="198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Ag</a:t>
            </a:r>
            <a:r>
              <a:rPr lang="en-US" baseline="30000"/>
              <a:t>+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NO</a:t>
            </a:r>
            <a:r>
              <a:rPr lang="en-US" baseline="-25000"/>
              <a:t>3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K</a:t>
            </a:r>
            <a:r>
              <a:rPr lang="en-US" baseline="30000"/>
              <a:t>+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Cl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</a:t>
            </a:r>
            <a:r>
              <a:rPr lang="en-US" baseline="-25000"/>
              <a:t> </a:t>
            </a:r>
            <a:r>
              <a:rPr lang="en-US">
                <a:sym typeface="Symbol" pitchFamily="-104" charset="2"/>
              </a:rPr>
              <a:t></a:t>
            </a: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4" charset="2"/>
              </a:rPr>
              <a:t>AgCl(</a:t>
            </a:r>
            <a:r>
              <a:rPr lang="en-US" i="1">
                <a:sym typeface="Symbol" pitchFamily="-104" charset="2"/>
              </a:rPr>
              <a:t>s</a:t>
            </a:r>
            <a:r>
              <a:rPr lang="en-US">
                <a:sym typeface="Symbol" pitchFamily="-104" charset="2"/>
              </a:rPr>
              <a:t>) + K</a:t>
            </a:r>
            <a:r>
              <a:rPr lang="en-US" baseline="30000">
                <a:sym typeface="Symbol" pitchFamily="-104" charset="2"/>
              </a:rPr>
              <a:t>+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NO</a:t>
            </a:r>
            <a:r>
              <a:rPr lang="en-US" baseline="-25000">
                <a:sym typeface="Symbol" pitchFamily="-104" charset="2"/>
              </a:rPr>
              <a:t>3</a:t>
            </a:r>
            <a:r>
              <a:rPr lang="en-US" baseline="300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hangingPunct="1"/>
            <a:r>
              <a:rPr lang="en-US"/>
              <a:t>Net Ionic Equation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538" y="1066800"/>
            <a:ext cx="8915400" cy="3657600"/>
          </a:xfrm>
        </p:spPr>
        <p:txBody>
          <a:bodyPr/>
          <a:lstStyle/>
          <a:p>
            <a:pPr eaLnBrk="1" hangingPunct="1"/>
            <a:r>
              <a:rPr lang="en-US"/>
              <a:t>To form the net ionic equation, cross out anything that does not change from the left side of the equation to the right.</a:t>
            </a:r>
          </a:p>
          <a:p>
            <a:pPr eaLnBrk="1" hangingPunct="1"/>
            <a:r>
              <a:rPr lang="en-US"/>
              <a:t>The ions crossed out are called </a:t>
            </a:r>
            <a:r>
              <a:rPr lang="en-US" b="1"/>
              <a:t>spectator ions</a:t>
            </a:r>
            <a:r>
              <a:rPr lang="en-US"/>
              <a:t>, K+ and NO</a:t>
            </a:r>
            <a:r>
              <a:rPr lang="en-US" baseline="-25000"/>
              <a:t>3</a:t>
            </a:r>
            <a:r>
              <a:rPr lang="en-US" baseline="40000">
                <a:ea typeface="Arial" pitchFamily="-104" charset="0"/>
                <a:cs typeface="Arial" pitchFamily="-104" charset="0"/>
              </a:rPr>
              <a:t>−</a:t>
            </a:r>
            <a:r>
              <a:rPr lang="en-US">
                <a:ea typeface="Arial" pitchFamily="-104" charset="0"/>
                <a:cs typeface="Arial" pitchFamily="-104" charset="0"/>
              </a:rPr>
              <a:t>, in this example.</a:t>
            </a:r>
            <a:endParaRPr lang="en-US"/>
          </a:p>
          <a:p>
            <a:pPr eaLnBrk="1" hangingPunct="1"/>
            <a:r>
              <a:rPr lang="en-US"/>
              <a:t>The remaining ions are the reactants that form the product—an  insoluble salt in a precipitation reaction, as in this example.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1438" y="4800600"/>
            <a:ext cx="86868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Ag</a:t>
            </a:r>
            <a:r>
              <a:rPr lang="en-US" baseline="30000"/>
              <a:t>+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NO</a:t>
            </a:r>
            <a:r>
              <a:rPr lang="en-US" baseline="-25000"/>
              <a:t>3</a:t>
            </a:r>
            <a:r>
              <a:rPr lang="en-US" sz="3600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K</a:t>
            </a:r>
            <a:r>
              <a:rPr lang="en-US" baseline="30000"/>
              <a:t>+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Cl</a:t>
            </a:r>
            <a:r>
              <a:rPr lang="en-US" sz="3600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</a:t>
            </a:r>
            <a:r>
              <a:rPr lang="en-US" baseline="-25000"/>
              <a:t> </a:t>
            </a:r>
            <a:r>
              <a:rPr lang="en-US">
                <a:sym typeface="Symbol" pitchFamily="-104" charset="2"/>
              </a:rPr>
              <a:t> </a:t>
            </a: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4" charset="2"/>
              </a:rPr>
              <a:t>AgCl(</a:t>
            </a:r>
            <a:r>
              <a:rPr lang="en-US" i="1">
                <a:sym typeface="Symbol" pitchFamily="-104" charset="2"/>
              </a:rPr>
              <a:t>s</a:t>
            </a:r>
            <a:r>
              <a:rPr lang="en-US">
                <a:sym typeface="Symbol" pitchFamily="-104" charset="2"/>
              </a:rPr>
              <a:t>) + K</a:t>
            </a:r>
            <a:r>
              <a:rPr lang="en-US" baseline="30000">
                <a:sym typeface="Symbol" pitchFamily="-104" charset="2"/>
              </a:rPr>
              <a:t>+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NO</a:t>
            </a:r>
            <a:r>
              <a:rPr lang="en-US" baseline="-25000">
                <a:sym typeface="Symbol" pitchFamily="-104" charset="2"/>
              </a:rPr>
              <a:t>3</a:t>
            </a:r>
            <a:r>
              <a:rPr lang="en-US" sz="3600" baseline="300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endParaRPr lang="en-US" baseline="-25000">
              <a:sym typeface="Symbol" pitchFamily="-104" charset="2"/>
            </a:endParaRP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 flipV="1">
            <a:off x="4327525" y="4876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 flipV="1">
            <a:off x="2438400" y="4876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 flipV="1">
            <a:off x="3584575" y="5410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 flipV="1">
            <a:off x="5229225" y="5367338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Writing Net Ionic Equations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/>
              <a:t>Write a balanced molecular equation.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Dissociate all strong electrolytes.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Cross out anything that remains unchanged from the left side to the right side of the equation.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Write the net ionic equation with the species that remain.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Acids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14400"/>
            <a:ext cx="4419600" cy="5257800"/>
          </a:xfrm>
        </p:spPr>
        <p:txBody>
          <a:bodyPr/>
          <a:lstStyle/>
          <a:p>
            <a:pPr eaLnBrk="1" hangingPunct="1"/>
            <a:r>
              <a:rPr lang="en-US" sz="2800"/>
              <a:t>The Swedish physicist and chemist S. A. Arrhenius defined acids as substances that increase the concentration of H</a:t>
            </a:r>
            <a:r>
              <a:rPr lang="en-US" sz="2800" baseline="30000"/>
              <a:t>+</a:t>
            </a:r>
            <a:r>
              <a:rPr lang="en-US" sz="2800"/>
              <a:t> when dissolved in water.</a:t>
            </a:r>
          </a:p>
          <a:p>
            <a:pPr eaLnBrk="1" hangingPunct="1"/>
            <a:r>
              <a:rPr lang="en-US" sz="2800"/>
              <a:t>Both the Danish chemist J. N. Brønsted</a:t>
            </a:r>
            <a:r>
              <a:rPr lang="en-US" sz="2800">
                <a:ea typeface="Arial" pitchFamily="-104" charset="0"/>
                <a:cs typeface="Arial" pitchFamily="-104" charset="0"/>
              </a:rPr>
              <a:t> and the British chemist T. M. </a:t>
            </a:r>
            <a:r>
              <a:rPr lang="en-US" sz="2800"/>
              <a:t>Lowry defined them as proton donors.</a:t>
            </a:r>
          </a:p>
        </p:txBody>
      </p:sp>
      <p:pic>
        <p:nvPicPr>
          <p:cNvPr id="8" name="Picture 7" descr="04_06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304800" y="1295400"/>
            <a:ext cx="4140212" cy="411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419600" cy="4572000"/>
          </a:xfrm>
        </p:spPr>
        <p:txBody>
          <a:bodyPr/>
          <a:lstStyle/>
          <a:p>
            <a:pPr eaLnBrk="1" hangingPunct="1"/>
            <a:r>
              <a:rPr lang="en-US" sz="2800"/>
              <a:t>Arrhenius defined bases as substances that increase the concentration of OH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 sz="2800"/>
              <a:t> when dissolved in water.</a:t>
            </a:r>
          </a:p>
          <a:p>
            <a:pPr eaLnBrk="1" hangingPunct="1"/>
            <a:r>
              <a:rPr lang="en-US" sz="2800"/>
              <a:t>Brønsted</a:t>
            </a:r>
            <a:r>
              <a:rPr lang="en-US" sz="2800">
                <a:ea typeface="Arial" pitchFamily="-104" charset="0"/>
                <a:cs typeface="Arial" pitchFamily="-104" charset="0"/>
              </a:rPr>
              <a:t> and </a:t>
            </a:r>
            <a:r>
              <a:rPr lang="en-US" sz="2800"/>
              <a:t>Lowry defined them as proton acceptors.</a:t>
            </a:r>
          </a:p>
        </p:txBody>
      </p:sp>
      <p:pic>
        <p:nvPicPr>
          <p:cNvPr id="6" name="Picture 5" descr="04_08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5105399" y="1600200"/>
            <a:ext cx="3760697" cy="3276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Strong or Weak?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077200" cy="2286000"/>
          </a:xfrm>
        </p:spPr>
        <p:txBody>
          <a:bodyPr/>
          <a:lstStyle/>
          <a:p>
            <a:pPr eaLnBrk="1" hangingPunct="1"/>
            <a:r>
              <a:rPr lang="en-US" sz="2800"/>
              <a:t>Strong acids completely dissociate in water; weak acids only partially dissociate.</a:t>
            </a:r>
          </a:p>
          <a:p>
            <a:pPr eaLnBrk="1" hangingPunct="1"/>
            <a:r>
              <a:rPr lang="en-US" sz="2800"/>
              <a:t>Strong bases dissociate to metal cations and hydroxide anions in water; weak bases only partially react to produce hydroxide anions.</a:t>
            </a:r>
            <a:endParaRPr lang="en-US" sz="2400"/>
          </a:p>
        </p:txBody>
      </p:sp>
      <p:pic>
        <p:nvPicPr>
          <p:cNvPr id="7" name="Picture 6" descr="04_02_Table.jpg"/>
          <p:cNvPicPr>
            <a:picLocks noChangeAspect="1"/>
          </p:cNvPicPr>
          <p:nvPr/>
        </p:nvPicPr>
        <p:blipFill>
          <a:blip r:embed="rId3"/>
          <a:srcRect b="4992"/>
          <a:stretch>
            <a:fillRect/>
          </a:stretch>
        </p:blipFill>
        <p:spPr>
          <a:xfrm>
            <a:off x="1447800" y="3505200"/>
            <a:ext cx="6248400" cy="25908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Acid-Base Reactions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125788"/>
            <a:ext cx="8458200" cy="2817812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q"/>
            </a:pPr>
            <a:r>
              <a:rPr lang="en-US" sz="2800"/>
              <a:t>In an acid–base reaction, the acid (H</a:t>
            </a:r>
            <a:r>
              <a:rPr lang="en-US" sz="2800" baseline="-25000"/>
              <a:t>2</a:t>
            </a:r>
            <a:r>
              <a:rPr lang="en-US" sz="2800"/>
              <a:t>O above) donates a proton (H</a:t>
            </a:r>
            <a:r>
              <a:rPr lang="en-US" sz="2800" baseline="30000"/>
              <a:t>+</a:t>
            </a:r>
            <a:r>
              <a:rPr lang="en-US" sz="2800"/>
              <a:t>) to the base (NH</a:t>
            </a:r>
            <a:r>
              <a:rPr lang="en-US" sz="2800" baseline="-25000"/>
              <a:t>3</a:t>
            </a:r>
            <a:r>
              <a:rPr lang="en-US" sz="2800"/>
              <a:t> above).</a:t>
            </a:r>
          </a:p>
          <a:p>
            <a:pPr eaLnBrk="1" hangingPunct="1">
              <a:buFont typeface="Wingdings" pitchFamily="-104" charset="2"/>
              <a:buChar char="q"/>
            </a:pPr>
            <a:r>
              <a:rPr lang="en-US" sz="2800"/>
              <a:t>Reactions between an acid and a base are called </a:t>
            </a:r>
            <a:r>
              <a:rPr lang="en-US" sz="2800" b="1"/>
              <a:t>neutralization reactions</a:t>
            </a:r>
            <a:r>
              <a:rPr lang="en-US" sz="2800"/>
              <a:t>.</a:t>
            </a:r>
          </a:p>
          <a:p>
            <a:pPr eaLnBrk="1" hangingPunct="1">
              <a:buFont typeface="Wingdings" pitchFamily="-104" charset="2"/>
              <a:buChar char="q"/>
            </a:pPr>
            <a:r>
              <a:rPr lang="en-US" sz="2800"/>
              <a:t>When the base is a metal hydroxide, water and a </a:t>
            </a:r>
            <a:r>
              <a:rPr lang="en-US" sz="2800" b="1"/>
              <a:t>salt</a:t>
            </a:r>
            <a:r>
              <a:rPr lang="en-US" sz="2800"/>
              <a:t> (an ionic compound) are produced.</a:t>
            </a:r>
          </a:p>
        </p:txBody>
      </p:sp>
      <p:pic>
        <p:nvPicPr>
          <p:cNvPr id="6" name="Picture 5" descr="04_07_Figure.jpg"/>
          <p:cNvPicPr>
            <a:picLocks noChangeAspect="1"/>
          </p:cNvPicPr>
          <p:nvPr/>
        </p:nvPicPr>
        <p:blipFill>
          <a:blip r:embed="rId3"/>
          <a:srcRect b="8546"/>
          <a:stretch>
            <a:fillRect/>
          </a:stretch>
        </p:blipFill>
        <p:spPr>
          <a:xfrm>
            <a:off x="1828800" y="1371600"/>
            <a:ext cx="5638800" cy="14439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33338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Neutralization Reactions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77788" y="1066800"/>
            <a:ext cx="9144001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When a strong acid (like HCl) reacts with a strong base (like NaOH), the net ionic equation is circled below: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123825" y="2743200"/>
            <a:ext cx="9372600" cy="3810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HCl(</a:t>
            </a:r>
            <a:r>
              <a:rPr lang="en-US" i="1"/>
              <a:t>aq</a:t>
            </a:r>
            <a:r>
              <a:rPr lang="en-US"/>
              <a:t>) + NaOH(</a:t>
            </a:r>
            <a:r>
              <a:rPr lang="en-US" i="1"/>
              <a:t>aq</a:t>
            </a:r>
            <a:r>
              <a:rPr lang="en-US"/>
              <a:t>)</a:t>
            </a:r>
            <a:r>
              <a:rPr lang="en-US" sz="2400"/>
              <a:t> </a:t>
            </a:r>
            <a:r>
              <a:rPr lang="en-US"/>
              <a:t> </a:t>
            </a:r>
            <a:r>
              <a:rPr lang="en-US">
                <a:sym typeface="Symbol" pitchFamily="-104" charset="2"/>
              </a:rPr>
              <a:t> NaCl(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H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O(</a:t>
            </a:r>
            <a:r>
              <a:rPr lang="en-US" i="1">
                <a:sym typeface="Symbol" pitchFamily="-104" charset="2"/>
              </a:rPr>
              <a:t>l</a:t>
            </a:r>
            <a:r>
              <a:rPr lang="en-US">
                <a:sym typeface="Symbol" pitchFamily="-104" charset="2"/>
              </a:rPr>
              <a:t>) </a:t>
            </a:r>
          </a:p>
          <a:p>
            <a:pPr algn="ctr" eaLnBrk="1" hangingPunct="1">
              <a:buFontTx/>
              <a:buNone/>
            </a:pPr>
            <a:endParaRPr lang="en-US">
              <a:sym typeface="Symbol" pitchFamily="-104" charset="2"/>
            </a:endParaRP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4" charset="2"/>
              </a:rPr>
              <a:t>H</a:t>
            </a:r>
            <a:r>
              <a:rPr lang="en-US" baseline="30000">
                <a:sym typeface="Symbol" pitchFamily="-104" charset="2"/>
              </a:rPr>
              <a:t>+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sz="2400">
                <a:sym typeface="Symbol" pitchFamily="-104" charset="2"/>
              </a:rPr>
              <a:t> </a:t>
            </a:r>
            <a:r>
              <a:rPr lang="en-US">
                <a:sym typeface="Symbol" pitchFamily="-104" charset="2"/>
              </a:rPr>
              <a:t>+ Cl</a:t>
            </a:r>
            <a:r>
              <a:rPr lang="en-US" baseline="300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sz="2400">
                <a:sym typeface="Symbol" pitchFamily="-104" charset="2"/>
              </a:rPr>
              <a:t> </a:t>
            </a:r>
            <a:r>
              <a:rPr lang="en-US">
                <a:sym typeface="Symbol" pitchFamily="-104" charset="2"/>
              </a:rPr>
              <a:t>+ Na</a:t>
            </a:r>
            <a:r>
              <a:rPr lang="en-US" baseline="30000">
                <a:sym typeface="Symbol" pitchFamily="-104" charset="2"/>
              </a:rPr>
              <a:t>+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OH</a:t>
            </a:r>
            <a:r>
              <a:rPr lang="en-US" baseline="300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baseline="-25000">
                <a:sym typeface="Symbol" pitchFamily="-104" charset="2"/>
              </a:rPr>
              <a:t>  </a:t>
            </a:r>
            <a:r>
              <a:rPr lang="en-US">
                <a:sym typeface="Symbol" pitchFamily="-104" charset="2"/>
              </a:rPr>
              <a:t> </a:t>
            </a: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4" charset="2"/>
              </a:rPr>
              <a:t>Na</a:t>
            </a:r>
            <a:r>
              <a:rPr lang="en-US" baseline="30000">
                <a:sym typeface="Symbol" pitchFamily="-104" charset="2"/>
              </a:rPr>
              <a:t>+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sz="2400">
                <a:sym typeface="Symbol" pitchFamily="-104" charset="2"/>
              </a:rPr>
              <a:t> </a:t>
            </a:r>
            <a:r>
              <a:rPr lang="en-US">
                <a:sym typeface="Symbol" pitchFamily="-104" charset="2"/>
              </a:rPr>
              <a:t>+ Cl</a:t>
            </a:r>
            <a:r>
              <a:rPr lang="en-US" baseline="300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sz="2400">
                <a:sym typeface="Symbol" pitchFamily="-104" charset="2"/>
              </a:rPr>
              <a:t> </a:t>
            </a:r>
            <a:r>
              <a:rPr lang="en-US">
                <a:sym typeface="Symbol" pitchFamily="-104" charset="2"/>
              </a:rPr>
              <a:t>+ H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O(</a:t>
            </a:r>
            <a:r>
              <a:rPr lang="en-US" i="1">
                <a:sym typeface="Symbol" pitchFamily="-104" charset="2"/>
              </a:rPr>
              <a:t>l</a:t>
            </a:r>
            <a:r>
              <a:rPr lang="en-US">
                <a:sym typeface="Symbol" pitchFamily="-104" charset="2"/>
              </a:rPr>
              <a:t>)</a:t>
            </a:r>
          </a:p>
          <a:p>
            <a:pPr algn="ctr" eaLnBrk="1" hangingPunct="1">
              <a:buFontTx/>
              <a:buNone/>
            </a:pPr>
            <a:endParaRPr lang="en-US">
              <a:sym typeface="Symbol" pitchFamily="-104" charset="2"/>
            </a:endParaRP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4" charset="2"/>
              </a:rPr>
              <a:t>H</a:t>
            </a:r>
            <a:r>
              <a:rPr lang="en-US" baseline="30000">
                <a:sym typeface="Symbol" pitchFamily="-104" charset="2"/>
              </a:rPr>
              <a:t>+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 +  OH</a:t>
            </a:r>
            <a:r>
              <a:rPr lang="en-US" baseline="300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     H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O(</a:t>
            </a:r>
            <a:r>
              <a:rPr lang="en-US" i="1">
                <a:sym typeface="Symbol" pitchFamily="-104" charset="2"/>
              </a:rPr>
              <a:t>l</a:t>
            </a:r>
            <a:r>
              <a:rPr lang="en-US">
                <a:sym typeface="Symbol" pitchFamily="-104" charset="2"/>
              </a:rPr>
              <a:t>)</a:t>
            </a:r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2540000" y="3835400"/>
            <a:ext cx="2336800" cy="850900"/>
            <a:chOff x="1600" y="2416"/>
            <a:chExt cx="1472" cy="536"/>
          </a:xfrm>
        </p:grpSpPr>
        <p:sp>
          <p:nvSpPr>
            <p:cNvPr id="37896" name="Line 6"/>
            <p:cNvSpPr>
              <a:spLocks noChangeShapeType="1"/>
            </p:cNvSpPr>
            <p:nvPr/>
          </p:nvSpPr>
          <p:spPr bwMode="auto">
            <a:xfrm flipV="1">
              <a:off x="1712" y="2416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7" name="Line 7"/>
            <p:cNvSpPr>
              <a:spLocks noChangeShapeType="1"/>
            </p:cNvSpPr>
            <p:nvPr/>
          </p:nvSpPr>
          <p:spPr bwMode="auto">
            <a:xfrm flipV="1">
              <a:off x="2688" y="2416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8" name="Line 8"/>
            <p:cNvSpPr>
              <a:spLocks noChangeShapeType="1"/>
            </p:cNvSpPr>
            <p:nvPr/>
          </p:nvSpPr>
          <p:spPr bwMode="auto">
            <a:xfrm flipV="1">
              <a:off x="1600" y="276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9" name="Line 9"/>
            <p:cNvSpPr>
              <a:spLocks noChangeShapeType="1"/>
            </p:cNvSpPr>
            <p:nvPr/>
          </p:nvSpPr>
          <p:spPr bwMode="auto">
            <a:xfrm flipV="1">
              <a:off x="2528" y="276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895" name="Oval 10"/>
          <p:cNvSpPr>
            <a:spLocks noChangeArrowheads="1"/>
          </p:cNvSpPr>
          <p:nvPr/>
        </p:nvSpPr>
        <p:spPr bwMode="auto">
          <a:xfrm>
            <a:off x="1752600" y="5029200"/>
            <a:ext cx="56388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Solutions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066800"/>
            <a:ext cx="4953000" cy="5638800"/>
          </a:xfrm>
        </p:spPr>
        <p:txBody>
          <a:bodyPr/>
          <a:lstStyle/>
          <a:p>
            <a:pPr eaLnBrk="1" hangingPunct="1"/>
            <a:r>
              <a:rPr lang="en-US" sz="2800" b="1"/>
              <a:t>Solutions</a:t>
            </a:r>
            <a:r>
              <a:rPr lang="en-US" sz="2800"/>
              <a:t> are defined as homogeneous mixtures of two or more pure substances.</a:t>
            </a:r>
          </a:p>
          <a:p>
            <a:pPr eaLnBrk="1" hangingPunct="1"/>
            <a:r>
              <a:rPr lang="en-US" sz="2800"/>
              <a:t>The </a:t>
            </a:r>
            <a:r>
              <a:rPr lang="en-US" sz="2800" b="1"/>
              <a:t>solvent</a:t>
            </a:r>
            <a:r>
              <a:rPr lang="en-US" sz="2800"/>
              <a:t> is present in greatest abundance.</a:t>
            </a:r>
          </a:p>
          <a:p>
            <a:pPr eaLnBrk="1" hangingPunct="1"/>
            <a:r>
              <a:rPr lang="en-US" sz="2800"/>
              <a:t>All other substances are </a:t>
            </a:r>
            <a:r>
              <a:rPr lang="en-US" sz="2800" b="1"/>
              <a:t>solutes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When water is the solvent, the solution is called an </a:t>
            </a:r>
            <a:r>
              <a:rPr lang="en-US" sz="2800" b="1"/>
              <a:t>aqueous solution</a:t>
            </a:r>
            <a:r>
              <a:rPr lang="en-US" sz="2800"/>
              <a:t>.</a:t>
            </a:r>
          </a:p>
        </p:txBody>
      </p:sp>
      <p:pic>
        <p:nvPicPr>
          <p:cNvPr id="6" name="Picture 5" descr="04_03_FigureB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57200" y="1280160"/>
            <a:ext cx="3374143" cy="50444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Gas-Forming Reactions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/>
              <a:t>Some metathesis reactions do not give the product expected.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/>
              <a:t>When a carbonate or bicarbonate reacts with an acid, the products are a salt, carbon dioxide, and water.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CaCO</a:t>
            </a:r>
            <a:r>
              <a:rPr lang="en-US" baseline="-25000"/>
              <a:t>3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/>
              <a:t>) + 2 HCl(</a:t>
            </a:r>
            <a:r>
              <a:rPr lang="en-US" i="1"/>
              <a:t>aq</a:t>
            </a:r>
            <a:r>
              <a:rPr lang="en-US"/>
              <a:t>)</a:t>
            </a:r>
            <a:r>
              <a:rPr lang="en-US" sz="2400"/>
              <a:t> </a:t>
            </a:r>
            <a:r>
              <a:rPr lang="en-US">
                <a:sym typeface="Symbol" pitchFamily="-104" charset="2"/>
              </a:rPr>
              <a:t>CaCl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CO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g</a:t>
            </a:r>
            <a:r>
              <a:rPr lang="en-US">
                <a:sym typeface="Symbol" pitchFamily="-104" charset="2"/>
              </a:rPr>
              <a:t>) + H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O(</a:t>
            </a:r>
            <a:r>
              <a:rPr lang="en-US" i="1">
                <a:sym typeface="Symbol" pitchFamily="-104" charset="2"/>
              </a:rPr>
              <a:t>l</a:t>
            </a:r>
            <a:r>
              <a:rPr lang="en-US">
                <a:sym typeface="Symbol" pitchFamily="-104" charset="2"/>
              </a:rPr>
              <a:t>) </a:t>
            </a: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4" charset="2"/>
              </a:rPr>
              <a:t>NaHCO</a:t>
            </a:r>
            <a:r>
              <a:rPr lang="en-US" baseline="-25000">
                <a:sym typeface="Symbol" pitchFamily="-104" charset="2"/>
              </a:rPr>
              <a:t>3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HBr(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sz="2400">
                <a:sym typeface="Symbol" pitchFamily="-104" charset="2"/>
              </a:rPr>
              <a:t> </a:t>
            </a:r>
            <a:r>
              <a:rPr lang="en-US">
                <a:sym typeface="Symbol" pitchFamily="-104" charset="2"/>
              </a:rPr>
              <a:t>NaBr(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baseline="-25000">
                <a:sym typeface="Symbol" pitchFamily="-104" charset="2"/>
              </a:rPr>
              <a:t> </a:t>
            </a:r>
            <a:r>
              <a:rPr lang="en-US">
                <a:sym typeface="Symbol" pitchFamily="-104" charset="2"/>
              </a:rPr>
              <a:t>+ CO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g</a:t>
            </a:r>
            <a:r>
              <a:rPr lang="en-US">
                <a:sym typeface="Symbol" pitchFamily="-104" charset="2"/>
              </a:rPr>
              <a:t>) + H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O(</a:t>
            </a:r>
            <a:r>
              <a:rPr lang="en-US" i="1">
                <a:sym typeface="Symbol" pitchFamily="-104" charset="2"/>
              </a:rPr>
              <a:t>l</a:t>
            </a:r>
            <a:r>
              <a:rPr lang="en-US">
                <a:sym typeface="Symbol" pitchFamily="-104" charset="2"/>
              </a:rPr>
              <a:t>) </a:t>
            </a:r>
          </a:p>
          <a:p>
            <a:pPr algn="ctr"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Gas-Forming Reactions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205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This reaction gives the predicted product, but you had better carry it out in the hood—the gas produced has a foul odor!</a:t>
            </a:r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3124200"/>
            <a:ext cx="86868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Na</a:t>
            </a:r>
            <a:r>
              <a:rPr lang="en-US" baseline="-25000"/>
              <a:t>2</a:t>
            </a:r>
            <a:r>
              <a:rPr lang="en-US"/>
              <a:t>S(</a:t>
            </a:r>
            <a:r>
              <a:rPr lang="en-US" i="1"/>
              <a:t>aq</a:t>
            </a:r>
            <a:r>
              <a:rPr lang="en-US"/>
              <a:t>) + 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</a:t>
            </a:r>
            <a:r>
              <a:rPr lang="en-US">
                <a:sym typeface="Symbol" pitchFamily="-104" charset="2"/>
              </a:rPr>
              <a:t> Na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SO</a:t>
            </a:r>
            <a:r>
              <a:rPr lang="en-US" baseline="-25000">
                <a:sym typeface="Symbol" pitchFamily="-104" charset="2"/>
              </a:rPr>
              <a:t>4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H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S(</a:t>
            </a:r>
            <a:r>
              <a:rPr lang="en-US" i="1">
                <a:sym typeface="Symbol" pitchFamily="-104" charset="2"/>
              </a:rPr>
              <a:t>g</a:t>
            </a:r>
            <a:r>
              <a:rPr lang="en-US">
                <a:sym typeface="Symbol" pitchFamily="-104" charset="2"/>
              </a:rPr>
              <a:t>)</a:t>
            </a:r>
            <a:r>
              <a:rPr lang="en-US" sz="2400">
                <a:sym typeface="Symbol" pitchFamily="-104" charset="2"/>
              </a:rPr>
              <a:t> </a:t>
            </a:r>
            <a:endParaRPr lang="en-US" sz="24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85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Oxidation-Reduction Reactions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" y="4343400"/>
            <a:ext cx="8763000" cy="1752600"/>
          </a:xfrm>
        </p:spPr>
        <p:txBody>
          <a:bodyPr/>
          <a:lstStyle/>
          <a:p>
            <a:pPr eaLnBrk="1" hangingPunct="1"/>
            <a:r>
              <a:rPr lang="en-US" sz="2400"/>
              <a:t>Loss of electrons is </a:t>
            </a:r>
            <a:r>
              <a:rPr lang="en-US" sz="2400" b="1"/>
              <a:t>oxidation</a:t>
            </a:r>
            <a:r>
              <a:rPr lang="en-US" sz="2400"/>
              <a:t>.</a:t>
            </a:r>
          </a:p>
          <a:p>
            <a:pPr eaLnBrk="1" hangingPunct="1"/>
            <a:r>
              <a:rPr lang="en-US" sz="2400"/>
              <a:t>Gain of electrons is </a:t>
            </a:r>
            <a:r>
              <a:rPr lang="en-US" sz="2400" b="1"/>
              <a:t>reduction</a:t>
            </a:r>
            <a:r>
              <a:rPr lang="en-US" sz="2400"/>
              <a:t>.</a:t>
            </a:r>
          </a:p>
          <a:p>
            <a:pPr eaLnBrk="1" hangingPunct="1"/>
            <a:r>
              <a:rPr lang="en-US" sz="2400"/>
              <a:t>One cannot occur without the other.</a:t>
            </a:r>
          </a:p>
          <a:p>
            <a:pPr eaLnBrk="1" hangingPunct="1"/>
            <a:r>
              <a:rPr lang="en-US" sz="2400"/>
              <a:t>The reactions are often called </a:t>
            </a:r>
            <a:r>
              <a:rPr lang="en-US" sz="2400" b="1"/>
              <a:t>redox reactions</a:t>
            </a:r>
            <a:r>
              <a:rPr lang="en-US" sz="2400"/>
              <a:t>.</a:t>
            </a:r>
          </a:p>
        </p:txBody>
      </p:sp>
      <p:pic>
        <p:nvPicPr>
          <p:cNvPr id="6" name="Picture 5" descr="04_12_Figure.jpg"/>
          <p:cNvPicPr>
            <a:picLocks noChangeAspect="1"/>
          </p:cNvPicPr>
          <p:nvPr/>
        </p:nvPicPr>
        <p:blipFill>
          <a:blip r:embed="rId3"/>
          <a:srcRect b="4848"/>
          <a:stretch>
            <a:fillRect/>
          </a:stretch>
        </p:blipFill>
        <p:spPr>
          <a:xfrm>
            <a:off x="1143000" y="1447800"/>
            <a:ext cx="6858000" cy="24517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Oxidation Numbers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To determine if an oxidation–reduction reaction has occurred, we assign an </a:t>
            </a:r>
            <a:r>
              <a:rPr lang="en-US" b="1"/>
              <a:t>oxidation number</a:t>
            </a:r>
            <a:r>
              <a:rPr lang="en-US"/>
              <a:t> to each element in a neutral compound or charged entity.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Rules to Assign Oxidation Numbers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362200"/>
          </a:xfrm>
        </p:spPr>
        <p:txBody>
          <a:bodyPr/>
          <a:lstStyle/>
          <a:p>
            <a:pPr eaLnBrk="1" hangingPunct="1"/>
            <a:r>
              <a:rPr lang="en-US"/>
              <a:t>Elements in their elemental form have an oxidation number of zero.</a:t>
            </a:r>
          </a:p>
          <a:p>
            <a:pPr eaLnBrk="1" hangingPunct="1"/>
            <a:r>
              <a:rPr lang="en-US"/>
              <a:t>The oxidation number of a monatomic ion is the same as its charge.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Rules to Assign Oxidation Numbers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267200"/>
          </a:xfrm>
        </p:spPr>
        <p:txBody>
          <a:bodyPr/>
          <a:lstStyle/>
          <a:p>
            <a:pPr eaLnBrk="1" hangingPunct="1"/>
            <a:r>
              <a:rPr lang="en-US"/>
              <a:t>Nonmetals tend to have negative oxidation numbers, although some are positive in certain compounds or ions.</a:t>
            </a:r>
          </a:p>
          <a:p>
            <a:pPr lvl="1" eaLnBrk="1" hangingPunct="1"/>
            <a:r>
              <a:rPr lang="en-US"/>
              <a:t>Oxygen has an oxidation number of </a:t>
            </a:r>
            <a:r>
              <a:rPr lang="en-US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2, except in the peroxide ion, in which it has an oxidation number of </a:t>
            </a:r>
            <a:r>
              <a:rPr lang="en-US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1.</a:t>
            </a:r>
          </a:p>
          <a:p>
            <a:pPr lvl="1" eaLnBrk="1" hangingPunct="1"/>
            <a:r>
              <a:rPr lang="en-US"/>
              <a:t>Hydrogen is </a:t>
            </a:r>
            <a:r>
              <a:rPr lang="en-US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1 when bonded to a metal, +1 when bonded to a nonmetal.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Rules to Assign Oxidation Numbers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724400"/>
          </a:xfrm>
        </p:spPr>
        <p:txBody>
          <a:bodyPr/>
          <a:lstStyle/>
          <a:p>
            <a:pPr eaLnBrk="1" hangingPunct="1"/>
            <a:r>
              <a:rPr lang="en-US"/>
              <a:t>Nonmetals tend to have negative oxidation numbers, although some are positive in certain compounds or ions.</a:t>
            </a:r>
          </a:p>
          <a:p>
            <a:pPr lvl="1" eaLnBrk="1" hangingPunct="1"/>
            <a:r>
              <a:rPr lang="en-US"/>
              <a:t>Fluorine always has an oxidation number of </a:t>
            </a:r>
            <a:r>
              <a:rPr lang="en-US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1.</a:t>
            </a:r>
          </a:p>
          <a:p>
            <a:pPr lvl="1" eaLnBrk="1" hangingPunct="1"/>
            <a:r>
              <a:rPr lang="en-US"/>
              <a:t>The other halogens have an oxidation number of </a:t>
            </a:r>
            <a:r>
              <a:rPr lang="en-US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1 when they are negative; they can have positive oxidation numbers, most notably in oxyanions.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Rules to Assign Oxidation Numbers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eaLnBrk="1" hangingPunct="1"/>
            <a:r>
              <a:rPr lang="en-US"/>
              <a:t>The sum of the oxidation numbers in a neutral compound is zero.</a:t>
            </a:r>
          </a:p>
          <a:p>
            <a:pPr eaLnBrk="1" hangingPunct="1"/>
            <a:r>
              <a:rPr lang="en-US"/>
              <a:t>The sum of the oxidation numbers in a polyatomic ion is the charge on the ion.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Displacement Reactions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" y="4865688"/>
            <a:ext cx="7848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Cu(</a:t>
            </a:r>
            <a:r>
              <a:rPr lang="en-US" sz="2800" i="1"/>
              <a:t>s</a:t>
            </a:r>
            <a:r>
              <a:rPr lang="en-US" sz="2800"/>
              <a:t>) + 2 Ag</a:t>
            </a:r>
            <a:r>
              <a:rPr lang="en-US" sz="2800" baseline="30000"/>
              <a:t>+</a:t>
            </a:r>
            <a:r>
              <a:rPr lang="en-US" sz="2800"/>
              <a:t>(</a:t>
            </a:r>
            <a:r>
              <a:rPr lang="en-US" sz="2800" i="1"/>
              <a:t>aq</a:t>
            </a:r>
            <a:r>
              <a:rPr lang="en-US" sz="2800"/>
              <a:t>) </a:t>
            </a:r>
            <a:r>
              <a:rPr lang="en-US" sz="2800">
                <a:sym typeface="Symbol" pitchFamily="-104" charset="2"/>
              </a:rPr>
              <a:t> Cu</a:t>
            </a:r>
            <a:r>
              <a:rPr lang="en-US" sz="2800" baseline="30000">
                <a:sym typeface="Symbol" pitchFamily="-104" charset="2"/>
              </a:rPr>
              <a:t>2+</a:t>
            </a:r>
            <a:r>
              <a:rPr lang="en-US" sz="2800">
                <a:sym typeface="Symbol" pitchFamily="-104" charset="2"/>
              </a:rPr>
              <a:t>(</a:t>
            </a:r>
            <a:r>
              <a:rPr lang="en-US" sz="2800" i="1">
                <a:sym typeface="Symbol" pitchFamily="-104" charset="2"/>
              </a:rPr>
              <a:t>aq</a:t>
            </a:r>
            <a:r>
              <a:rPr lang="en-US" sz="2800">
                <a:sym typeface="Symbol" pitchFamily="-104" charset="2"/>
              </a:rPr>
              <a:t>) + 2 Ag(</a:t>
            </a:r>
            <a:r>
              <a:rPr lang="en-US" sz="2800" i="1">
                <a:sym typeface="Symbol" pitchFamily="-104" charset="2"/>
              </a:rPr>
              <a:t>s</a:t>
            </a:r>
            <a:r>
              <a:rPr lang="en-US" sz="2800">
                <a:sym typeface="Symbol" pitchFamily="-104" charset="2"/>
              </a:rPr>
              <a:t>)</a:t>
            </a:r>
            <a:endParaRPr lang="en-US" sz="2800"/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76200" y="1387475"/>
            <a:ext cx="3124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/>
              <a:t>In </a:t>
            </a:r>
            <a:r>
              <a:rPr lang="en-US" sz="2800" b="1"/>
              <a:t>displacement reactions</a:t>
            </a:r>
            <a:r>
              <a:rPr lang="en-US" sz="2800"/>
              <a:t>, ions oxidize an element.</a:t>
            </a:r>
          </a:p>
          <a:p>
            <a:pPr eaLnBrk="1" hangingPunct="1"/>
            <a:r>
              <a:rPr lang="en-US" sz="2800"/>
              <a:t>In this reaction, silver ions oxidize copper metal: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5638800"/>
            <a:ext cx="8001000" cy="5238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The reverse reaction does NOT occur. Why not?</a:t>
            </a:r>
          </a:p>
        </p:txBody>
      </p:sp>
      <p:pic>
        <p:nvPicPr>
          <p:cNvPr id="8" name="Picture 7" descr="04_14_Figure.jpg"/>
          <p:cNvPicPr>
            <a:picLocks noChangeAspect="1"/>
          </p:cNvPicPr>
          <p:nvPr/>
        </p:nvPicPr>
        <p:blipFill>
          <a:blip r:embed="rId3"/>
          <a:srcRect b="3600"/>
          <a:stretch>
            <a:fillRect/>
          </a:stretch>
        </p:blipFill>
        <p:spPr>
          <a:xfrm>
            <a:off x="3581400" y="1447800"/>
            <a:ext cx="5181600" cy="317187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Activity Series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idx="1"/>
          </p:nvPr>
        </p:nvSpPr>
        <p:spPr>
          <a:xfrm>
            <a:off x="6096000" y="1219200"/>
            <a:ext cx="2971800" cy="4876800"/>
          </a:xfrm>
        </p:spPr>
        <p:txBody>
          <a:bodyPr/>
          <a:lstStyle/>
          <a:p>
            <a:r>
              <a:rPr lang="en-US"/>
              <a:t>Elements higher on the activity series are more reactive.</a:t>
            </a:r>
          </a:p>
          <a:p>
            <a:r>
              <a:rPr lang="en-US"/>
              <a:t>They are more likely to exist as ions.</a:t>
            </a:r>
          </a:p>
        </p:txBody>
      </p:sp>
      <p:pic>
        <p:nvPicPr>
          <p:cNvPr id="6" name="Picture 5" descr="04_05_Tabl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762000" y="1403630"/>
            <a:ext cx="4648200" cy="49971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831850"/>
          </a:xfrm>
        </p:spPr>
        <p:txBody>
          <a:bodyPr/>
          <a:lstStyle/>
          <a:p>
            <a:r>
              <a:rPr lang="en-US"/>
              <a:t>Aqueous Solutions</a:t>
            </a:r>
          </a:p>
        </p:txBody>
      </p:sp>
      <p:sp>
        <p:nvSpPr>
          <p:cNvPr id="21507" name="Text Placeholder 8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276600"/>
          </a:xfrm>
        </p:spPr>
        <p:txBody>
          <a:bodyPr/>
          <a:lstStyle/>
          <a:p>
            <a:r>
              <a:rPr lang="en-US" sz="2800"/>
              <a:t>Substances can dissolve in water by different ways: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Ionic Compounds dissolve by </a:t>
            </a:r>
            <a:r>
              <a:rPr lang="en-US" sz="2800" b="1"/>
              <a:t>dissociation</a:t>
            </a:r>
            <a:r>
              <a:rPr lang="en-US" sz="2800"/>
              <a:t>, where water surrounds the separated ions.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Molecular compounds interact with water, but most do NOT dissociate.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Some molecular substances react with water when they dissolve.</a:t>
            </a:r>
          </a:p>
        </p:txBody>
      </p:sp>
      <p:pic>
        <p:nvPicPr>
          <p:cNvPr id="6" name="Picture 5" descr="04_03_Figure.jpg"/>
          <p:cNvPicPr>
            <a:picLocks noChangeAspect="1"/>
          </p:cNvPicPr>
          <p:nvPr/>
        </p:nvPicPr>
        <p:blipFill>
          <a:blip r:embed="rId2"/>
          <a:srcRect b="2744"/>
          <a:stretch>
            <a:fillRect/>
          </a:stretch>
        </p:blipFill>
        <p:spPr>
          <a:xfrm>
            <a:off x="2743200" y="4038600"/>
            <a:ext cx="4013040" cy="228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Metal/Acid Displacement Reactions</a:t>
            </a:r>
          </a:p>
        </p:txBody>
      </p:sp>
      <p:sp>
        <p:nvSpPr>
          <p:cNvPr id="49155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153400" cy="1981200"/>
          </a:xfrm>
        </p:spPr>
        <p:txBody>
          <a:bodyPr/>
          <a:lstStyle/>
          <a:p>
            <a:r>
              <a:rPr lang="en-US"/>
              <a:t>The elements above hydrogen will react with acids to produce hydrogen gas.</a:t>
            </a:r>
          </a:p>
          <a:p>
            <a:r>
              <a:rPr lang="en-US"/>
              <a:t>The metal is oxidized to a cation.</a:t>
            </a:r>
          </a:p>
        </p:txBody>
      </p:sp>
      <p:pic>
        <p:nvPicPr>
          <p:cNvPr id="2" name="Picture 1" descr="04_1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-2888" r="725" b="2888"/>
          <a:stretch/>
        </p:blipFill>
        <p:spPr>
          <a:xfrm>
            <a:off x="1866900" y="2699054"/>
            <a:ext cx="5257800" cy="35978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Molarity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05800" cy="3124200"/>
          </a:xfrm>
        </p:spPr>
        <p:txBody>
          <a:bodyPr/>
          <a:lstStyle/>
          <a:p>
            <a:pPr eaLnBrk="1" hangingPunct="1"/>
            <a:r>
              <a:rPr lang="en-US"/>
              <a:t>The quantity of solute in a solution can matter to a chemist.</a:t>
            </a:r>
          </a:p>
          <a:p>
            <a:pPr eaLnBrk="1" hangingPunct="1"/>
            <a:r>
              <a:rPr lang="en-US"/>
              <a:t>We call the amount dissolved its </a:t>
            </a:r>
            <a:r>
              <a:rPr lang="en-US" b="1"/>
              <a:t>concentration</a:t>
            </a:r>
            <a:r>
              <a:rPr lang="en-US"/>
              <a:t>.</a:t>
            </a:r>
          </a:p>
          <a:p>
            <a:pPr eaLnBrk="1" hangingPunct="1"/>
            <a:r>
              <a:rPr lang="en-US" b="1"/>
              <a:t>Molarity</a:t>
            </a:r>
            <a:r>
              <a:rPr lang="en-US"/>
              <a:t> is one way to measure the concentration of a solution:</a:t>
            </a:r>
          </a:p>
        </p:txBody>
      </p:sp>
      <p:grpSp>
        <p:nvGrpSpPr>
          <p:cNvPr id="50181" name="Group 16"/>
          <p:cNvGrpSpPr>
            <a:grpSpLocks/>
          </p:cNvGrpSpPr>
          <p:nvPr/>
        </p:nvGrpSpPr>
        <p:grpSpPr bwMode="auto">
          <a:xfrm>
            <a:off x="1100138" y="4445000"/>
            <a:ext cx="6843712" cy="1052513"/>
            <a:chOff x="693" y="2800"/>
            <a:chExt cx="4311" cy="663"/>
          </a:xfrm>
        </p:grpSpPr>
        <p:grpSp>
          <p:nvGrpSpPr>
            <p:cNvPr id="50182" name="Group 15"/>
            <p:cNvGrpSpPr>
              <a:grpSpLocks/>
            </p:cNvGrpSpPr>
            <p:nvPr/>
          </p:nvGrpSpPr>
          <p:grpSpPr bwMode="auto">
            <a:xfrm>
              <a:off x="2256" y="2800"/>
              <a:ext cx="2748" cy="663"/>
              <a:chOff x="2256" y="2800"/>
              <a:chExt cx="2748" cy="663"/>
            </a:xfrm>
          </p:grpSpPr>
          <p:grpSp>
            <p:nvGrpSpPr>
              <p:cNvPr id="50184" name="Group 7"/>
              <p:cNvGrpSpPr>
                <a:grpSpLocks/>
              </p:cNvGrpSpPr>
              <p:nvPr/>
            </p:nvGrpSpPr>
            <p:grpSpPr bwMode="auto">
              <a:xfrm>
                <a:off x="2256" y="2800"/>
                <a:ext cx="2693" cy="663"/>
                <a:chOff x="1530" y="2752"/>
                <a:chExt cx="2693" cy="663"/>
              </a:xfrm>
            </p:grpSpPr>
            <p:sp>
              <p:nvSpPr>
                <p:cNvPr id="50186" name="Rectangle 5"/>
                <p:cNvSpPr>
                  <a:spLocks noChangeArrowheads="1"/>
                </p:cNvSpPr>
                <p:nvPr/>
              </p:nvSpPr>
              <p:spPr bwMode="auto">
                <a:xfrm>
                  <a:off x="2061" y="2752"/>
                  <a:ext cx="162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/>
                    <a:t>moles of solute</a:t>
                  </a:r>
                </a:p>
              </p:txBody>
            </p:sp>
            <p:sp>
              <p:nvSpPr>
                <p:cNvPr id="50187" name="Rectangle 6"/>
                <p:cNvSpPr>
                  <a:spLocks noChangeArrowheads="1"/>
                </p:cNvSpPr>
                <p:nvPr/>
              </p:nvSpPr>
              <p:spPr bwMode="auto">
                <a:xfrm>
                  <a:off x="1530" y="3088"/>
                  <a:ext cx="269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/>
                    <a:t>volume of solution in liters</a:t>
                  </a:r>
                </a:p>
              </p:txBody>
            </p:sp>
          </p:grpSp>
          <p:sp>
            <p:nvSpPr>
              <p:cNvPr id="50185" name="Line 8"/>
              <p:cNvSpPr>
                <a:spLocks noChangeShapeType="1"/>
              </p:cNvSpPr>
              <p:nvPr/>
            </p:nvSpPr>
            <p:spPr bwMode="auto">
              <a:xfrm>
                <a:off x="2280" y="3150"/>
                <a:ext cx="27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183" name="Rectangle 11"/>
            <p:cNvSpPr>
              <a:spLocks noChangeArrowheads="1"/>
            </p:cNvSpPr>
            <p:nvPr/>
          </p:nvSpPr>
          <p:spPr bwMode="auto">
            <a:xfrm>
              <a:off x="693" y="2976"/>
              <a:ext cx="14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800"/>
                <a:t>Molarity (</a:t>
              </a:r>
              <a:r>
                <a:rPr lang="en-US" sz="2800" i="1"/>
                <a:t>M</a:t>
              </a:r>
              <a:r>
                <a:rPr lang="en-US" sz="2800"/>
                <a:t>) =</a:t>
              </a: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-17463" y="134938"/>
            <a:ext cx="9144001" cy="1143000"/>
          </a:xfrm>
        </p:spPr>
        <p:txBody>
          <a:bodyPr/>
          <a:lstStyle/>
          <a:p>
            <a:pPr eaLnBrk="1" hangingPunct="1"/>
            <a:r>
              <a:rPr lang="en-US"/>
              <a:t>Mixing a Solution</a:t>
            </a:r>
          </a:p>
        </p:txBody>
      </p:sp>
      <p:sp>
        <p:nvSpPr>
          <p:cNvPr id="5120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066800"/>
            <a:ext cx="8610600" cy="2362200"/>
          </a:xfrm>
        </p:spPr>
        <p:txBody>
          <a:bodyPr/>
          <a:lstStyle/>
          <a:p>
            <a:pPr eaLnBrk="1" hangingPunct="1"/>
            <a:r>
              <a:rPr lang="en-US" sz="2800" dirty="0"/>
              <a:t>To create a solution of a known </a:t>
            </a:r>
            <a:r>
              <a:rPr lang="en-US" sz="2800" dirty="0" err="1"/>
              <a:t>molarity</a:t>
            </a:r>
            <a:r>
              <a:rPr lang="en-US" sz="2800" dirty="0"/>
              <a:t>, weigh out a known mass (and, therefore, number of moles) of the solute.</a:t>
            </a:r>
          </a:p>
          <a:p>
            <a:pPr eaLnBrk="1" hangingPunct="1"/>
            <a:r>
              <a:rPr lang="en-US" sz="2800" dirty="0"/>
              <a:t>Then add solute to a volumetric flask, and add solvent to the line on the neck of the flask.</a:t>
            </a:r>
          </a:p>
        </p:txBody>
      </p:sp>
      <p:pic>
        <p:nvPicPr>
          <p:cNvPr id="6" name="Picture 5" descr="04_15_Figure.jpg"/>
          <p:cNvPicPr>
            <a:picLocks noChangeAspect="1"/>
          </p:cNvPicPr>
          <p:nvPr/>
        </p:nvPicPr>
        <p:blipFill>
          <a:blip r:embed="rId3"/>
          <a:srcRect b="3754"/>
          <a:stretch>
            <a:fillRect/>
          </a:stretch>
        </p:blipFill>
        <p:spPr>
          <a:xfrm>
            <a:off x="2057400" y="3352800"/>
            <a:ext cx="4945031" cy="3124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Dilution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458200" cy="2514600"/>
          </a:xfrm>
        </p:spPr>
        <p:txBody>
          <a:bodyPr/>
          <a:lstStyle/>
          <a:p>
            <a:pPr eaLnBrk="1" hangingPunct="1"/>
            <a:r>
              <a:rPr lang="en-US" sz="2800"/>
              <a:t>One can also dilute a more concentrated </a:t>
            </a:r>
            <a:br>
              <a:rPr lang="en-US" sz="2800"/>
            </a:br>
            <a:r>
              <a:rPr lang="en-US" sz="2800"/>
              <a:t>solution by</a:t>
            </a:r>
          </a:p>
          <a:p>
            <a:pPr lvl="1" eaLnBrk="1" hangingPunct="1"/>
            <a:r>
              <a:rPr lang="en-US" sz="2400"/>
              <a:t>using a pipet to deliver a volume of the solution to a new volumetric flask, and</a:t>
            </a:r>
          </a:p>
          <a:p>
            <a:pPr lvl="1" eaLnBrk="1" hangingPunct="1"/>
            <a:r>
              <a:rPr lang="en-US" sz="2400"/>
              <a:t>adding solvent to the line on the neck of the new flask. </a:t>
            </a:r>
          </a:p>
        </p:txBody>
      </p:sp>
      <p:pic>
        <p:nvPicPr>
          <p:cNvPr id="2" name="Picture 1" descr="04_1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2" b="2842"/>
          <a:stretch/>
        </p:blipFill>
        <p:spPr>
          <a:xfrm>
            <a:off x="2209800" y="3340100"/>
            <a:ext cx="4572000" cy="31285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Dilution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dirty="0"/>
              <a:t>The </a:t>
            </a:r>
            <a:r>
              <a:rPr lang="en-US" dirty="0" err="1"/>
              <a:t>molarity</a:t>
            </a:r>
            <a:r>
              <a:rPr lang="en-US" dirty="0"/>
              <a:t> of the new solution can be determined from the equation</a:t>
            </a:r>
          </a:p>
          <a:p>
            <a:pPr eaLnBrk="1" hangingPunct="1">
              <a:lnSpc>
                <a:spcPct val="10000"/>
              </a:lnSpc>
            </a:pPr>
            <a:endParaRPr lang="en-US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i="1" dirty="0"/>
              <a:t>M</a:t>
            </a:r>
            <a:r>
              <a:rPr lang="en-US" baseline="-25000" dirty="0"/>
              <a:t>c</a:t>
            </a:r>
            <a:r>
              <a:rPr lang="en-US" dirty="0"/>
              <a:t> </a:t>
            </a:r>
            <a:r>
              <a:rPr lang="en-US" dirty="0" err="1">
                <a:sym typeface="Symbol" pitchFamily="-104" charset="2"/>
              </a:rPr>
              <a:t></a:t>
            </a:r>
            <a:r>
              <a:rPr lang="en-US" dirty="0">
                <a:sym typeface="Symbol" pitchFamily="-104" charset="2"/>
              </a:rPr>
              <a:t> </a:t>
            </a:r>
            <a:r>
              <a:rPr lang="en-US" i="1" dirty="0" err="1">
                <a:sym typeface="Symbol" pitchFamily="-104" charset="2"/>
              </a:rPr>
              <a:t>V</a:t>
            </a:r>
            <a:r>
              <a:rPr lang="en-US" baseline="-25000" dirty="0" err="1">
                <a:sym typeface="Symbol" pitchFamily="-104" charset="2"/>
              </a:rPr>
              <a:t>c</a:t>
            </a:r>
            <a:r>
              <a:rPr lang="en-US" dirty="0">
                <a:sym typeface="Symbol" pitchFamily="-104" charset="2"/>
              </a:rPr>
              <a:t>  =  </a:t>
            </a:r>
            <a:r>
              <a:rPr lang="en-US" i="1" dirty="0" err="1">
                <a:sym typeface="Symbol" pitchFamily="-104" charset="2"/>
              </a:rPr>
              <a:t>M</a:t>
            </a:r>
            <a:r>
              <a:rPr lang="en-US" baseline="-25000" dirty="0" err="1">
                <a:sym typeface="Symbol" pitchFamily="-104" charset="2"/>
              </a:rPr>
              <a:t>d</a:t>
            </a:r>
            <a:r>
              <a:rPr lang="en-US" dirty="0">
                <a:sym typeface="Symbol" pitchFamily="-104" charset="2"/>
              </a:rPr>
              <a:t> </a:t>
            </a:r>
            <a:r>
              <a:rPr lang="en-US" dirty="0" err="1">
                <a:sym typeface="Symbol" pitchFamily="-104" charset="2"/>
              </a:rPr>
              <a:t></a:t>
            </a:r>
            <a:r>
              <a:rPr lang="en-US" dirty="0">
                <a:sym typeface="Symbol" pitchFamily="-104" charset="2"/>
              </a:rPr>
              <a:t> </a:t>
            </a:r>
            <a:r>
              <a:rPr lang="en-US" i="1" dirty="0" err="1">
                <a:sym typeface="Symbol" pitchFamily="-104" charset="2"/>
              </a:rPr>
              <a:t>V</a:t>
            </a:r>
            <a:r>
              <a:rPr lang="en-US" baseline="-25000" dirty="0" err="1">
                <a:sym typeface="Symbol" pitchFamily="-104" charset="2"/>
              </a:rPr>
              <a:t>d</a:t>
            </a:r>
            <a:r>
              <a:rPr lang="en-US" dirty="0">
                <a:sym typeface="Symbol" pitchFamily="-104" charset="2"/>
              </a:rPr>
              <a:t>,</a:t>
            </a:r>
          </a:p>
          <a:p>
            <a:pPr eaLnBrk="1" hangingPunct="1">
              <a:lnSpc>
                <a:spcPct val="10000"/>
              </a:lnSpc>
              <a:buFontTx/>
              <a:buNone/>
            </a:pPr>
            <a:endParaRPr lang="en-US" dirty="0">
              <a:sym typeface="Symbol" pitchFamily="-104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where </a:t>
            </a:r>
            <a:r>
              <a:rPr lang="en-US" i="1" dirty="0"/>
              <a:t>M</a:t>
            </a:r>
            <a:r>
              <a:rPr lang="en-US" baseline="-25000" dirty="0"/>
              <a:t>c</a:t>
            </a:r>
            <a:r>
              <a:rPr lang="en-US" dirty="0"/>
              <a:t> and </a:t>
            </a:r>
            <a:r>
              <a:rPr lang="en-US" i="1" dirty="0" err="1"/>
              <a:t>M</a:t>
            </a:r>
            <a:r>
              <a:rPr lang="en-US" baseline="-25000" dirty="0" err="1"/>
              <a:t>d</a:t>
            </a:r>
            <a:r>
              <a:rPr lang="en-US" dirty="0"/>
              <a:t> are the </a:t>
            </a:r>
            <a:r>
              <a:rPr lang="en-US" dirty="0" err="1"/>
              <a:t>molarity</a:t>
            </a:r>
            <a:r>
              <a:rPr lang="en-US" dirty="0"/>
              <a:t> of the concentrated and dilute solutions, respectively, and </a:t>
            </a:r>
            <a:r>
              <a:rPr lang="en-US" i="1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and </a:t>
            </a:r>
            <a:r>
              <a:rPr lang="en-US" i="1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 are the volumes of the two solutions.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Using Molarities in</a:t>
            </a:r>
            <a:br>
              <a:rPr lang="en-US"/>
            </a:br>
            <a:r>
              <a:rPr lang="en-US"/>
              <a:t>Stoichiometric Calculations</a:t>
            </a:r>
          </a:p>
        </p:txBody>
      </p:sp>
      <p:pic>
        <p:nvPicPr>
          <p:cNvPr id="5" name="Picture 4" descr="04_17_Figure.jpg"/>
          <p:cNvPicPr>
            <a:picLocks noChangeAspect="1"/>
          </p:cNvPicPr>
          <p:nvPr/>
        </p:nvPicPr>
        <p:blipFill>
          <a:blip r:embed="rId3"/>
          <a:srcRect b="3200"/>
          <a:stretch>
            <a:fillRect/>
          </a:stretch>
        </p:blipFill>
        <p:spPr>
          <a:xfrm>
            <a:off x="1143000" y="1676400"/>
            <a:ext cx="7086600" cy="405707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Titration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1143000"/>
            <a:ext cx="84582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A </a:t>
            </a:r>
            <a:r>
              <a:rPr lang="en-US" sz="2800" b="1"/>
              <a:t>titration</a:t>
            </a:r>
            <a:r>
              <a:rPr lang="en-US" sz="2800"/>
              <a:t> is an analytical technique in which one can calculate the concentration of a solute in a solution.</a:t>
            </a:r>
          </a:p>
        </p:txBody>
      </p:sp>
      <p:pic>
        <p:nvPicPr>
          <p:cNvPr id="6" name="Picture 5" descr="04_18_Figure.jpg"/>
          <p:cNvPicPr>
            <a:picLocks noChangeAspect="1"/>
          </p:cNvPicPr>
          <p:nvPr/>
        </p:nvPicPr>
        <p:blipFill>
          <a:blip r:embed="rId3"/>
          <a:srcRect b="4268"/>
          <a:stretch>
            <a:fillRect/>
          </a:stretch>
        </p:blipFill>
        <p:spPr>
          <a:xfrm>
            <a:off x="1066800" y="2667000"/>
            <a:ext cx="6964778" cy="3124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6"/>
          <p:cNvSpPr>
            <a:spLocks noGrp="1"/>
          </p:cNvSpPr>
          <p:nvPr>
            <p:ph type="title"/>
          </p:nvPr>
        </p:nvSpPr>
        <p:spPr>
          <a:xfrm>
            <a:off x="-1588" y="6350"/>
            <a:ext cx="9144001" cy="1143000"/>
          </a:xfrm>
        </p:spPr>
        <p:txBody>
          <a:bodyPr/>
          <a:lstStyle/>
          <a:p>
            <a:r>
              <a:rPr lang="en-US"/>
              <a:t>Titration</a:t>
            </a:r>
          </a:p>
        </p:txBody>
      </p:sp>
      <p:sp>
        <p:nvSpPr>
          <p:cNvPr id="56323" name="Text Placeholder 8"/>
          <p:cNvSpPr>
            <a:spLocks noGrp="1"/>
          </p:cNvSpPr>
          <p:nvPr>
            <p:ph type="body" sz="half" idx="2"/>
          </p:nvPr>
        </p:nvSpPr>
        <p:spPr>
          <a:xfrm>
            <a:off x="304800" y="3810000"/>
            <a:ext cx="8610600" cy="2286000"/>
          </a:xfrm>
        </p:spPr>
        <p:txBody>
          <a:bodyPr/>
          <a:lstStyle/>
          <a:p>
            <a:r>
              <a:rPr lang="en-US"/>
              <a:t>A solution of known concentration, called a </a:t>
            </a:r>
            <a:r>
              <a:rPr lang="en-US" b="1"/>
              <a:t>standard solution</a:t>
            </a:r>
            <a:r>
              <a:rPr lang="en-US"/>
              <a:t>, is used to determine the unknown concentration of another solution.</a:t>
            </a:r>
          </a:p>
          <a:p>
            <a:r>
              <a:rPr lang="en-US"/>
              <a:t>The reaction is complete at the </a:t>
            </a:r>
            <a:r>
              <a:rPr lang="en-US" b="1"/>
              <a:t>equivalence point</a:t>
            </a:r>
            <a:r>
              <a:rPr lang="en-US"/>
              <a:t>.</a:t>
            </a:r>
          </a:p>
        </p:txBody>
      </p:sp>
      <p:pic>
        <p:nvPicPr>
          <p:cNvPr id="8" name="Picture 7" descr="04_19_Figure.jpg"/>
          <p:cNvPicPr>
            <a:picLocks noChangeAspect="1"/>
          </p:cNvPicPr>
          <p:nvPr/>
        </p:nvPicPr>
        <p:blipFill>
          <a:blip r:embed="rId2"/>
          <a:srcRect b="4338"/>
          <a:stretch>
            <a:fillRect/>
          </a:stretch>
        </p:blipFill>
        <p:spPr>
          <a:xfrm>
            <a:off x="1524000" y="1066800"/>
            <a:ext cx="6019800" cy="270246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Electrolytes and Nonelectrolytes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sz="half" idx="1"/>
          </p:nvPr>
        </p:nvSpPr>
        <p:spPr>
          <a:xfrm>
            <a:off x="152400" y="3267075"/>
            <a:ext cx="8915400" cy="2371725"/>
          </a:xfrm>
        </p:spPr>
        <p:txBody>
          <a:bodyPr/>
          <a:lstStyle/>
          <a:p>
            <a:pPr eaLnBrk="1" hangingPunct="1"/>
            <a:r>
              <a:rPr lang="en-US"/>
              <a:t>An </a:t>
            </a:r>
            <a:r>
              <a:rPr lang="en-US" b="1"/>
              <a:t>electrolyte</a:t>
            </a:r>
            <a:r>
              <a:rPr lang="en-US"/>
              <a:t> is a  substance that dissociates into ions when dissolved in water.</a:t>
            </a:r>
          </a:p>
          <a:p>
            <a:pPr eaLnBrk="1" hangingPunct="1"/>
            <a:r>
              <a:rPr lang="en-US"/>
              <a:t>A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b="1"/>
              <a:t>nonelectrolyte</a:t>
            </a:r>
            <a:r>
              <a:rPr lang="en-US"/>
              <a:t> may dissolve in water, but it does not dissociate into ions when it does so.</a:t>
            </a:r>
          </a:p>
          <a:p>
            <a:endParaRPr lang="en-US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</a:t>
            </a:r>
          </a:p>
        </p:txBody>
      </p:sp>
      <p:pic>
        <p:nvPicPr>
          <p:cNvPr id="7" name="Picture 6" descr="04_03_Table.jpg"/>
          <p:cNvPicPr>
            <a:picLocks noChangeAspect="1"/>
          </p:cNvPicPr>
          <p:nvPr/>
        </p:nvPicPr>
        <p:blipFill>
          <a:blip r:embed="rId3"/>
          <a:srcRect b="6576"/>
          <a:stretch>
            <a:fillRect/>
          </a:stretch>
        </p:blipFill>
        <p:spPr>
          <a:xfrm>
            <a:off x="1219200" y="1371600"/>
            <a:ext cx="6629400" cy="17828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588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Electrolytes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886200"/>
            <a:ext cx="8915400" cy="2438400"/>
          </a:xfrm>
        </p:spPr>
        <p:txBody>
          <a:bodyPr/>
          <a:lstStyle/>
          <a:p>
            <a:pPr eaLnBrk="1" hangingPunct="1"/>
            <a:r>
              <a:rPr lang="en-US" sz="2800"/>
              <a:t>A </a:t>
            </a:r>
            <a:r>
              <a:rPr lang="en-US" sz="2800" b="1"/>
              <a:t>strong electrolyte</a:t>
            </a:r>
            <a:r>
              <a:rPr lang="en-US" sz="2800"/>
              <a:t> dissociates completely when dissolved in water.</a:t>
            </a:r>
          </a:p>
          <a:p>
            <a:pPr eaLnBrk="1" hangingPunct="1"/>
            <a:r>
              <a:rPr lang="en-US" sz="2800"/>
              <a:t>A </a:t>
            </a:r>
            <a:r>
              <a:rPr lang="en-US" sz="2800" b="1"/>
              <a:t>weak electrolyte</a:t>
            </a:r>
            <a:r>
              <a:rPr lang="en-US" sz="2800"/>
              <a:t> only dissociates partially when dissolved in water.</a:t>
            </a:r>
          </a:p>
          <a:p>
            <a:pPr eaLnBrk="1" hangingPunct="1"/>
            <a:r>
              <a:rPr lang="en-US" sz="2800"/>
              <a:t>A </a:t>
            </a:r>
            <a:r>
              <a:rPr lang="en-US" sz="2800" b="1"/>
              <a:t>nonelectrolyte</a:t>
            </a:r>
            <a:r>
              <a:rPr lang="en-US" sz="2800"/>
              <a:t> does NOT dissociate in water.</a:t>
            </a:r>
          </a:p>
        </p:txBody>
      </p:sp>
      <p:pic>
        <p:nvPicPr>
          <p:cNvPr id="6" name="Picture 5" descr="04_02_Figure.jpg"/>
          <p:cNvPicPr>
            <a:picLocks noChangeAspect="1"/>
          </p:cNvPicPr>
          <p:nvPr/>
        </p:nvPicPr>
        <p:blipFill>
          <a:blip r:embed="rId3"/>
          <a:srcRect b="5117"/>
          <a:stretch>
            <a:fillRect/>
          </a:stretch>
        </p:blipFill>
        <p:spPr>
          <a:xfrm>
            <a:off x="990600" y="1066800"/>
            <a:ext cx="7162800" cy="270395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Solubility of Ionic Compounds</a:t>
            </a:r>
          </a:p>
        </p:txBody>
      </p:sp>
      <p:sp>
        <p:nvSpPr>
          <p:cNvPr id="24580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143000"/>
            <a:ext cx="8458200" cy="1981200"/>
          </a:xfrm>
        </p:spPr>
        <p:txBody>
          <a:bodyPr/>
          <a:lstStyle/>
          <a:p>
            <a:r>
              <a:rPr lang="en-US"/>
              <a:t>Not all ionic compounds dissolve in water.</a:t>
            </a:r>
          </a:p>
          <a:p>
            <a:r>
              <a:rPr lang="en-US"/>
              <a:t>A list of </a:t>
            </a:r>
            <a:r>
              <a:rPr lang="en-US" b="1"/>
              <a:t>solubility rules</a:t>
            </a:r>
            <a:r>
              <a:rPr lang="en-US"/>
              <a:t> is used to decide what combination of ions will dissolve.</a:t>
            </a:r>
          </a:p>
        </p:txBody>
      </p:sp>
      <p:pic>
        <p:nvPicPr>
          <p:cNvPr id="7" name="Picture 6" descr="04_01_Table.jpg"/>
          <p:cNvPicPr>
            <a:picLocks noChangeAspect="1"/>
          </p:cNvPicPr>
          <p:nvPr/>
        </p:nvPicPr>
        <p:blipFill>
          <a:blip r:embed="rId2"/>
          <a:srcRect b="4380"/>
          <a:stretch>
            <a:fillRect/>
          </a:stretch>
        </p:blipFill>
        <p:spPr>
          <a:xfrm>
            <a:off x="1371600" y="3048000"/>
            <a:ext cx="6324600" cy="29590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" y="381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Precipitation Reactions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6106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When two solutions containing soluble salts are mixed, sometimes an insoluble salt will be produced. A salt “falls” out of solution, like snow out of the sky. This solid is called a </a:t>
            </a:r>
            <a:r>
              <a:rPr lang="en-US" sz="2800" b="1"/>
              <a:t>precipitate</a:t>
            </a:r>
            <a:r>
              <a:rPr lang="en-US" sz="2800"/>
              <a:t>.</a:t>
            </a:r>
          </a:p>
        </p:txBody>
      </p:sp>
      <p:pic>
        <p:nvPicPr>
          <p:cNvPr id="6" name="Picture 5" descr="04_04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>
          <a:xfrm>
            <a:off x="1981200" y="3048000"/>
            <a:ext cx="4959178" cy="3276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pPr eaLnBrk="1" hangingPunct="1"/>
            <a:r>
              <a:rPr lang="en-US"/>
              <a:t>Metathesis (Exchange) Reactions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696200" cy="2819400"/>
          </a:xfrm>
        </p:spPr>
        <p:txBody>
          <a:bodyPr/>
          <a:lstStyle/>
          <a:p>
            <a:pPr eaLnBrk="1" hangingPunct="1"/>
            <a:r>
              <a:rPr lang="en-US"/>
              <a:t>Metathesis comes from a Greek word that means “to transpose.”</a:t>
            </a:r>
          </a:p>
          <a:p>
            <a:pPr eaLnBrk="1" hangingPunct="1"/>
            <a:r>
              <a:rPr lang="en-US"/>
              <a:t>It appears as though the ions in the reactant compounds exchange, or transpose, ions, as seen in the equation below.</a:t>
            </a:r>
          </a:p>
          <a:p>
            <a:pPr eaLnBrk="1" hangingPunct="1"/>
            <a:endParaRPr lang="en-US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86200"/>
            <a:ext cx="77724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/>
              <a:t>Ag</a:t>
            </a:r>
            <a:r>
              <a:rPr lang="en-US"/>
              <a:t>NO</a:t>
            </a:r>
            <a:r>
              <a:rPr lang="en-US" baseline="-25000"/>
              <a:t>3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K</a:t>
            </a:r>
            <a:r>
              <a:rPr lang="en-US" b="1"/>
              <a:t>Cl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</a:t>
            </a:r>
            <a:r>
              <a:rPr lang="en-US" baseline="-25000"/>
              <a:t> </a:t>
            </a:r>
            <a:r>
              <a:rPr lang="en-US">
                <a:sym typeface="Symbol" pitchFamily="-104" charset="2"/>
              </a:rPr>
              <a:t> </a:t>
            </a:r>
            <a:r>
              <a:rPr lang="en-US" b="1">
                <a:sym typeface="Symbol" pitchFamily="-104" charset="2"/>
              </a:rPr>
              <a:t>AgCl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s</a:t>
            </a:r>
            <a:r>
              <a:rPr lang="en-US">
                <a:sym typeface="Symbol" pitchFamily="-104" charset="2"/>
              </a:rPr>
              <a:t>) + KNO</a:t>
            </a:r>
            <a:r>
              <a:rPr lang="en-US" baseline="-25000">
                <a:sym typeface="Symbol" pitchFamily="-104" charset="2"/>
              </a:rPr>
              <a:t>3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/>
              <a:t>Completing and Balancing</a:t>
            </a:r>
            <a:br>
              <a:rPr lang="en-US"/>
            </a:br>
            <a:r>
              <a:rPr lang="en-US"/>
              <a:t>Metathesis Equations</a:t>
            </a:r>
          </a:p>
        </p:txBody>
      </p:sp>
      <p:sp>
        <p:nvSpPr>
          <p:cNvPr id="27651" name="Content Placeholder 6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r>
              <a:rPr lang="en-US" dirty="0"/>
              <a:t>Steps to follow</a:t>
            </a:r>
          </a:p>
          <a:p>
            <a:pPr marL="519113" indent="-519113">
              <a:buFontTx/>
              <a:buAutoNum type="arabicParenR"/>
            </a:pPr>
            <a:r>
              <a:rPr lang="en-US" dirty="0"/>
              <a:t>Use the chemical formulas of the reactants to determine which ions are present.</a:t>
            </a:r>
          </a:p>
          <a:p>
            <a:pPr marL="519113" indent="-519113">
              <a:buFontTx/>
              <a:buAutoNum type="arabicParenR"/>
            </a:pPr>
            <a:r>
              <a:rPr lang="en-US" dirty="0"/>
              <a:t>Write formulas for the products: </a:t>
            </a:r>
            <a:r>
              <a:rPr lang="en-US" dirty="0" err="1"/>
              <a:t>cation</a:t>
            </a:r>
            <a:r>
              <a:rPr lang="en-US" dirty="0"/>
              <a:t> from one reactant, anion from the other. Use charges to write proper subscripts.</a:t>
            </a:r>
          </a:p>
          <a:p>
            <a:pPr marL="519113" indent="-519113">
              <a:buFontTx/>
              <a:buAutoNum type="arabicParenR"/>
            </a:pPr>
            <a:r>
              <a:rPr lang="en-US" dirty="0"/>
              <a:t>Check your solubility rules. If either product is insoluble, a precipitate forms.</a:t>
            </a:r>
          </a:p>
          <a:p>
            <a:pPr marL="519113" indent="-519113">
              <a:buFontTx/>
              <a:buAutoNum type="arabicParenR"/>
            </a:pPr>
            <a:r>
              <a:rPr lang="en-US" dirty="0"/>
              <a:t>Balance the equation.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6251</TotalTime>
  <Words>1499</Words>
  <Application>Microsoft Macintosh PowerPoint</Application>
  <PresentationFormat>On-screen Show (4:3)</PresentationFormat>
  <Paragraphs>179</Paragraphs>
  <Slides>37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1_Blank Presentation</vt:lpstr>
      <vt:lpstr>2_Blank Presentation</vt:lpstr>
      <vt:lpstr>PowerPoint Presentation</vt:lpstr>
      <vt:lpstr>Solutions</vt:lpstr>
      <vt:lpstr>Aqueous Solutions</vt:lpstr>
      <vt:lpstr>Electrolytes and Nonelectrolytes</vt:lpstr>
      <vt:lpstr>Electrolytes</vt:lpstr>
      <vt:lpstr>Solubility of Ionic Compounds</vt:lpstr>
      <vt:lpstr>Precipitation Reactions</vt:lpstr>
      <vt:lpstr>Metathesis (Exchange) Reactions</vt:lpstr>
      <vt:lpstr>Completing and Balancing Metathesis Equations</vt:lpstr>
      <vt:lpstr>Ways to Write Metathesis Reactions</vt:lpstr>
      <vt:lpstr>Molecular Equation</vt:lpstr>
      <vt:lpstr>Complete Ionic Equation</vt:lpstr>
      <vt:lpstr>Net Ionic Equation</vt:lpstr>
      <vt:lpstr>Writing Net Ionic Equations</vt:lpstr>
      <vt:lpstr>Acids</vt:lpstr>
      <vt:lpstr>Bases</vt:lpstr>
      <vt:lpstr>Strong or Weak?</vt:lpstr>
      <vt:lpstr>Acid-Base Reactions</vt:lpstr>
      <vt:lpstr>Neutralization Reactions</vt:lpstr>
      <vt:lpstr>Gas-Forming Reactions</vt:lpstr>
      <vt:lpstr>Gas-Forming Reactions</vt:lpstr>
      <vt:lpstr>Oxidation-Reduction Reactions</vt:lpstr>
      <vt:lpstr>Oxidation Numbers</vt:lpstr>
      <vt:lpstr>Rules to Assign Oxidation Numbers</vt:lpstr>
      <vt:lpstr>Rules to Assign Oxidation Numbers</vt:lpstr>
      <vt:lpstr>Rules to Assign Oxidation Numbers</vt:lpstr>
      <vt:lpstr>Rules to Assign Oxidation Numbers</vt:lpstr>
      <vt:lpstr>Displacement Reactions</vt:lpstr>
      <vt:lpstr>Activity Series</vt:lpstr>
      <vt:lpstr>Metal/Acid Displacement Reactions</vt:lpstr>
      <vt:lpstr>Molarity</vt:lpstr>
      <vt:lpstr>Mixing a Solution</vt:lpstr>
      <vt:lpstr>Dilution</vt:lpstr>
      <vt:lpstr>Dilution</vt:lpstr>
      <vt:lpstr>Using Molarities in Stoichiometric Calculations</vt:lpstr>
      <vt:lpstr>Titration</vt:lpstr>
      <vt:lpstr>Titration</vt:lpstr>
    </vt:vector>
  </TitlesOfParts>
  <Company>St. Charles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Aqueous Reactions and Solution Stoichiometry</dc:title>
  <dc:creator>John Bookstaver</dc:creator>
  <cp:lastModifiedBy>Admin Admin</cp:lastModifiedBy>
  <cp:revision>156</cp:revision>
  <dcterms:created xsi:type="dcterms:W3CDTF">2014-01-06T23:03:41Z</dcterms:created>
  <dcterms:modified xsi:type="dcterms:W3CDTF">2014-01-08T19:51:56Z</dcterms:modified>
</cp:coreProperties>
</file>