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2"/>
  </p:notesMasterIdLst>
  <p:sldIdLst>
    <p:sldId id="256" r:id="rId3"/>
    <p:sldId id="257" r:id="rId4"/>
    <p:sldId id="347" r:id="rId5"/>
    <p:sldId id="348" r:id="rId6"/>
    <p:sldId id="349" r:id="rId7"/>
    <p:sldId id="350" r:id="rId8"/>
    <p:sldId id="263" r:id="rId9"/>
    <p:sldId id="362" r:id="rId10"/>
    <p:sldId id="361" r:id="rId11"/>
    <p:sldId id="265" r:id="rId12"/>
    <p:sldId id="32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364" r:id="rId22"/>
    <p:sldId id="365" r:id="rId23"/>
    <p:sldId id="353" r:id="rId24"/>
    <p:sldId id="281" r:id="rId25"/>
    <p:sldId id="284" r:id="rId26"/>
    <p:sldId id="286" r:id="rId27"/>
    <p:sldId id="354" r:id="rId28"/>
    <p:sldId id="287" r:id="rId29"/>
    <p:sldId id="289" r:id="rId30"/>
    <p:sldId id="356" r:id="rId31"/>
    <p:sldId id="290" r:id="rId32"/>
    <p:sldId id="355" r:id="rId33"/>
    <p:sldId id="295" r:id="rId34"/>
    <p:sldId id="298" r:id="rId35"/>
    <p:sldId id="299" r:id="rId36"/>
    <p:sldId id="301" r:id="rId37"/>
    <p:sldId id="303" r:id="rId38"/>
    <p:sldId id="306" r:id="rId39"/>
    <p:sldId id="307" r:id="rId40"/>
    <p:sldId id="304" r:id="rId41"/>
    <p:sldId id="305" r:id="rId42"/>
    <p:sldId id="308" r:id="rId43"/>
    <p:sldId id="309" r:id="rId44"/>
    <p:sldId id="358" r:id="rId45"/>
    <p:sldId id="310" r:id="rId46"/>
    <p:sldId id="312" r:id="rId47"/>
    <p:sldId id="315" r:id="rId48"/>
    <p:sldId id="340" r:id="rId49"/>
    <p:sldId id="332" r:id="rId50"/>
    <p:sldId id="334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CC3300"/>
    <a:srgbClr val="339966"/>
    <a:srgbClr val="00CC00"/>
    <a:srgbClr val="FFFFFF"/>
    <a:srgbClr val="416BB3"/>
    <a:srgbClr val="8B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94" y="-390"/>
      </p:cViewPr>
      <p:guideLst>
        <p:guide orient="horz" pos="2160"/>
        <p:guide pos="3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32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8C689F-433B-7B47-8DE0-27998DAE9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4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1AAE77-E715-D146-9BE0-EFA1B9360E38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321F4C-5F78-B049-9465-6885ED7B20F8}" type="slidenum">
              <a:rPr lang="en-US"/>
              <a:pPr/>
              <a:t>12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7C39F2-0898-D147-A838-038468EDAE75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4EC75F-7147-8C49-935B-825E3AE1DF6B}" type="slidenum">
              <a:rPr lang="en-US"/>
              <a:pPr/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FAB8A5-E1E4-7F49-88B5-482B02F237FF}" type="slidenum">
              <a:rPr lang="en-US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43FF1D-F792-994B-BB48-23593B50E731}" type="slidenum">
              <a:rPr lang="en-US"/>
              <a:pPr/>
              <a:t>16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E870A2-EC97-8346-B57F-AE3BF73095E1}" type="slidenum">
              <a:rPr lang="en-US"/>
              <a:pPr/>
              <a:t>17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225FB9-EBCA-804C-8705-E74E990C6830}" type="slidenum">
              <a:rPr lang="en-US"/>
              <a:pPr/>
              <a:t>18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250376-ADC0-D847-B56F-557FBAB8A295}" type="slidenum">
              <a:rPr lang="en-US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1C6448-528D-9E43-A3E2-1A3F71158B52}" type="slidenum">
              <a:rPr lang="en-US"/>
              <a:pPr/>
              <a:t>22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889643-757F-F948-B9D1-B31B925EDEDF}" type="slidenum">
              <a:rPr lang="en-US"/>
              <a:pPr/>
              <a:t>23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4C3BEB-2B12-C94D-888A-B433A2569FBE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BB71D2-6082-0548-A42B-F878127A30A4}" type="slidenum">
              <a:rPr lang="en-US"/>
              <a:pPr/>
              <a:t>24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463A79-1404-3145-9D6D-932433D93ED1}" type="slidenum">
              <a:rPr lang="en-US"/>
              <a:pPr/>
              <a:t>25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349DCD-FAD9-3840-BC06-462B6FCC6585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FF9D41-712E-0943-8E5D-4B07E9D10E33}" type="slidenum">
              <a:rPr lang="en-US"/>
              <a:pPr/>
              <a:t>27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FF99B5-72D4-5C41-9B37-B3AD0D1362DB}" type="slidenum">
              <a:rPr lang="en-US"/>
              <a:pPr/>
              <a:t>28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128DE9-E6CD-A14B-9832-86B7D1C42A1B}" type="slidenum">
              <a:rPr lang="en-US"/>
              <a:pPr/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755E47-7C08-A24A-B611-C616F13664B4}" type="slidenum">
              <a:rPr lang="en-US"/>
              <a:pPr/>
              <a:t>30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81D751-B0CB-9E45-AD09-3E59C6AA9506}" type="slidenum">
              <a:rPr lang="en-US"/>
              <a:pPr/>
              <a:t>31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D18AAC-D070-6443-AC4C-46A5AD414722}" type="slidenum">
              <a:rPr lang="en-US"/>
              <a:pPr/>
              <a:t>32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3BEF3-AF5F-EE40-A3CD-086AC9D258B1}" type="slidenum">
              <a:rPr lang="en-US"/>
              <a:pPr/>
              <a:t>33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4D1D2D-9948-0444-A890-58A664F031EF}" type="slidenum">
              <a:rPr lang="en-US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6DEB60-A5C4-BD41-9177-D99990DA0B59}" type="slidenum">
              <a:rPr lang="en-US"/>
              <a:pPr/>
              <a:t>34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E8171E-727C-E14B-9E03-B3DE3705E2DF}" type="slidenum">
              <a:rPr lang="en-US"/>
              <a:pPr/>
              <a:t>35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1E0830-A876-0F4F-A6EF-0A75ED34C493}" type="slidenum">
              <a:rPr lang="en-US"/>
              <a:pPr/>
              <a:t>36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38B24D-DDDF-AF4D-A731-24E1A87206FD}" type="slidenum">
              <a:rPr lang="en-US"/>
              <a:pPr/>
              <a:t>37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AA0C22-0A43-2848-8932-BED8FA2BADBD}" type="slidenum">
              <a:rPr lang="en-US"/>
              <a:pPr/>
              <a:t>38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A7523-9124-9B4B-9DF9-E430A428F09E}" type="slidenum">
              <a:rPr lang="en-US"/>
              <a:pPr/>
              <a:t>39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FDE1DD-CB41-EC44-A31D-24E528BCDBC7}" type="slidenum">
              <a:rPr lang="en-US"/>
              <a:pPr/>
              <a:t>40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2011DD-E4A0-2B48-B2C3-338D4EEA3236}" type="slidenum">
              <a:rPr lang="en-US"/>
              <a:pPr/>
              <a:t>41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8B868-5214-C944-9B35-2BC88BECF222}" type="slidenum">
              <a:rPr lang="en-US"/>
              <a:pPr/>
              <a:t>42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F612D6-09B0-814A-A1C9-742D0E3AE7B5}" type="slidenum">
              <a:rPr lang="en-US"/>
              <a:pPr/>
              <a:t>43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B9C857-9986-0643-B337-EE9067B07B00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B13119-C2FC-104B-998E-AEABD8522E51}" type="slidenum">
              <a:rPr lang="en-US"/>
              <a:pPr/>
              <a:t>44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C15876-3C01-894C-8EE7-EBD8D3031D49}" type="slidenum">
              <a:rPr lang="en-US"/>
              <a:pPr/>
              <a:t>45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DCAD69-556E-7F40-BFE1-47E35E26202F}" type="slidenum">
              <a:rPr lang="en-US"/>
              <a:pPr/>
              <a:t>46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C08ED-E090-DC4C-A969-F5EDD757834B}" type="slidenum">
              <a:rPr lang="en-US"/>
              <a:pPr/>
              <a:t>47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4E1BF1-B052-7642-AE79-132A5ACE4640}" type="slidenum">
              <a:rPr lang="en-US"/>
              <a:pPr/>
              <a:t>48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A438B4-465D-F647-80BD-E45476CBF2E4}" type="slidenum">
              <a:rPr lang="en-US"/>
              <a:pPr/>
              <a:t>49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96C284-134F-FE4A-9A20-AC533C1FA265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B81AC2-3EEF-8047-A542-C2216204EDDD}" type="slidenum">
              <a:rPr lang="en-US"/>
              <a:pPr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8C73F4-7988-9B42-AF99-F3AB8814F7E5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709A2F-7DCA-844A-8CB6-15090C04A8A2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5C8F01-7E9E-E14F-9DF0-CF620C666079}" type="slidenum">
              <a:rPr lang="en-US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04A5FB-54E8-A54F-87B2-8C0BDDD97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F722CB-AC08-E74D-8567-20D3A9459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659C5-4783-6242-977D-07611CAEF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A9EEA-0DF8-4944-B702-B3E3581B9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44E9CF-379E-3D4B-97B5-F995BB1A2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7F6A99-AA3B-4144-BCBB-4BF91B531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41ED-6991-CD48-A60B-959AAAB1B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A7D7-DC00-BB4E-BA34-297E6FB5C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E7FA-1182-DE46-A001-47A64E086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97F6-0EBE-604F-9127-1822C0004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BE51DC-E06D-4E4E-BF57-64F3DE496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CE49-64CD-274E-AB4B-E182BE418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468F-E79E-F140-B692-C1951E6F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933E-DE0B-2C4D-9475-F869B2450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E1F-5B7D-214B-A7C7-4AA235F1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37F2-65E2-2F46-946E-AE86D2FA4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2DE5-9617-9643-BD5F-86F0D0FEB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4E2B-73ED-8240-B46D-67BABFD21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8B0DE2-9433-BE46-A207-C75C1E97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C8E832-5063-E541-A001-02A67CF04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FEFE2-D3F4-0A4C-970A-34D981358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501F60-E201-B249-9331-C4F3AC909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14A62-7F58-344E-86EE-FC7C31F0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B7BAF4-B563-2743-AE1F-3E1DEFB28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1C2E8-85B0-F146-B23D-9B5ABB24A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4"/>
          <p:cNvGrpSpPr>
            <a:grpSpLocks/>
          </p:cNvGrpSpPr>
          <p:nvPr userDrawn="1"/>
        </p:nvGrpSpPr>
        <p:grpSpPr bwMode="auto">
          <a:xfrm>
            <a:off x="7910513" y="5624513"/>
            <a:ext cx="1233487" cy="1233487"/>
            <a:chOff x="4983" y="3543"/>
            <a:chExt cx="777" cy="777"/>
          </a:xfrm>
        </p:grpSpPr>
        <p:pic>
          <p:nvPicPr>
            <p:cNvPr id="1030" name="Picture 12" descr="Triangle--Gray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983" y="3543"/>
              <a:ext cx="777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5" y="3714"/>
              <a:ext cx="651" cy="4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Atoms,</a:t>
              </a:r>
            </a:p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Molecules,</a:t>
              </a:r>
            </a:p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and Ions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1EC257-E15C-D045-9CD8-3214DE3F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b="1">
                <a:solidFill>
                  <a:schemeClr val="tx1"/>
                </a:solidFill>
              </a:rPr>
              <a:t>Chapter 2</a:t>
            </a:r>
            <a:br>
              <a:rPr lang="en-US" sz="3400" b="1">
                <a:solidFill>
                  <a:schemeClr val="tx1"/>
                </a:solidFill>
              </a:rPr>
            </a:br>
            <a:r>
              <a:rPr lang="en-US" sz="3400" b="1">
                <a:solidFill>
                  <a:schemeClr val="tx1"/>
                </a:solidFill>
              </a:rPr>
              <a:t/>
            </a:r>
            <a:br>
              <a:rPr lang="en-US" sz="3400" b="1">
                <a:solidFill>
                  <a:schemeClr val="tx1"/>
                </a:solidFill>
              </a:rPr>
            </a:br>
            <a:r>
              <a:rPr lang="en-US" sz="3400" b="1">
                <a:solidFill>
                  <a:schemeClr val="tx1"/>
                </a:solidFill>
              </a:rPr>
              <a:t>Atoms, Molecules,</a:t>
            </a:r>
            <a:br>
              <a:rPr lang="en-US" sz="3400" b="1">
                <a:solidFill>
                  <a:schemeClr val="tx1"/>
                </a:solidFill>
              </a:rPr>
            </a:br>
            <a:r>
              <a:rPr lang="en-US" sz="3400" b="1">
                <a:solidFill>
                  <a:schemeClr val="tx1"/>
                </a:solidFill>
              </a:rPr>
              <a:t>and Ions</a:t>
            </a:r>
          </a:p>
        </p:txBody>
      </p:sp>
      <p:sp>
        <p:nvSpPr>
          <p:cNvPr id="30723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>
                <a:solidFill>
                  <a:srgbClr val="000000"/>
                </a:solidFill>
                <a:ea typeface="Arial" pitchFamily="-104" charset="0"/>
                <a:cs typeface="Arial" pitchFamily="-104" charset="0"/>
              </a:rPr>
              <a:t>Lecture Presentation</a:t>
            </a:r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solidFill>
                  <a:srgbClr val="73738C"/>
                </a:solidFill>
              </a:rPr>
              <a:t>© 20</a:t>
            </a:r>
            <a:r>
              <a:rPr lang="en-US" altLang="zh-TW" sz="1000">
                <a:solidFill>
                  <a:srgbClr val="73738C"/>
                </a:solidFill>
                <a:ea typeface="新細明體" pitchFamily="18" charset="-128"/>
                <a:cs typeface="新細明體" pitchFamily="18" charset="-128"/>
              </a:rPr>
              <a:t>15</a:t>
            </a:r>
            <a:r>
              <a:rPr lang="en-US" sz="1000">
                <a:solidFill>
                  <a:srgbClr val="73738C"/>
                </a:solidFill>
              </a:rPr>
              <a:t> Pearson Education, Inc.</a:t>
            </a:r>
            <a:endParaRPr lang="en-US" sz="2400" b="1">
              <a:solidFill>
                <a:srgbClr val="73738C"/>
              </a:solidFill>
            </a:endParaRPr>
          </a:p>
        </p:txBody>
      </p:sp>
      <p:pic>
        <p:nvPicPr>
          <p:cNvPr id="30726" name="Picture 1" descr="BROW0417_13_ec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Electron (Cathode Rays)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572000"/>
            <a:ext cx="8534400" cy="2057400"/>
          </a:xfrm>
        </p:spPr>
        <p:txBody>
          <a:bodyPr/>
          <a:lstStyle/>
          <a:p>
            <a:pPr eaLnBrk="1" hangingPunct="1"/>
            <a:r>
              <a:rPr lang="en-US" sz="2400"/>
              <a:t>Streams of negatively charged particles were found to emanate from cathode tubes, causing fluorescence.</a:t>
            </a:r>
          </a:p>
          <a:p>
            <a:pPr eaLnBrk="1" hangingPunct="1"/>
            <a:r>
              <a:rPr lang="en-US" sz="2400"/>
              <a:t>J. J. Thomson is credited with their discovery (1897).</a:t>
            </a:r>
          </a:p>
        </p:txBody>
      </p:sp>
      <p:pic>
        <p:nvPicPr>
          <p:cNvPr id="47108" name="Picture 6" descr="02_03_Figure.jpg"/>
          <p:cNvPicPr>
            <a:picLocks noChangeAspect="1"/>
          </p:cNvPicPr>
          <p:nvPr/>
        </p:nvPicPr>
        <p:blipFill>
          <a:blip r:embed="rId3"/>
          <a:srcRect b="3345"/>
          <a:stretch>
            <a:fillRect/>
          </a:stretch>
        </p:blipFill>
        <p:spPr bwMode="auto">
          <a:xfrm>
            <a:off x="1560513" y="1373188"/>
            <a:ext cx="5791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Electron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768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	Thomson measured the charge/mass ratio of the electron to be 1.76 </a:t>
            </a:r>
            <a:r>
              <a:rPr lang="en-US" sz="2800">
                <a:sym typeface="Symbol" pitchFamily="-104" charset="2"/>
              </a:rPr>
              <a:t></a:t>
            </a:r>
            <a:r>
              <a:rPr lang="en-US" sz="2800"/>
              <a:t> 10</a:t>
            </a:r>
            <a:r>
              <a:rPr lang="en-US" sz="2800" baseline="30000"/>
              <a:t>8</a:t>
            </a:r>
            <a:r>
              <a:rPr lang="en-US" sz="2800"/>
              <a:t> coulombs/gram (C/g).</a:t>
            </a:r>
          </a:p>
        </p:txBody>
      </p:sp>
      <p:pic>
        <p:nvPicPr>
          <p:cNvPr id="49156" name="Picture 5" descr="02_04_Figure.jpg"/>
          <p:cNvPicPr>
            <a:picLocks noChangeAspect="1"/>
          </p:cNvPicPr>
          <p:nvPr/>
        </p:nvPicPr>
        <p:blipFill>
          <a:blip r:embed="rId3"/>
          <a:srcRect b="3149"/>
          <a:stretch>
            <a:fillRect/>
          </a:stretch>
        </p:blipFill>
        <p:spPr bwMode="auto">
          <a:xfrm>
            <a:off x="1730375" y="1447800"/>
            <a:ext cx="56927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075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Millikan Oil-Drop Experiment</a:t>
            </a:r>
            <a:br>
              <a:rPr lang="en-US"/>
            </a:br>
            <a:r>
              <a:rPr lang="en-US"/>
              <a:t>(Electrons)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738" y="1397000"/>
            <a:ext cx="4202112" cy="4797425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Wingdings" pitchFamily="-104" charset="2"/>
              <a:buChar char="§"/>
            </a:pPr>
            <a:r>
              <a:rPr lang="en-US" sz="2600"/>
              <a:t>Once the charge/mass ratio of the electron was known, determination of either the charge or the mass of an electron would yield the other.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§"/>
            </a:pPr>
            <a:r>
              <a:rPr lang="en-US" sz="2600"/>
              <a:t>Robert Millikan determined the charge on the electron in 1909.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§"/>
            </a:pPr>
            <a:endParaRPr lang="en-US" sz="2600"/>
          </a:p>
        </p:txBody>
      </p:sp>
      <p:pic>
        <p:nvPicPr>
          <p:cNvPr id="51204" name="Picture 5" descr="02_05_Figure.jpg"/>
          <p:cNvPicPr>
            <a:picLocks noChangeAspect="1"/>
          </p:cNvPicPr>
          <p:nvPr/>
        </p:nvPicPr>
        <p:blipFill>
          <a:blip r:embed="rId3"/>
          <a:srcRect b="3033"/>
          <a:stretch>
            <a:fillRect/>
          </a:stretch>
        </p:blipFill>
        <p:spPr bwMode="auto">
          <a:xfrm>
            <a:off x="4384675" y="2068513"/>
            <a:ext cx="4521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Radioactivity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/>
              <a:t>Radioactivity</a:t>
            </a:r>
            <a:r>
              <a:rPr lang="en-US" sz="2800"/>
              <a:t> is the spontaneous emission of high-energy radiation by an atom.</a:t>
            </a:r>
          </a:p>
          <a:p>
            <a:pPr eaLnBrk="1" hangingPunct="1"/>
            <a:r>
              <a:rPr lang="en-US" sz="2800"/>
              <a:t>It was first observed by Henri Becquerel.</a:t>
            </a:r>
          </a:p>
          <a:p>
            <a:pPr eaLnBrk="1" hangingPunct="1"/>
            <a:r>
              <a:rPr lang="en-US" sz="2800"/>
              <a:t>Marie and Pierre Curie also studied it.</a:t>
            </a:r>
          </a:p>
          <a:p>
            <a:pPr eaLnBrk="1" hangingPunct="1"/>
            <a:r>
              <a:rPr lang="en-US" sz="2800"/>
              <a:t>Its discovery showed that the atom had more subatomic particles and energy associated with it.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Radioactivity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Three types of radiation were discovered by Ernest Rutherford: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Symbol" pitchFamily="-104" charset="2"/>
                <a:sym typeface="Symbol" pitchFamily="-104" charset="2"/>
              </a:rPr>
              <a:t></a:t>
            </a:r>
            <a:r>
              <a:rPr lang="en-US" sz="2400"/>
              <a:t> particles (positively charged)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Symbol" pitchFamily="-104" charset="2"/>
                <a:sym typeface="Symbol" pitchFamily="-104" charset="2"/>
              </a:rPr>
              <a:t></a:t>
            </a:r>
            <a:r>
              <a:rPr lang="en-US" sz="2400"/>
              <a:t> particles (negatively charged, like electrons)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Symbol" pitchFamily="-104" charset="2"/>
                <a:sym typeface="Symbol" pitchFamily="-104" charset="2"/>
              </a:rPr>
              <a:t></a:t>
            </a:r>
            <a:r>
              <a:rPr lang="en-US" sz="2400"/>
              <a:t> rays (uncharged)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55300" name="Picture 5" descr="02_07_Figure.jpg"/>
          <p:cNvPicPr>
            <a:picLocks noChangeAspect="1"/>
          </p:cNvPicPr>
          <p:nvPr/>
        </p:nvPicPr>
        <p:blipFill>
          <a:blip r:embed="rId3"/>
          <a:srcRect b="4649"/>
          <a:stretch>
            <a:fillRect/>
          </a:stretch>
        </p:blipFill>
        <p:spPr bwMode="auto">
          <a:xfrm>
            <a:off x="798513" y="3557588"/>
            <a:ext cx="741362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Atom, circa 1900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495800" cy="3886200"/>
          </a:xfrm>
        </p:spPr>
        <p:txBody>
          <a:bodyPr/>
          <a:lstStyle/>
          <a:p>
            <a:pPr eaLnBrk="1" hangingPunct="1"/>
            <a:r>
              <a:rPr lang="en-US" sz="2800"/>
              <a:t>The prevailing theory was that of the “plum pudding” model, put forward by Thomson.</a:t>
            </a:r>
          </a:p>
          <a:p>
            <a:pPr eaLnBrk="1" hangingPunct="1"/>
            <a:r>
              <a:rPr lang="en-US" sz="2800"/>
              <a:t>It featured a positive sphere of matter with negative electrons embedded in it.</a:t>
            </a:r>
          </a:p>
        </p:txBody>
      </p:sp>
      <p:pic>
        <p:nvPicPr>
          <p:cNvPr id="57348" name="Picture 5" descr="02_08_Figure.jpg"/>
          <p:cNvPicPr>
            <a:picLocks noChangeAspect="1"/>
          </p:cNvPicPr>
          <p:nvPr/>
        </p:nvPicPr>
        <p:blipFill>
          <a:blip r:embed="rId3"/>
          <a:srcRect b="2419"/>
          <a:stretch>
            <a:fillRect/>
          </a:stretch>
        </p:blipFill>
        <p:spPr bwMode="auto">
          <a:xfrm>
            <a:off x="236538" y="1901825"/>
            <a:ext cx="40259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Discovery of the Nucleus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Ernest Rutherford shot </a:t>
            </a:r>
            <a:r>
              <a:rPr lang="en-US" sz="2800" i="1">
                <a:latin typeface="Symbol" pitchFamily="-104" charset="2"/>
                <a:sym typeface="Symbol" pitchFamily="-104" charset="2"/>
              </a:rPr>
              <a:t></a:t>
            </a:r>
            <a:r>
              <a:rPr lang="en-US" sz="2800"/>
              <a:t> particles at a thin sheet of gold foil and observed the pattern of scatter of the particles.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5" b="2625"/>
          <a:stretch/>
        </p:blipFill>
        <p:spPr>
          <a:xfrm>
            <a:off x="419136" y="1349281"/>
            <a:ext cx="4988361" cy="445610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Nuclear Atom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39624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Since some particles were deflected at large angles, Thomson’s model could not be correct.</a:t>
            </a:r>
          </a:p>
        </p:txBody>
      </p:sp>
      <p:sp>
        <p:nvSpPr>
          <p:cNvPr id="61444" name="Rectangle 16"/>
          <p:cNvSpPr>
            <a:spLocks noChangeArrowheads="1"/>
          </p:cNvSpPr>
          <p:nvPr/>
        </p:nvSpPr>
        <p:spPr bwMode="auto">
          <a:xfrm>
            <a:off x="5573713" y="4487863"/>
            <a:ext cx="1114425" cy="617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" name="Picture 1" descr="02_09_Figure b 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59" y="1725095"/>
            <a:ext cx="3863398" cy="340780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The Nuclear Atom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5263" y="896938"/>
            <a:ext cx="4598987" cy="5491162"/>
          </a:xfrm>
        </p:spPr>
        <p:txBody>
          <a:bodyPr/>
          <a:lstStyle/>
          <a:p>
            <a:pPr eaLnBrk="1" hangingPunct="1"/>
            <a:r>
              <a:rPr lang="en-US" sz="2800"/>
              <a:t>Rutherford postulated a very small, dense nucleus with the electrons around the outside of the atom.</a:t>
            </a:r>
          </a:p>
          <a:p>
            <a:pPr eaLnBrk="1" hangingPunct="1"/>
            <a:r>
              <a:rPr lang="en-US" sz="2800"/>
              <a:t>Most of the volume is empty space.</a:t>
            </a:r>
          </a:p>
          <a:p>
            <a:pPr eaLnBrk="1" hangingPunct="1"/>
            <a:r>
              <a:rPr lang="en-US" sz="2800"/>
              <a:t>Atoms are very small;     1 – 5 Å or 100 – 500 pm.</a:t>
            </a:r>
          </a:p>
          <a:p>
            <a:pPr eaLnBrk="1" hangingPunct="1"/>
            <a:r>
              <a:rPr lang="en-US" sz="2800"/>
              <a:t>Other subatomic particles (protons and neutrons) were discovered.</a:t>
            </a:r>
          </a:p>
        </p:txBody>
      </p:sp>
      <p:pic>
        <p:nvPicPr>
          <p:cNvPr id="63492" name="Picture 5" descr="02_10_Figure.jpg"/>
          <p:cNvPicPr>
            <a:picLocks noChangeAspect="1"/>
          </p:cNvPicPr>
          <p:nvPr/>
        </p:nvPicPr>
        <p:blipFill>
          <a:blip r:embed="rId3"/>
          <a:srcRect b="2390"/>
          <a:stretch>
            <a:fillRect/>
          </a:stretch>
        </p:blipFill>
        <p:spPr bwMode="auto">
          <a:xfrm>
            <a:off x="4651375" y="1770063"/>
            <a:ext cx="41735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/>
              <a:t>Subatomic Particles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19138"/>
            <a:ext cx="8229600" cy="3395662"/>
          </a:xfrm>
        </p:spPr>
        <p:txBody>
          <a:bodyPr/>
          <a:lstStyle/>
          <a:p>
            <a:pPr eaLnBrk="1" hangingPunct="1"/>
            <a:r>
              <a:rPr lang="en-US" sz="2800"/>
              <a:t>Protons (+1) and electrons (–1) have a charge; neutrons are neutral.</a:t>
            </a:r>
          </a:p>
          <a:p>
            <a:pPr eaLnBrk="1" hangingPunct="1"/>
            <a:r>
              <a:rPr lang="en-US" sz="2800"/>
              <a:t>Protons and neutrons have essentially the same mass (relative mass 1). The mass of an electron is so small we ignore it (relative mass 0).</a:t>
            </a:r>
          </a:p>
          <a:p>
            <a:pPr eaLnBrk="1" hangingPunct="1"/>
            <a:r>
              <a:rPr lang="en-US" sz="2800"/>
              <a:t>Protons and neutrons are found in the nucleus; electrons travel around the nucleus.</a:t>
            </a:r>
          </a:p>
        </p:txBody>
      </p:sp>
      <p:pic>
        <p:nvPicPr>
          <p:cNvPr id="65540" name="Picture 5" descr="02_01_Table.jpg"/>
          <p:cNvPicPr>
            <a:picLocks noChangeAspect="1"/>
          </p:cNvPicPr>
          <p:nvPr/>
        </p:nvPicPr>
        <p:blipFill>
          <a:blip r:embed="rId3"/>
          <a:srcRect b="6767"/>
          <a:stretch>
            <a:fillRect/>
          </a:stretch>
        </p:blipFill>
        <p:spPr bwMode="auto">
          <a:xfrm>
            <a:off x="755650" y="4114800"/>
            <a:ext cx="7302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Atomic Theory of Matter</a:t>
            </a:r>
          </a:p>
        </p:txBody>
      </p:sp>
      <p:sp>
        <p:nvSpPr>
          <p:cNvPr id="32771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The theory that atoms are the fundamental building blocks of matter reemerged in the early nineteenth century, championed by John Dalton.</a:t>
            </a:r>
          </a:p>
        </p:txBody>
      </p:sp>
      <p:pic>
        <p:nvPicPr>
          <p:cNvPr id="32772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0" y="111125"/>
            <a:ext cx="9144000" cy="1090613"/>
          </a:xfrm>
        </p:spPr>
        <p:txBody>
          <a:bodyPr/>
          <a:lstStyle/>
          <a:p>
            <a:r>
              <a:rPr lang="en-US"/>
              <a:t>Atomic Mass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idx="1"/>
          </p:nvPr>
        </p:nvSpPr>
        <p:spPr>
          <a:xfrm>
            <a:off x="731838" y="1266825"/>
            <a:ext cx="7627937" cy="4624388"/>
          </a:xfrm>
        </p:spPr>
        <p:txBody>
          <a:bodyPr/>
          <a:lstStyle/>
          <a:p>
            <a:r>
              <a:rPr lang="en-US"/>
              <a:t>Atoms have extremely small masses.</a:t>
            </a:r>
          </a:p>
          <a:p>
            <a:r>
              <a:rPr lang="en-US"/>
              <a:t>The heaviest known atoms have a mass of approximately 4 × 10</a:t>
            </a:r>
            <a:r>
              <a:rPr lang="en-US" baseline="30000"/>
              <a:t>–22</a:t>
            </a:r>
            <a:r>
              <a:rPr lang="en-US"/>
              <a:t> g.</a:t>
            </a:r>
          </a:p>
          <a:p>
            <a:r>
              <a:rPr lang="en-US"/>
              <a:t>A mass scale on the atomic level is used, where an atomic mass unit (amu) is the base unit.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1 amu  =  1.66054 × 10</a:t>
            </a:r>
            <a:r>
              <a:rPr lang="en-US" baseline="30000"/>
              <a:t>–24</a:t>
            </a:r>
            <a:r>
              <a:rPr lang="en-US"/>
              <a:t> 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Atomic Weight Measurement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92075" y="936625"/>
            <a:ext cx="9051925" cy="2657475"/>
          </a:xfrm>
        </p:spPr>
        <p:txBody>
          <a:bodyPr/>
          <a:lstStyle/>
          <a:p>
            <a:r>
              <a:rPr lang="en-US"/>
              <a:t>Atomic and molecular weight can be measured with great accuracy using a mass spectrometer.</a:t>
            </a:r>
          </a:p>
          <a:p>
            <a:r>
              <a:rPr lang="en-US"/>
              <a:t>Masses of atoms are compared to the carbon atom with 6 protons and 6 neutrons (C-12). </a:t>
            </a:r>
          </a:p>
        </p:txBody>
      </p:sp>
      <p:pic>
        <p:nvPicPr>
          <p:cNvPr id="68612" name="Picture 5" descr="02_11_Figure.jpg"/>
          <p:cNvPicPr>
            <a:picLocks noChangeAspect="1"/>
          </p:cNvPicPr>
          <p:nvPr/>
        </p:nvPicPr>
        <p:blipFill>
          <a:blip r:embed="rId2"/>
          <a:srcRect b="3703"/>
          <a:stretch>
            <a:fillRect/>
          </a:stretch>
        </p:blipFill>
        <p:spPr bwMode="auto">
          <a:xfrm>
            <a:off x="1306513" y="3686175"/>
            <a:ext cx="5961062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Symbols of Elements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025" y="2835275"/>
            <a:ext cx="8594725" cy="3032125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 sz="2400"/>
              <a:t>Elements are represented by a one or two letter </a:t>
            </a:r>
            <a:r>
              <a:rPr lang="en-US" sz="2400" b="1"/>
              <a:t>symbol</a:t>
            </a:r>
            <a:r>
              <a:rPr lang="en-US" sz="2400"/>
              <a:t>.  This is the </a:t>
            </a:r>
            <a:r>
              <a:rPr lang="en-US" sz="2400">
                <a:solidFill>
                  <a:srgbClr val="FF0000"/>
                </a:solidFill>
              </a:rPr>
              <a:t>symbol</a:t>
            </a:r>
            <a:r>
              <a:rPr lang="en-US" sz="2400"/>
              <a:t> for carbon.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 sz="2400"/>
              <a:t>All atoms of the same element have the same number of protons, which is called the </a:t>
            </a:r>
            <a:r>
              <a:rPr lang="en-US" sz="2400" b="1"/>
              <a:t>atomic number</a:t>
            </a:r>
            <a:r>
              <a:rPr lang="en-US" sz="2400"/>
              <a:t>, </a:t>
            </a:r>
            <a:r>
              <a:rPr lang="en-US" sz="2400" i="1"/>
              <a:t>Z</a:t>
            </a:r>
            <a:r>
              <a:rPr lang="en-US" sz="2400"/>
              <a:t>. It is written as a </a:t>
            </a:r>
            <a:r>
              <a:rPr lang="en-US" sz="2400">
                <a:solidFill>
                  <a:srgbClr val="339966"/>
                </a:solidFill>
              </a:rPr>
              <a:t>subscript</a:t>
            </a:r>
            <a:r>
              <a:rPr lang="en-US" sz="2400"/>
              <a:t> BEFORE the symbol.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 sz="2400"/>
              <a:t>The </a:t>
            </a:r>
            <a:r>
              <a:rPr lang="en-US" sz="2400" b="1"/>
              <a:t>mass number</a:t>
            </a:r>
            <a:r>
              <a:rPr lang="en-US" sz="2400"/>
              <a:t> is the total number of protons and neutrons in the nucleus of an atom. It is written as a </a:t>
            </a:r>
            <a:r>
              <a:rPr lang="en-US" sz="2400">
                <a:solidFill>
                  <a:srgbClr val="00B0F0"/>
                </a:solidFill>
              </a:rPr>
              <a:t>superscript</a:t>
            </a:r>
            <a:r>
              <a:rPr lang="en-US" sz="2400"/>
              <a:t> BEFORE the symbol.</a:t>
            </a:r>
          </a:p>
        </p:txBody>
      </p:sp>
      <p:pic>
        <p:nvPicPr>
          <p:cNvPr id="69636" name="Picture 5" descr="02_Pg49_UnFigure.jpg"/>
          <p:cNvPicPr>
            <a:picLocks noChangeAspect="1"/>
          </p:cNvPicPr>
          <p:nvPr/>
        </p:nvPicPr>
        <p:blipFill>
          <a:blip r:embed="rId3"/>
          <a:srcRect b="6377"/>
          <a:stretch>
            <a:fillRect/>
          </a:stretch>
        </p:blipFill>
        <p:spPr bwMode="auto">
          <a:xfrm>
            <a:off x="1898650" y="1258888"/>
            <a:ext cx="52768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Isotopes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41425"/>
            <a:ext cx="7772400" cy="2263775"/>
          </a:xfrm>
        </p:spPr>
        <p:txBody>
          <a:bodyPr/>
          <a:lstStyle/>
          <a:p>
            <a:pPr eaLnBrk="1" hangingPunct="1"/>
            <a:r>
              <a:rPr lang="en-US" sz="2800" b="1"/>
              <a:t>Isotopes </a:t>
            </a:r>
            <a:r>
              <a:rPr lang="en-US" sz="2800"/>
              <a:t>are atoms of the same element with different masses.</a:t>
            </a:r>
          </a:p>
          <a:p>
            <a:pPr eaLnBrk="1" hangingPunct="1"/>
            <a:r>
              <a:rPr lang="en-US" sz="2800"/>
              <a:t>Isotopes have different numbers of neutrons, but the same number of protons.</a:t>
            </a:r>
          </a:p>
        </p:txBody>
      </p:sp>
      <p:pic>
        <p:nvPicPr>
          <p:cNvPr id="71684" name="Picture 5" descr="02_02_Table.jpg"/>
          <p:cNvPicPr>
            <a:picLocks noChangeAspect="1"/>
          </p:cNvPicPr>
          <p:nvPr/>
        </p:nvPicPr>
        <p:blipFill>
          <a:blip r:embed="rId3"/>
          <a:srcRect b="5223"/>
          <a:stretch>
            <a:fillRect/>
          </a:stretch>
        </p:blipFill>
        <p:spPr bwMode="auto">
          <a:xfrm>
            <a:off x="1277938" y="3400425"/>
            <a:ext cx="66262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Atomic Weight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201738"/>
            <a:ext cx="8412163" cy="4646612"/>
          </a:xfrm>
        </p:spPr>
        <p:txBody>
          <a:bodyPr/>
          <a:lstStyle/>
          <a:p>
            <a:pPr eaLnBrk="1" hangingPunct="1"/>
            <a:r>
              <a:rPr lang="en-US" sz="2800"/>
              <a:t>Because in the real world we use large amounts of atoms and molecules, we use average masses in calculations.</a:t>
            </a:r>
          </a:p>
          <a:p>
            <a:pPr eaLnBrk="1" hangingPunct="1"/>
            <a:r>
              <a:rPr lang="en-US" sz="2800"/>
              <a:t>An average mass is found using all isotopes of an element weighted by their relative abundances.  This is the element’s </a:t>
            </a:r>
            <a:r>
              <a:rPr lang="en-US" sz="2800" b="1"/>
              <a:t>atomic weight</a:t>
            </a:r>
            <a:r>
              <a:rPr lang="en-US" sz="2800"/>
              <a:t>.</a:t>
            </a:r>
          </a:p>
          <a:p>
            <a:pPr eaLnBrk="1" hangingPunct="1"/>
            <a:r>
              <a:rPr lang="en-US"/>
              <a:t>That is, Atomic Weight = Ʃ [(isotope mass) × (fractional natural abundance)]. Note: the sum is for ALL isotopes of an element.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4088"/>
          </a:xfrm>
        </p:spPr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11800" y="652463"/>
            <a:ext cx="3505200" cy="3524250"/>
          </a:xfrm>
        </p:spPr>
        <p:txBody>
          <a:bodyPr/>
          <a:lstStyle/>
          <a:p>
            <a:pPr eaLnBrk="1" hangingPunct="1"/>
            <a:r>
              <a:rPr lang="en-US" sz="2800"/>
              <a:t>The </a:t>
            </a:r>
            <a:r>
              <a:rPr lang="en-US" sz="2800" b="1"/>
              <a:t>periodic table</a:t>
            </a:r>
            <a:r>
              <a:rPr lang="en-US" sz="2800"/>
              <a:t>  is a systematic organization of the elements.</a:t>
            </a:r>
          </a:p>
          <a:p>
            <a:pPr eaLnBrk="1" hangingPunct="1"/>
            <a:r>
              <a:rPr lang="en-US" sz="2800"/>
              <a:t>Elements are arranged in order of atomic number.</a:t>
            </a:r>
          </a:p>
        </p:txBody>
      </p:sp>
      <p:sp>
        <p:nvSpPr>
          <p:cNvPr id="75780" name="TextBox 1"/>
          <p:cNvSpPr txBox="1">
            <a:spLocks noChangeArrowheads="1"/>
          </p:cNvSpPr>
          <p:nvPr/>
        </p:nvSpPr>
        <p:spPr bwMode="auto">
          <a:xfrm>
            <a:off x="152400" y="4189413"/>
            <a:ext cx="88868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4" charset="0"/>
              <a:buChar char="•"/>
            </a:pPr>
            <a:r>
              <a:rPr lang="en-US">
                <a:solidFill>
                  <a:schemeClr val="tx1"/>
                </a:solidFill>
              </a:rPr>
              <a:t>Unlike the way we write isotopes, the atomic number is at the TOP of a box in the periodic table.</a:t>
            </a:r>
          </a:p>
          <a:p>
            <a:pPr marL="457200" indent="-457200">
              <a:buFont typeface="Arial" pitchFamily="-104" charset="0"/>
              <a:buChar char="•"/>
            </a:pPr>
            <a:r>
              <a:rPr lang="en-US">
                <a:solidFill>
                  <a:schemeClr val="tx1"/>
                </a:solidFill>
              </a:rPr>
              <a:t>The atomic weight of an element appears at the BOTTOM of the box. (They are not shown on this version of the Periodic Table.)</a:t>
            </a:r>
          </a:p>
        </p:txBody>
      </p:sp>
      <p:pic>
        <p:nvPicPr>
          <p:cNvPr id="75781" name="Picture 6" descr="02_14_Figure.jpg"/>
          <p:cNvPicPr>
            <a:picLocks noChangeAspect="1"/>
          </p:cNvPicPr>
          <p:nvPr/>
        </p:nvPicPr>
        <p:blipFill>
          <a:blip r:embed="rId3"/>
          <a:srcRect b="3323"/>
          <a:stretch>
            <a:fillRect/>
          </a:stretch>
        </p:blipFill>
        <p:spPr bwMode="auto">
          <a:xfrm>
            <a:off x="374650" y="1027113"/>
            <a:ext cx="510857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600200"/>
            <a:ext cx="3505200" cy="4267200"/>
          </a:xfrm>
        </p:spPr>
        <p:txBody>
          <a:bodyPr/>
          <a:lstStyle/>
          <a:p>
            <a:pPr eaLnBrk="1" hangingPunct="1"/>
            <a:r>
              <a:rPr lang="en-US" sz="2800"/>
              <a:t>The rows on the periodic table are called </a:t>
            </a:r>
            <a:r>
              <a:rPr lang="en-US" sz="2800" b="1"/>
              <a:t>periods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Columns are called </a:t>
            </a:r>
            <a:r>
              <a:rPr lang="en-US" sz="2800" b="1"/>
              <a:t>groups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Elements in the same group have similar chemical properties.</a:t>
            </a:r>
          </a:p>
        </p:txBody>
      </p:sp>
      <p:pic>
        <p:nvPicPr>
          <p:cNvPr id="77828" name="Picture 5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206375" y="2084388"/>
            <a:ext cx="51974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When one looks at the chemical properties of elements, one notices a repeating pattern of reactivities.</a:t>
            </a:r>
          </a:p>
        </p:txBody>
      </p:sp>
      <p:pic>
        <p:nvPicPr>
          <p:cNvPr id="79876" name="Picture 5" descr="02_13_Figure.jpg"/>
          <p:cNvPicPr>
            <a:picLocks noChangeAspect="1"/>
          </p:cNvPicPr>
          <p:nvPr/>
        </p:nvPicPr>
        <p:blipFill>
          <a:blip r:embed="rId3"/>
          <a:srcRect b="7649"/>
          <a:stretch>
            <a:fillRect/>
          </a:stretch>
        </p:blipFill>
        <p:spPr bwMode="auto">
          <a:xfrm>
            <a:off x="1009650" y="1662113"/>
            <a:ext cx="71405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Groups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These five groups are known by their names.</a:t>
            </a:r>
          </a:p>
        </p:txBody>
      </p:sp>
      <p:pic>
        <p:nvPicPr>
          <p:cNvPr id="81924" name="Picture 5" descr="02_03_Table.jpg"/>
          <p:cNvPicPr>
            <a:picLocks noChangeAspect="1"/>
          </p:cNvPicPr>
          <p:nvPr/>
        </p:nvPicPr>
        <p:blipFill>
          <a:blip r:embed="rId3"/>
          <a:srcRect b="5013"/>
          <a:stretch>
            <a:fillRect/>
          </a:stretch>
        </p:blipFill>
        <p:spPr bwMode="auto">
          <a:xfrm>
            <a:off x="1044575" y="1336675"/>
            <a:ext cx="71374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69000" y="874713"/>
            <a:ext cx="3175000" cy="5108575"/>
          </a:xfrm>
        </p:spPr>
        <p:txBody>
          <a:bodyPr/>
          <a:lstStyle/>
          <a:p>
            <a:pPr eaLnBrk="1" hangingPunct="1"/>
            <a:r>
              <a:rPr lang="en-US" sz="2800"/>
              <a:t>Metals are on the left side of the periodic table.</a:t>
            </a:r>
          </a:p>
          <a:p>
            <a:pPr eaLnBrk="1" hangingPunct="1"/>
            <a:r>
              <a:rPr lang="en-US" sz="2800"/>
              <a:t>Some properties of metals include</a:t>
            </a:r>
          </a:p>
          <a:p>
            <a:pPr eaLnBrk="1" hangingPunct="1"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shiny luster.</a:t>
            </a:r>
          </a:p>
          <a:p>
            <a:pPr eaLnBrk="1" hangingPunct="1"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conducting heat and electricity.</a:t>
            </a:r>
          </a:p>
          <a:p>
            <a:pPr eaLnBrk="1" hangingPunct="1"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solidity (except mercury).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01625" y="2614613"/>
            <a:ext cx="758825" cy="73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Rectangle 7"/>
          <p:cNvSpPr>
            <a:spLocks noChangeArrowheads="1"/>
          </p:cNvSpPr>
          <p:nvPr/>
        </p:nvSpPr>
        <p:spPr bwMode="auto">
          <a:xfrm>
            <a:off x="762000" y="2362200"/>
            <a:ext cx="2286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5" name="Picture 8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347663" y="1971675"/>
            <a:ext cx="540385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28775"/>
            <a:ext cx="3756025" cy="2917825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sz="2800"/>
              <a:t>Each element is composed of extremely small particles called </a:t>
            </a:r>
            <a:r>
              <a:rPr lang="en-US" sz="2800" b="1"/>
              <a:t>atoms</a:t>
            </a:r>
            <a:r>
              <a:rPr lang="en-US" sz="2800"/>
              <a:t>.</a:t>
            </a:r>
          </a:p>
        </p:txBody>
      </p:sp>
      <p:pic>
        <p:nvPicPr>
          <p:cNvPr id="34820" name="Picture 6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657225"/>
            <a:ext cx="3200400" cy="5238750"/>
          </a:xfrm>
        </p:spPr>
        <p:txBody>
          <a:bodyPr/>
          <a:lstStyle/>
          <a:p>
            <a:pPr eaLnBrk="1" hangingPunct="1"/>
            <a:r>
              <a:rPr lang="en-US" sz="2800"/>
              <a:t>Nonmetals are on the right side of the periodic table (with the exception of H).</a:t>
            </a:r>
          </a:p>
          <a:p>
            <a:pPr eaLnBrk="1" hangingPunct="1"/>
            <a:r>
              <a:rPr lang="en-US" sz="2800"/>
              <a:t>They can be solid (like carbon), liquid (like bromine), or gas (like neon) at room temperature.</a:t>
            </a:r>
          </a:p>
        </p:txBody>
      </p:sp>
      <p:sp>
        <p:nvSpPr>
          <p:cNvPr id="86020" name="Rectangle 11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1" name="Rectangle 25"/>
          <p:cNvSpPr>
            <a:spLocks noChangeArrowheads="1"/>
          </p:cNvSpPr>
          <p:nvPr/>
        </p:nvSpPr>
        <p:spPr bwMode="auto">
          <a:xfrm>
            <a:off x="301625" y="2614613"/>
            <a:ext cx="758825" cy="73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2" name="Rectangle 37"/>
          <p:cNvSpPr>
            <a:spLocks noChangeArrowheads="1"/>
          </p:cNvSpPr>
          <p:nvPr/>
        </p:nvSpPr>
        <p:spPr bwMode="auto">
          <a:xfrm>
            <a:off x="1323975" y="5391150"/>
            <a:ext cx="32766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3" name="Rectangle 39"/>
          <p:cNvSpPr>
            <a:spLocks noChangeArrowheads="1"/>
          </p:cNvSpPr>
          <p:nvPr/>
        </p:nvSpPr>
        <p:spPr bwMode="auto">
          <a:xfrm>
            <a:off x="762000" y="2362200"/>
            <a:ext cx="2286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24" name="Picture 9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261938" y="1844675"/>
            <a:ext cx="566896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136650"/>
            <a:ext cx="3124200" cy="4729163"/>
          </a:xfrm>
        </p:spPr>
        <p:txBody>
          <a:bodyPr/>
          <a:lstStyle/>
          <a:p>
            <a:pPr eaLnBrk="1" hangingPunct="1"/>
            <a:r>
              <a:rPr lang="en-US" sz="2800"/>
              <a:t>Elements on the steplike line are metalloids (except Al, Po, and At).</a:t>
            </a:r>
          </a:p>
          <a:p>
            <a:pPr eaLnBrk="1" hangingPunct="1"/>
            <a:r>
              <a:rPr lang="en-US" sz="2800"/>
              <a:t>Their properties are sometimes like metals and sometimes like nonmetals.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01625" y="2614613"/>
            <a:ext cx="758825" cy="73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323975" y="5391150"/>
            <a:ext cx="32766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62000" y="2362200"/>
            <a:ext cx="2286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2" name="Picture 9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261938" y="1844675"/>
            <a:ext cx="566896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Chemical Formulas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162050"/>
            <a:ext cx="5297488" cy="4219575"/>
          </a:xfrm>
        </p:spPr>
        <p:txBody>
          <a:bodyPr/>
          <a:lstStyle/>
          <a:p>
            <a:pPr eaLnBrk="1" hangingPunct="1"/>
            <a:r>
              <a:rPr lang="en-US" sz="2800"/>
              <a:t>The subscript to the right of the symbol of an element tells the number of atoms of that element in one molecule of the compound.</a:t>
            </a:r>
          </a:p>
          <a:p>
            <a:pPr eaLnBrk="1" hangingPunct="1"/>
            <a:r>
              <a:rPr lang="en-US" sz="2800" b="1"/>
              <a:t>Molecular compounds</a:t>
            </a:r>
            <a:r>
              <a:rPr lang="en-US" sz="2800"/>
              <a:t> are composed of molecules and almost always contain only nonmetals.</a:t>
            </a:r>
          </a:p>
        </p:txBody>
      </p:sp>
      <p:pic>
        <p:nvPicPr>
          <p:cNvPr id="90116" name="Picture 5" descr="02_16_Figure.jpg"/>
          <p:cNvPicPr>
            <a:picLocks noChangeAspect="1"/>
          </p:cNvPicPr>
          <p:nvPr/>
        </p:nvPicPr>
        <p:blipFill>
          <a:blip r:embed="rId3"/>
          <a:srcRect b="2419"/>
          <a:stretch>
            <a:fillRect/>
          </a:stretch>
        </p:blipFill>
        <p:spPr bwMode="auto">
          <a:xfrm>
            <a:off x="931863" y="1293813"/>
            <a:ext cx="21018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Diatomic Molecules</a:t>
            </a:r>
          </a:p>
        </p:txBody>
      </p:sp>
      <p:sp>
        <p:nvSpPr>
          <p:cNvPr id="921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8500" y="1387475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These seven elements occur naturally as molecules containing two atoms: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Hydrogen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Nitrogen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Oxygen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Fluorine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Chlorine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Bromine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Iodine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Formulas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/>
              <a:t>Empirical formulas</a:t>
            </a:r>
            <a:r>
              <a:rPr lang="en-US" sz="2800"/>
              <a:t> give the lowest whole-number ratio of atoms of each element in a compound.</a:t>
            </a:r>
          </a:p>
          <a:p>
            <a:pPr eaLnBrk="1" hangingPunct="1"/>
            <a:r>
              <a:rPr lang="en-US" sz="2800" b="1"/>
              <a:t>Molecular formulas</a:t>
            </a:r>
            <a:r>
              <a:rPr lang="en-US" sz="2800"/>
              <a:t> give the exact number of atoms of each element in a compound.</a:t>
            </a:r>
          </a:p>
          <a:p>
            <a:pPr eaLnBrk="1" hangingPunct="1"/>
            <a:r>
              <a:rPr lang="en-US" sz="2800"/>
              <a:t>If we know the molecular formula of a compound, we can determine its empirical formula. The converse is not true!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363" y="215900"/>
            <a:ext cx="7132637" cy="1143000"/>
          </a:xfrm>
        </p:spPr>
        <p:txBody>
          <a:bodyPr/>
          <a:lstStyle/>
          <a:p>
            <a:pPr eaLnBrk="1" hangingPunct="1"/>
            <a:r>
              <a:rPr lang="en-US"/>
              <a:t>Types of Formulas</a:t>
            </a:r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27400" y="1196975"/>
            <a:ext cx="5105400" cy="4524375"/>
          </a:xfrm>
        </p:spPr>
        <p:txBody>
          <a:bodyPr/>
          <a:lstStyle/>
          <a:p>
            <a:pPr eaLnBrk="1" hangingPunct="1"/>
            <a:r>
              <a:rPr lang="en-US" sz="2800" b="1"/>
              <a:t>Structural formulas</a:t>
            </a:r>
            <a:r>
              <a:rPr lang="en-US" sz="2800"/>
              <a:t> show the order in which atoms are attached. They do NOT depict the three-dimensional shape of molecules.</a:t>
            </a:r>
          </a:p>
          <a:p>
            <a:pPr eaLnBrk="1" hangingPunct="1"/>
            <a:r>
              <a:rPr lang="en-US" sz="2800" b="1"/>
              <a:t>Perspective drawings</a:t>
            </a:r>
            <a:r>
              <a:rPr lang="en-US" sz="2800"/>
              <a:t> also show the three-dimensional order of the atoms in a compound. These are also demonstrated using </a:t>
            </a:r>
            <a:r>
              <a:rPr lang="en-US" sz="2800" b="1"/>
              <a:t>models</a:t>
            </a:r>
            <a:r>
              <a:rPr lang="en-US" sz="2800"/>
              <a:t>.</a:t>
            </a:r>
          </a:p>
        </p:txBody>
      </p:sp>
      <p:pic>
        <p:nvPicPr>
          <p:cNvPr id="96260" name="Picture 5" descr="02_17_Figure.jpg"/>
          <p:cNvPicPr>
            <a:picLocks noChangeAspect="1"/>
          </p:cNvPicPr>
          <p:nvPr/>
        </p:nvPicPr>
        <p:blipFill>
          <a:blip r:embed="rId3"/>
          <a:srcRect b="2419"/>
          <a:stretch>
            <a:fillRect/>
          </a:stretch>
        </p:blipFill>
        <p:spPr bwMode="auto">
          <a:xfrm>
            <a:off x="488950" y="1143000"/>
            <a:ext cx="258603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426450" cy="1109663"/>
          </a:xfrm>
        </p:spPr>
        <p:txBody>
          <a:bodyPr/>
          <a:lstStyle/>
          <a:p>
            <a:pPr eaLnBrk="1" hangingPunct="1"/>
            <a:r>
              <a:rPr lang="en-US"/>
              <a:t>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1938" y="3867150"/>
            <a:ext cx="8255000" cy="2560638"/>
          </a:xfrm>
        </p:spPr>
        <p:txBody>
          <a:bodyPr/>
          <a:lstStyle/>
          <a:p>
            <a:pPr eaLnBrk="1" hangingPunct="1"/>
            <a:r>
              <a:rPr lang="en-US" sz="2400"/>
              <a:t>When an atom of a group of atoms loses or gains electrons, it becomes an </a:t>
            </a:r>
            <a:r>
              <a:rPr lang="en-US" sz="2400" b="1"/>
              <a:t>ion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 b="1"/>
              <a:t>Cations</a:t>
            </a:r>
            <a:r>
              <a:rPr lang="en-US" sz="2400"/>
              <a:t> are formed when at least one electron is lost.  Monatomic cations are formed by metals.</a:t>
            </a:r>
          </a:p>
          <a:p>
            <a:pPr eaLnBrk="1" hangingPunct="1"/>
            <a:r>
              <a:rPr lang="en-US" sz="2400" b="1"/>
              <a:t>Anions </a:t>
            </a:r>
            <a:r>
              <a:rPr lang="en-US" sz="2400"/>
              <a:t>are formed when at least one electron is gained.   Monatomic anions are formed by nonmetals.</a:t>
            </a:r>
          </a:p>
        </p:txBody>
      </p:sp>
      <p:pic>
        <p:nvPicPr>
          <p:cNvPr id="98308" name="Picture 5" descr="02_18_Figure.jpg"/>
          <p:cNvPicPr>
            <a:picLocks noChangeAspect="1"/>
          </p:cNvPicPr>
          <p:nvPr/>
        </p:nvPicPr>
        <p:blipFill>
          <a:blip r:embed="rId3"/>
          <a:srcRect b="4701"/>
          <a:stretch>
            <a:fillRect/>
          </a:stretch>
        </p:blipFill>
        <p:spPr bwMode="auto">
          <a:xfrm>
            <a:off x="855663" y="1001713"/>
            <a:ext cx="728662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Cations</a:t>
            </a:r>
          </a:p>
        </p:txBody>
      </p:sp>
      <p:pic>
        <p:nvPicPr>
          <p:cNvPr id="100355" name="Picture 4" descr="02_04_Tabl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2100263" y="1266825"/>
            <a:ext cx="4827587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Anions</a:t>
            </a:r>
          </a:p>
        </p:txBody>
      </p:sp>
      <p:pic>
        <p:nvPicPr>
          <p:cNvPr id="102403" name="Picture 4" descr="02_05_Tabl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65263" y="1420813"/>
            <a:ext cx="60737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Ionic Compounds</a:t>
            </a:r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4100"/>
            <a:ext cx="8347075" cy="2538413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v"/>
            </a:pPr>
            <a:r>
              <a:rPr lang="en-US" sz="2800" b="1"/>
              <a:t>Ionic compounds</a:t>
            </a:r>
            <a:r>
              <a:rPr lang="en-US" sz="2800"/>
              <a:t> (such as NaCl) are generally formed between metals and nonmetals.</a:t>
            </a:r>
          </a:p>
          <a:p>
            <a:pPr eaLnBrk="1" hangingPunct="1">
              <a:buFont typeface="Wingdings" pitchFamily="-104" charset="2"/>
              <a:buChar char="v"/>
            </a:pPr>
            <a:r>
              <a:rPr lang="en-US" sz="2800"/>
              <a:t>Electrons are transferred from the metal to the nonmetal. The oppositely charged ions attract each other. Only empirical formulas are written.</a:t>
            </a:r>
          </a:p>
        </p:txBody>
      </p:sp>
      <p:pic>
        <p:nvPicPr>
          <p:cNvPr id="104452" name="Picture 6" descr="02_19_Figure.jpg"/>
          <p:cNvPicPr>
            <a:picLocks noChangeAspect="1"/>
          </p:cNvPicPr>
          <p:nvPr/>
        </p:nvPicPr>
        <p:blipFill>
          <a:blip r:embed="rId3"/>
          <a:srcRect b="4663"/>
          <a:stretch>
            <a:fillRect/>
          </a:stretch>
        </p:blipFill>
        <p:spPr bwMode="auto">
          <a:xfrm>
            <a:off x="1123950" y="3644900"/>
            <a:ext cx="68167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6550"/>
            <a:ext cx="4191000" cy="4489450"/>
          </a:xfrm>
        </p:spPr>
        <p:txBody>
          <a:bodyPr/>
          <a:lstStyle/>
          <a:p>
            <a:pPr marL="514350" indent="-514350" eaLnBrk="1" hangingPunct="1">
              <a:buFontTx/>
              <a:buAutoNum type="arabicParenR" startAt="2"/>
            </a:pPr>
            <a:r>
              <a:rPr lang="en-US" sz="2800"/>
              <a:t>All atoms of a given element are identical to one another in mass and other properties, but the atoms of one element are different from the atoms of all other elements.</a:t>
            </a:r>
          </a:p>
        </p:txBody>
      </p:sp>
      <p:pic>
        <p:nvPicPr>
          <p:cNvPr id="36868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Writing Formulas</a:t>
            </a:r>
          </a:p>
        </p:txBody>
      </p:sp>
      <p:sp>
        <p:nvSpPr>
          <p:cNvPr id="1064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209800"/>
            <a:ext cx="7772400" cy="4419600"/>
          </a:xfrm>
        </p:spPr>
        <p:txBody>
          <a:bodyPr/>
          <a:lstStyle/>
          <a:p>
            <a:pPr eaLnBrk="1" hangingPunct="1"/>
            <a:r>
              <a:rPr lang="en-US" sz="2800"/>
              <a:t>Because compounds are electrically neutral, one can determine the formula of a compound this way:</a:t>
            </a:r>
          </a:p>
          <a:p>
            <a:pPr lvl="1" eaLnBrk="1" hangingPunct="1"/>
            <a:r>
              <a:rPr lang="en-US" sz="2400"/>
              <a:t>The charge on the cation becomes the subscript on the anion.</a:t>
            </a:r>
          </a:p>
          <a:p>
            <a:pPr lvl="1" eaLnBrk="1" hangingPunct="1"/>
            <a:r>
              <a:rPr lang="en-US" sz="2400"/>
              <a:t>The charge on the anion becomes the subscript on the cation.</a:t>
            </a:r>
          </a:p>
          <a:p>
            <a:pPr lvl="1" eaLnBrk="1" hangingPunct="1"/>
            <a:r>
              <a:rPr lang="en-US" sz="2400"/>
              <a:t>If these subscripts are not in the lowest whole-number ratio, divide them by the greatest common factor.</a:t>
            </a:r>
          </a:p>
        </p:txBody>
      </p:sp>
      <p:pic>
        <p:nvPicPr>
          <p:cNvPr id="2" name="Picture 1" descr="02_Pg61_UnFigure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-8863" r="-908" b="8863"/>
          <a:stretch/>
        </p:blipFill>
        <p:spPr>
          <a:xfrm>
            <a:off x="1847835" y="1092668"/>
            <a:ext cx="5226414" cy="10714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Inorganic Nomenclature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7239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Write the name of the cation. If the cation can have more than one possible charge, write the charge as a Roman numeral in parentheses.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anion is an element, change its ending to </a:t>
            </a:r>
            <a:r>
              <a:rPr lang="en-US" sz="2800" b="1"/>
              <a:t>-</a:t>
            </a:r>
            <a:r>
              <a:rPr lang="en-US" sz="2800" b="1" i="1"/>
              <a:t>ide</a:t>
            </a:r>
            <a:r>
              <a:rPr lang="en-US" sz="2800"/>
              <a:t>; if the anion is a polyatomic ion, simply write the name of the polyatomic 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Patterns in Oxyanion Nomenclature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When there are two oxyanions involving the same element</a:t>
            </a:r>
            <a:endParaRPr lang="en-US"/>
          </a:p>
          <a:p>
            <a:pPr lvl="1" eaLnBrk="1" hangingPunct="1"/>
            <a:r>
              <a:rPr lang="en-US"/>
              <a:t>the one with fewer oxygens ends in </a:t>
            </a:r>
            <a:r>
              <a:rPr lang="en-US" b="1"/>
              <a:t>-</a:t>
            </a:r>
            <a:r>
              <a:rPr lang="en-US" b="1" i="1"/>
              <a:t>ite</a:t>
            </a:r>
            <a:r>
              <a:rPr lang="en-US" i="1"/>
              <a:t>.</a:t>
            </a:r>
            <a:endParaRPr lang="en-US" i="1">
              <a:solidFill>
                <a:schemeClr val="accent2"/>
              </a:solidFill>
            </a:endParaRPr>
          </a:p>
          <a:p>
            <a:pPr lvl="1" eaLnBrk="1" hangingPunct="1"/>
            <a:r>
              <a:rPr lang="en-US"/>
              <a:t>the one with more oxygens ends in </a:t>
            </a:r>
            <a:r>
              <a:rPr lang="en-US" b="1"/>
              <a:t>-</a:t>
            </a:r>
            <a:r>
              <a:rPr lang="en-US" b="1" i="1"/>
              <a:t>ate</a:t>
            </a:r>
            <a:r>
              <a:rPr lang="en-US" i="1"/>
              <a:t>.</a:t>
            </a:r>
            <a:endParaRPr lang="en-US">
              <a:solidFill>
                <a:schemeClr val="accent2"/>
              </a:solidFill>
            </a:endParaRPr>
          </a:p>
          <a:p>
            <a:pPr lvl="2" eaLnBrk="1" hangingPunct="1"/>
            <a:r>
              <a:rPr lang="en-US"/>
              <a:t>NO</a:t>
            </a:r>
            <a:r>
              <a:rPr lang="en-US" baseline="-25000"/>
              <a:t>2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nitrite;</a:t>
            </a:r>
            <a:r>
              <a:rPr lang="en-US" sz="3000"/>
              <a:t> </a:t>
            </a:r>
            <a:r>
              <a:rPr lang="en-US"/>
              <a:t>NO</a:t>
            </a:r>
            <a:r>
              <a:rPr lang="en-US" baseline="-25000"/>
              <a:t>3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nitrate</a:t>
            </a:r>
          </a:p>
          <a:p>
            <a:pPr lvl="2" eaLnBrk="1" hangingPunct="1"/>
            <a:r>
              <a:rPr lang="en-US"/>
              <a:t>SO</a:t>
            </a:r>
            <a:r>
              <a:rPr lang="en-US" baseline="-25000"/>
              <a:t>3</a:t>
            </a:r>
            <a:r>
              <a:rPr lang="en-US" baseline="30000"/>
              <a:t>2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sulfite;  SO</a:t>
            </a:r>
            <a:r>
              <a:rPr lang="en-US" baseline="-25000"/>
              <a:t>4</a:t>
            </a:r>
            <a:r>
              <a:rPr lang="en-US" baseline="30000"/>
              <a:t>2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sulfate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Patterns in Oxyanion Nomenclature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/>
              <a:t>Central atoms on the second row have a bond to, at most, three oxygens; those on the third row take up to four.</a:t>
            </a:r>
          </a:p>
          <a:p>
            <a:pPr eaLnBrk="1" hangingPunct="1"/>
            <a:r>
              <a:rPr lang="en-US" sz="2800"/>
              <a:t>Charges increase as you go from </a:t>
            </a:r>
            <a:r>
              <a:rPr lang="en-US" sz="2800" i="1"/>
              <a:t>right</a:t>
            </a:r>
            <a:r>
              <a:rPr lang="en-US" sz="2800"/>
              <a:t> to </a:t>
            </a:r>
            <a:r>
              <a:rPr lang="en-US" sz="2800" i="1"/>
              <a:t>left</a:t>
            </a:r>
            <a:r>
              <a:rPr lang="en-US" sz="2800"/>
              <a:t>.</a:t>
            </a:r>
          </a:p>
        </p:txBody>
      </p:sp>
      <p:pic>
        <p:nvPicPr>
          <p:cNvPr id="112644" name="Picture 5" descr="02_23_Figure.jpg"/>
          <p:cNvPicPr>
            <a:picLocks noChangeAspect="1"/>
          </p:cNvPicPr>
          <p:nvPr/>
        </p:nvPicPr>
        <p:blipFill>
          <a:blip r:embed="rId3"/>
          <a:srcRect b="7735"/>
          <a:stretch>
            <a:fillRect/>
          </a:stretch>
        </p:blipFill>
        <p:spPr bwMode="auto">
          <a:xfrm>
            <a:off x="398463" y="1751013"/>
            <a:ext cx="85344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Patterns in Oxyanion Nomenclature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8934450" cy="3227388"/>
          </a:xfrm>
        </p:spPr>
        <p:txBody>
          <a:bodyPr/>
          <a:lstStyle/>
          <a:p>
            <a:pPr eaLnBrk="1" hangingPunct="1"/>
            <a:r>
              <a:rPr lang="en-US" sz="2400"/>
              <a:t>The one with the second fewest oxygens ends in </a:t>
            </a:r>
            <a:r>
              <a:rPr lang="en-US" sz="2400" b="1"/>
              <a:t>-</a:t>
            </a:r>
            <a:r>
              <a:rPr lang="en-US" sz="2400" b="1" i="1"/>
              <a:t>ite</a:t>
            </a:r>
            <a:r>
              <a:rPr lang="en-US" sz="2400" i="1"/>
              <a:t>:  </a:t>
            </a:r>
            <a:r>
              <a:rPr lang="en-US" sz="2400"/>
              <a:t>ClO</a:t>
            </a:r>
            <a:r>
              <a:rPr lang="en-US" sz="2400" baseline="-25000"/>
              <a:t>2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 sz="2400"/>
              <a:t>is chlorite.</a:t>
            </a:r>
            <a:endParaRPr lang="en-US" sz="2800"/>
          </a:p>
          <a:p>
            <a:pPr eaLnBrk="1" hangingPunct="1"/>
            <a:r>
              <a:rPr lang="en-US" sz="2400"/>
              <a:t>The one with the second most oxygens ends in </a:t>
            </a:r>
            <a:r>
              <a:rPr lang="en-US" sz="2400" b="1" i="1"/>
              <a:t>-ate</a:t>
            </a:r>
            <a:r>
              <a:rPr lang="en-US" sz="2400" i="1"/>
              <a:t>:  </a:t>
            </a:r>
            <a:r>
              <a:rPr lang="en-US" sz="2400"/>
              <a:t>ClO</a:t>
            </a:r>
            <a:r>
              <a:rPr lang="en-US" sz="2400" baseline="-25000"/>
              <a:t>3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 sz="2400"/>
              <a:t>is chlorate.</a:t>
            </a:r>
          </a:p>
          <a:p>
            <a:pPr eaLnBrk="1" hangingPunct="1"/>
            <a:r>
              <a:rPr lang="en-US" sz="2400"/>
              <a:t>The one with the fewest oxygens has the prefix </a:t>
            </a:r>
            <a:r>
              <a:rPr lang="en-US" sz="2400" b="1" i="1"/>
              <a:t>hypo</a:t>
            </a:r>
            <a:r>
              <a:rPr lang="en-US" sz="2400" b="1"/>
              <a:t>-</a:t>
            </a:r>
            <a:r>
              <a:rPr lang="en-US" sz="2400"/>
              <a:t> and ends in </a:t>
            </a:r>
            <a:r>
              <a:rPr lang="en-US" sz="2400" b="1"/>
              <a:t>-</a:t>
            </a:r>
            <a:r>
              <a:rPr lang="en-US" sz="2400" b="1" i="1"/>
              <a:t>ite</a:t>
            </a:r>
            <a:r>
              <a:rPr lang="en-US" sz="2400" i="1"/>
              <a:t>:  </a:t>
            </a:r>
            <a:r>
              <a:rPr lang="en-US" sz="2400"/>
              <a:t>ClO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 sz="2400" baseline="30000"/>
              <a:t> </a:t>
            </a:r>
            <a:r>
              <a:rPr lang="en-US" sz="2400"/>
              <a:t>is  hypochlorite.</a:t>
            </a:r>
          </a:p>
          <a:p>
            <a:pPr eaLnBrk="1" hangingPunct="1"/>
            <a:r>
              <a:rPr lang="en-US" sz="2400"/>
              <a:t>The one with the most oxygens has the prefix </a:t>
            </a:r>
            <a:r>
              <a:rPr lang="en-US" sz="2400" b="1" i="1"/>
              <a:t>per</a:t>
            </a:r>
            <a:r>
              <a:rPr lang="en-US" sz="2400" b="1"/>
              <a:t>-</a:t>
            </a:r>
            <a:r>
              <a:rPr lang="en-US" sz="2400"/>
              <a:t> and ends in </a:t>
            </a:r>
            <a:r>
              <a:rPr lang="en-US" sz="2400" b="1"/>
              <a:t>-</a:t>
            </a:r>
            <a:r>
              <a:rPr lang="en-US" sz="2400" b="1" i="1"/>
              <a:t>ate</a:t>
            </a:r>
            <a:r>
              <a:rPr lang="en-US" sz="2400" i="1"/>
              <a:t>:  C</a:t>
            </a:r>
            <a:r>
              <a:rPr lang="en-US" sz="2400"/>
              <a:t>lO</a:t>
            </a:r>
            <a:r>
              <a:rPr lang="en-US" sz="2400" baseline="-25000"/>
              <a:t>4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 sz="2400" baseline="30000"/>
              <a:t> </a:t>
            </a:r>
            <a:r>
              <a:rPr lang="en-US" sz="2400"/>
              <a:t>is  perchlorate.</a:t>
            </a:r>
          </a:p>
        </p:txBody>
      </p:sp>
      <p:pic>
        <p:nvPicPr>
          <p:cNvPr id="114692" name="Picture 5" descr="02_22_Figure.jpg"/>
          <p:cNvPicPr>
            <a:picLocks noChangeAspect="1"/>
          </p:cNvPicPr>
          <p:nvPr/>
        </p:nvPicPr>
        <p:blipFill>
          <a:blip r:embed="rId3"/>
          <a:srcRect b="9030"/>
          <a:stretch>
            <a:fillRect/>
          </a:stretch>
        </p:blipFill>
        <p:spPr bwMode="auto">
          <a:xfrm>
            <a:off x="784225" y="1223963"/>
            <a:ext cx="77025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-92075" y="0"/>
            <a:ext cx="9144000" cy="1006475"/>
          </a:xfrm>
        </p:spPr>
        <p:txBody>
          <a:bodyPr/>
          <a:lstStyle/>
          <a:p>
            <a:pPr eaLnBrk="1" hangingPunct="1"/>
            <a:r>
              <a:rPr lang="en-US"/>
              <a:t>Acid Nomenclature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020763"/>
            <a:ext cx="4378325" cy="3105150"/>
          </a:xfrm>
        </p:spPr>
        <p:txBody>
          <a:bodyPr/>
          <a:lstStyle/>
          <a:p>
            <a:pPr eaLnBrk="1" hangingPunct="1"/>
            <a:r>
              <a:rPr lang="en-US" sz="2400"/>
              <a:t>If the anion in the acid ends in </a:t>
            </a:r>
            <a:r>
              <a:rPr lang="en-US" sz="2400" b="1"/>
              <a:t>-</a:t>
            </a:r>
            <a:r>
              <a:rPr lang="en-US" sz="2400" b="1" i="1"/>
              <a:t>ide</a:t>
            </a:r>
            <a:r>
              <a:rPr lang="en-US" sz="2400"/>
              <a:t>, change the ending to </a:t>
            </a:r>
            <a:r>
              <a:rPr lang="en-US" sz="2400" b="1"/>
              <a:t>-</a:t>
            </a:r>
            <a:r>
              <a:rPr lang="en-US" sz="2400" b="1" i="1"/>
              <a:t>ic acid</a:t>
            </a:r>
            <a:r>
              <a:rPr lang="en-US" sz="2400"/>
              <a:t> and add the prefix </a:t>
            </a:r>
            <a:r>
              <a:rPr lang="en-US" sz="2400" b="1" i="1"/>
              <a:t>hydro</a:t>
            </a:r>
            <a:r>
              <a:rPr lang="en-US" sz="2400" b="1"/>
              <a:t>-</a:t>
            </a:r>
            <a:r>
              <a:rPr lang="en-US" sz="2400"/>
              <a:t>.</a:t>
            </a:r>
            <a:endParaRPr lang="en-US" sz="2800"/>
          </a:p>
          <a:p>
            <a:pPr lvl="1" eaLnBrk="1" hangingPunct="1"/>
            <a:r>
              <a:rPr lang="en-US" sz="2400"/>
              <a:t>HCl:  hydrochloric acid</a:t>
            </a:r>
          </a:p>
          <a:p>
            <a:pPr lvl="1" eaLnBrk="1" hangingPunct="1"/>
            <a:r>
              <a:rPr lang="en-US" sz="2400"/>
              <a:t>HBr:  hydrobromic acid</a:t>
            </a:r>
          </a:p>
          <a:p>
            <a:pPr lvl="1" eaLnBrk="1" hangingPunct="1"/>
            <a:r>
              <a:rPr lang="en-US" sz="2400"/>
              <a:t>HI:  hydroiodic acid</a:t>
            </a:r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228600" y="3581400"/>
            <a:ext cx="4343400" cy="1752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1" name="TextBox 1"/>
          <p:cNvSpPr txBox="1">
            <a:spLocks noChangeArrowheads="1"/>
          </p:cNvSpPr>
          <p:nvPr/>
        </p:nvSpPr>
        <p:spPr bwMode="auto">
          <a:xfrm>
            <a:off x="271463" y="4037013"/>
            <a:ext cx="8601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If the anion ends in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ite</a:t>
            </a:r>
            <a:r>
              <a:rPr lang="en-US" sz="2400">
                <a:solidFill>
                  <a:schemeClr val="tx1"/>
                </a:solidFill>
              </a:rPr>
              <a:t>, change the ending to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ous acid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HClO: hypochlorous acid</a:t>
            </a: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: chlorous acid</a:t>
            </a:r>
          </a:p>
          <a:p>
            <a:pPr marL="342900" indent="-342900" eaLnBrk="1" hangingPunct="1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If the anion ends in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ate</a:t>
            </a:r>
            <a:r>
              <a:rPr lang="en-US" sz="2400">
                <a:solidFill>
                  <a:schemeClr val="tx1"/>
                </a:solidFill>
              </a:rPr>
              <a:t>, change the ending to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ic acid</a:t>
            </a:r>
            <a:r>
              <a:rPr lang="en-US" sz="2400" i="1">
                <a:solidFill>
                  <a:schemeClr val="tx1"/>
                </a:solidFill>
              </a:rPr>
              <a:t>.</a:t>
            </a:r>
            <a:endParaRPr lang="en-US" sz="2400">
              <a:solidFill>
                <a:schemeClr val="tx1"/>
              </a:solidFill>
            </a:endParaRP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  <a:r>
              <a:rPr lang="en-US" sz="2400">
                <a:solidFill>
                  <a:schemeClr val="tx1"/>
                </a:solidFill>
              </a:rPr>
              <a:t>:  chloric acid</a:t>
            </a: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  <a:r>
              <a:rPr lang="en-US" sz="2400">
                <a:solidFill>
                  <a:schemeClr val="tx1"/>
                </a:solidFill>
              </a:rPr>
              <a:t>:  perchloric acid</a:t>
            </a:r>
          </a:p>
        </p:txBody>
      </p:sp>
      <p:pic>
        <p:nvPicPr>
          <p:cNvPr id="116742" name="Picture 7" descr="02_24_Figure.jpg"/>
          <p:cNvPicPr>
            <a:picLocks noChangeAspect="1"/>
          </p:cNvPicPr>
          <p:nvPr/>
        </p:nvPicPr>
        <p:blipFill>
          <a:blip r:embed="rId3"/>
          <a:srcRect b="3241"/>
          <a:stretch>
            <a:fillRect/>
          </a:stretch>
        </p:blipFill>
        <p:spPr bwMode="auto">
          <a:xfrm>
            <a:off x="276225" y="1219200"/>
            <a:ext cx="43878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</a:t>
            </a:r>
            <a:br>
              <a:rPr lang="en-US"/>
            </a:br>
            <a:r>
              <a:rPr lang="en-US"/>
              <a:t>Binary Molecular Compounds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16063"/>
            <a:ext cx="4648200" cy="4198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name of the element farther to the left in the periodic table (closer to the metals) or lower in the same group is usually written first.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prefix is used to denote the number of atoms of each element in the compound (</a:t>
            </a:r>
            <a:r>
              <a:rPr lang="en-US" sz="2800" b="1" i="1" dirty="0"/>
              <a:t>mono</a:t>
            </a:r>
            <a:r>
              <a:rPr lang="en-US" sz="2800" b="1" dirty="0"/>
              <a:t>-</a:t>
            </a:r>
            <a:r>
              <a:rPr lang="en-US" sz="2800" dirty="0"/>
              <a:t> is not used on the first element listed, however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118788" name="Picture 5" descr="02_06_Tabl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612775" y="1660525"/>
            <a:ext cx="35210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Binary Compounds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19138" y="1436688"/>
            <a:ext cx="7850187" cy="4278312"/>
          </a:xfrm>
        </p:spPr>
        <p:txBody>
          <a:bodyPr/>
          <a:lstStyle/>
          <a:p>
            <a:pPr eaLnBrk="1" hangingPunct="1"/>
            <a:r>
              <a:rPr lang="en-US" sz="2800"/>
              <a:t>The ending on the second element is changed to </a:t>
            </a:r>
            <a:r>
              <a:rPr lang="en-US" sz="2800" b="1"/>
              <a:t>-</a:t>
            </a:r>
            <a:r>
              <a:rPr lang="en-US" sz="2800" b="1" i="1"/>
              <a:t>ide</a:t>
            </a:r>
            <a:r>
              <a:rPr lang="en-US" sz="2800" i="1"/>
              <a:t>.</a:t>
            </a:r>
            <a:endParaRPr lang="en-US" sz="2800"/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: carbon dioxide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CCl</a:t>
            </a:r>
            <a:r>
              <a:rPr lang="en-US" sz="2400" baseline="-25000"/>
              <a:t>4</a:t>
            </a:r>
            <a:r>
              <a:rPr lang="en-US" sz="2400"/>
              <a:t>: carbon tetrachloride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prefix ends with </a:t>
            </a:r>
            <a:r>
              <a:rPr lang="en-US" sz="2800" i="1"/>
              <a:t>a</a:t>
            </a:r>
            <a:r>
              <a:rPr lang="en-US" sz="2800"/>
              <a:t> or </a:t>
            </a:r>
            <a:r>
              <a:rPr lang="en-US" sz="2800" i="1"/>
              <a:t>o</a:t>
            </a:r>
            <a:r>
              <a:rPr lang="en-US" sz="2800"/>
              <a:t> and the name of the element begins with a vowel, the two successive vowels are often elided into 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:  dinitrogen pentoxide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Organic Compounds</a:t>
            </a:r>
          </a:p>
        </p:txBody>
      </p:sp>
      <p:sp>
        <p:nvSpPr>
          <p:cNvPr id="1228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17475" y="3562350"/>
            <a:ext cx="8764588" cy="2733675"/>
          </a:xfrm>
        </p:spPr>
        <p:txBody>
          <a:bodyPr/>
          <a:lstStyle/>
          <a:p>
            <a:pPr eaLnBrk="1" hangingPunct="1"/>
            <a:r>
              <a:rPr lang="en-US" sz="2400" b="1"/>
              <a:t>Organic chemistry</a:t>
            </a:r>
            <a:r>
              <a:rPr lang="en-US" sz="2400"/>
              <a:t> is the study of carbon.</a:t>
            </a:r>
          </a:p>
          <a:p>
            <a:pPr eaLnBrk="1" hangingPunct="1"/>
            <a:r>
              <a:rPr lang="en-US" sz="2400"/>
              <a:t>Organic chemistry has its own system of nomenclature.</a:t>
            </a:r>
          </a:p>
          <a:p>
            <a:pPr eaLnBrk="1" hangingPunct="1"/>
            <a:r>
              <a:rPr lang="en-US" sz="2400"/>
              <a:t>The simplest hydrocarbons (compounds containing only carbon and hydrogen) are </a:t>
            </a:r>
            <a:r>
              <a:rPr lang="en-US" sz="2400" b="1"/>
              <a:t>alkanes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/>
              <a:t>The first part of the names just listed correspond to the number of carbons (</a:t>
            </a:r>
            <a:r>
              <a:rPr lang="en-US" sz="2400" b="1" i="1"/>
              <a:t>meth-</a:t>
            </a:r>
            <a:r>
              <a:rPr lang="en-US" sz="2400"/>
              <a:t> = 1, </a:t>
            </a:r>
            <a:r>
              <a:rPr lang="en-US" sz="2400" b="1" i="1"/>
              <a:t>eth-</a:t>
            </a:r>
            <a:r>
              <a:rPr lang="en-US" sz="2400"/>
              <a:t> = 2, </a:t>
            </a:r>
            <a:r>
              <a:rPr lang="en-US" sz="2400" b="1" i="1"/>
              <a:t>prop-</a:t>
            </a:r>
            <a:r>
              <a:rPr lang="en-US" sz="2400"/>
              <a:t> = 3, etc.).</a:t>
            </a:r>
          </a:p>
        </p:txBody>
      </p:sp>
      <p:pic>
        <p:nvPicPr>
          <p:cNvPr id="122884" name="Picture 5" descr="02_Pg69_UnFigure.jpg"/>
          <p:cNvPicPr>
            <a:picLocks noChangeAspect="1"/>
          </p:cNvPicPr>
          <p:nvPr/>
        </p:nvPicPr>
        <p:blipFill>
          <a:blip r:embed="rId3"/>
          <a:srcRect b="6596"/>
          <a:stretch>
            <a:fillRect/>
          </a:stretch>
        </p:blipFill>
        <p:spPr bwMode="auto">
          <a:xfrm>
            <a:off x="1476375" y="1744663"/>
            <a:ext cx="59594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Organic Compounds</a:t>
            </a:r>
          </a:p>
        </p:txBody>
      </p:sp>
      <p:sp>
        <p:nvSpPr>
          <p:cNvPr id="1249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3388" y="3603625"/>
            <a:ext cx="8382000" cy="2771775"/>
          </a:xfrm>
        </p:spPr>
        <p:txBody>
          <a:bodyPr/>
          <a:lstStyle/>
          <a:p>
            <a:pPr eaLnBrk="1" hangingPunct="1"/>
            <a:r>
              <a:rPr lang="en-US" sz="2800"/>
              <a:t>When a hydrogen in an alkane is replaced with something else (a </a:t>
            </a:r>
            <a:r>
              <a:rPr lang="en-US" sz="2800" b="1"/>
              <a:t>functional group</a:t>
            </a:r>
            <a:r>
              <a:rPr lang="en-US" sz="2800"/>
              <a:t>, like -OH in the compounds above), the name is derived from the name of the alkane.</a:t>
            </a:r>
          </a:p>
          <a:p>
            <a:pPr eaLnBrk="1" hangingPunct="1"/>
            <a:r>
              <a:rPr lang="en-US" sz="2800"/>
              <a:t>The ending denotes the type of compound.</a:t>
            </a:r>
          </a:p>
          <a:p>
            <a:pPr lvl="1" eaLnBrk="1" hangingPunct="1"/>
            <a:r>
              <a:rPr lang="en-US" sz="2400"/>
              <a:t>An</a:t>
            </a:r>
            <a:r>
              <a:rPr lang="en-US" sz="2400">
                <a:solidFill>
                  <a:srgbClr val="000080"/>
                </a:solidFill>
              </a:rPr>
              <a:t> </a:t>
            </a:r>
            <a:r>
              <a:rPr lang="en-US" sz="2400" b="1"/>
              <a:t>alcohol</a:t>
            </a:r>
            <a:r>
              <a:rPr lang="en-US" sz="2400"/>
              <a:t> ends in -</a:t>
            </a:r>
            <a:r>
              <a:rPr lang="en-US" sz="2400" i="1"/>
              <a:t>ol</a:t>
            </a:r>
            <a:r>
              <a:rPr lang="en-US" sz="2400"/>
              <a:t>.</a:t>
            </a:r>
          </a:p>
        </p:txBody>
      </p:sp>
      <p:pic>
        <p:nvPicPr>
          <p:cNvPr id="124932" name="Picture 5" descr="02_Pg70_UnFigure_1.jpg"/>
          <p:cNvPicPr>
            <a:picLocks noChangeAspect="1"/>
          </p:cNvPicPr>
          <p:nvPr/>
        </p:nvPicPr>
        <p:blipFill>
          <a:blip r:embed="rId3"/>
          <a:srcRect b="9003"/>
          <a:stretch>
            <a:fillRect/>
          </a:stretch>
        </p:blipFill>
        <p:spPr bwMode="auto">
          <a:xfrm>
            <a:off x="558800" y="1477963"/>
            <a:ext cx="7942263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35525" y="1554163"/>
            <a:ext cx="4191000" cy="4114800"/>
          </a:xfrm>
        </p:spPr>
        <p:txBody>
          <a:bodyPr/>
          <a:lstStyle/>
          <a:p>
            <a:pPr marL="514350" indent="-514350" eaLnBrk="1" hangingPunct="1">
              <a:buFontTx/>
              <a:buAutoNum type="arabicParenR" startAt="3"/>
            </a:pPr>
            <a:r>
              <a:rPr lang="en-US" sz="2800"/>
              <a:t>Atoms of an element are not changed into atoms of a different element by chemical reactions; atoms are neither created nor destroyed in chemical reactions.</a:t>
            </a:r>
          </a:p>
        </p:txBody>
      </p:sp>
      <p:pic>
        <p:nvPicPr>
          <p:cNvPr id="38916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89075"/>
            <a:ext cx="4191000" cy="4114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arenR" startAt="4"/>
            </a:pPr>
            <a:r>
              <a:rPr lang="en-US" sz="2800"/>
              <a:t>Atoms of more than one element combine to form </a:t>
            </a:r>
            <a:r>
              <a:rPr lang="en-US" sz="2800" b="1"/>
              <a:t>compounds</a:t>
            </a:r>
            <a:r>
              <a:rPr lang="en-US" sz="2800"/>
              <a:t>; a given compound always has the same relative number and kind of atoms.</a:t>
            </a:r>
          </a:p>
        </p:txBody>
      </p:sp>
      <p:pic>
        <p:nvPicPr>
          <p:cNvPr id="40964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Law of Conservation of Mass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09913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 sz="2800"/>
              <a:t>The </a:t>
            </a:r>
            <a:r>
              <a:rPr lang="en-US" sz="2800" b="1"/>
              <a:t>total mass</a:t>
            </a:r>
            <a:r>
              <a:rPr lang="en-US" sz="2800"/>
              <a:t> of substances present at the end of a chemical process is the same as the mass of substances present before the process took place.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 sz="2800"/>
              <a:t>This law was one of the laws on which Dalton’s atomic theory was based.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of Multiple Proportions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85800" y="1433513"/>
            <a:ext cx="7772400" cy="4662487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-104" charset="2"/>
              <a:buChar char="Ø"/>
            </a:pPr>
            <a:r>
              <a:rPr lang="en-US" dirty="0"/>
              <a:t>If two elements, A and B, form more than one compound, the masses of B that combine with a given mass of A are in the ratio of small whole numbers.</a:t>
            </a:r>
          </a:p>
          <a:p>
            <a:pPr>
              <a:buClr>
                <a:srgbClr val="0070C0"/>
              </a:buClr>
              <a:buFont typeface="Wingdings" pitchFamily="-104" charset="2"/>
              <a:buChar char="Ø"/>
            </a:pPr>
            <a:r>
              <a:rPr lang="en-US" dirty="0"/>
              <a:t>Dalton predicted this law and observed it while developing his atomic theory.</a:t>
            </a:r>
          </a:p>
          <a:p>
            <a:pPr>
              <a:buClr>
                <a:srgbClr val="0070C0"/>
              </a:buClr>
              <a:buFont typeface="Wingdings" pitchFamily="-104" charset="2"/>
              <a:buChar char="Ø"/>
            </a:pPr>
            <a:r>
              <a:rPr lang="en-US" dirty="0"/>
              <a:t>When two or more compounds exist from the same elements, they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have the same relative number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atoms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Discovery of Subatomic Particles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433513"/>
            <a:ext cx="7772400" cy="4662487"/>
          </a:xfrm>
        </p:spPr>
        <p:txBody>
          <a:bodyPr/>
          <a:lstStyle/>
          <a:p>
            <a:r>
              <a:rPr lang="en-US"/>
              <a:t>In Dalton’s view, the atom was the smallest particle possible. Many discoveries led to the fact that the atom itself was made up of smaller particles.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Electrons and cathode rays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Radioactivity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Nucleus, protons, and neutrons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1998</Words>
  <Application>Microsoft Office PowerPoint</Application>
  <PresentationFormat>On-screen Show (4:3)</PresentationFormat>
  <Paragraphs>230</Paragraphs>
  <Slides>49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Blank Presentation</vt:lpstr>
      <vt:lpstr>1_Blank Presentation</vt:lpstr>
      <vt:lpstr>PowerPoint Presentation</vt:lpstr>
      <vt:lpstr>Atomic Theory of Matter</vt:lpstr>
      <vt:lpstr>Dalton’s Postulates</vt:lpstr>
      <vt:lpstr>Dalton’s Postulates</vt:lpstr>
      <vt:lpstr>Dalton’s Postulates</vt:lpstr>
      <vt:lpstr>Dalton’s Postulates</vt:lpstr>
      <vt:lpstr>Law of Conservation of Mass</vt:lpstr>
      <vt:lpstr>Law of Multiple Proportions</vt:lpstr>
      <vt:lpstr>Discovery of Subatomic Particles</vt:lpstr>
      <vt:lpstr>The Electron (Cathode Rays)</vt:lpstr>
      <vt:lpstr>The Electron</vt:lpstr>
      <vt:lpstr>Millikan Oil-Drop Experiment (Electrons)</vt:lpstr>
      <vt:lpstr>Radioactivity</vt:lpstr>
      <vt:lpstr>Radioactivity</vt:lpstr>
      <vt:lpstr>The Atom, circa 1900</vt:lpstr>
      <vt:lpstr>Discovery of the Nucleus</vt:lpstr>
      <vt:lpstr>The Nuclear Atom</vt:lpstr>
      <vt:lpstr>The Nuclear Atom</vt:lpstr>
      <vt:lpstr>Subatomic Particles</vt:lpstr>
      <vt:lpstr>Atomic Mass</vt:lpstr>
      <vt:lpstr>Atomic Weight Measurement</vt:lpstr>
      <vt:lpstr>Symbols of Elements</vt:lpstr>
      <vt:lpstr>Isotopes</vt:lpstr>
      <vt:lpstr>Atomic Weight</vt:lpstr>
      <vt:lpstr>Periodic Table</vt:lpstr>
      <vt:lpstr>Periodic Table</vt:lpstr>
      <vt:lpstr>Periodicity</vt:lpstr>
      <vt:lpstr>Groups</vt:lpstr>
      <vt:lpstr>Periodic Table</vt:lpstr>
      <vt:lpstr>Periodic Table</vt:lpstr>
      <vt:lpstr>Periodic Table</vt:lpstr>
      <vt:lpstr>Chemical Formulas</vt:lpstr>
      <vt:lpstr>Diatomic Molecules</vt:lpstr>
      <vt:lpstr>Types of Formulas</vt:lpstr>
      <vt:lpstr>Types of Formulas</vt:lpstr>
      <vt:lpstr>Ions</vt:lpstr>
      <vt:lpstr>Common Cations</vt:lpstr>
      <vt:lpstr>Common Anions</vt:lpstr>
      <vt:lpstr>Ionic Compounds</vt:lpstr>
      <vt:lpstr>Writing Formulas</vt:lpstr>
      <vt:lpstr>Inorganic Nomenclature</vt:lpstr>
      <vt:lpstr>Patterns in Oxyanion Nomenclature</vt:lpstr>
      <vt:lpstr>Patterns in Oxyanion Nomenclature</vt:lpstr>
      <vt:lpstr>Patterns in Oxyanion Nomenclature</vt:lpstr>
      <vt:lpstr>Acid Nomenclature</vt:lpstr>
      <vt:lpstr>Nomenclature of  Binary Molecular Compounds</vt:lpstr>
      <vt:lpstr>Nomenclature of Binary Compounds</vt:lpstr>
      <vt:lpstr>Nomenclature of Organic Compounds</vt:lpstr>
      <vt:lpstr>Nomenclature of Organic Compounds</vt:lpstr>
    </vt:vector>
  </TitlesOfParts>
  <Company>St. Charles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Bookstaver</dc:creator>
  <cp:lastModifiedBy>Content Dev B</cp:lastModifiedBy>
  <cp:revision>188</cp:revision>
  <dcterms:created xsi:type="dcterms:W3CDTF">2014-01-07T18:30:52Z</dcterms:created>
  <dcterms:modified xsi:type="dcterms:W3CDTF">2014-01-08T19:56:35Z</dcterms:modified>
</cp:coreProperties>
</file>