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9"/>
  </p:notesMasterIdLst>
  <p:sldIdLst>
    <p:sldId id="256" r:id="rId3"/>
    <p:sldId id="285" r:id="rId4"/>
    <p:sldId id="286" r:id="rId5"/>
    <p:sldId id="314" r:id="rId6"/>
    <p:sldId id="332" r:id="rId7"/>
    <p:sldId id="333" r:id="rId8"/>
    <p:sldId id="331" r:id="rId9"/>
    <p:sldId id="334" r:id="rId10"/>
    <p:sldId id="340" r:id="rId11"/>
    <p:sldId id="336" r:id="rId12"/>
    <p:sldId id="298" r:id="rId13"/>
    <p:sldId id="299" r:id="rId14"/>
    <p:sldId id="300" r:id="rId15"/>
    <p:sldId id="341" r:id="rId16"/>
    <p:sldId id="260" r:id="rId17"/>
    <p:sldId id="335" r:id="rId18"/>
    <p:sldId id="284" r:id="rId19"/>
    <p:sldId id="263" r:id="rId20"/>
    <p:sldId id="281" r:id="rId21"/>
    <p:sldId id="337" r:id="rId22"/>
    <p:sldId id="268" r:id="rId23"/>
    <p:sldId id="338" r:id="rId24"/>
    <p:sldId id="269" r:id="rId25"/>
    <p:sldId id="339" r:id="rId26"/>
    <p:sldId id="266" r:id="rId27"/>
    <p:sldId id="265" r:id="rId28"/>
    <p:sldId id="305" r:id="rId29"/>
    <p:sldId id="307" r:id="rId30"/>
    <p:sldId id="312" r:id="rId31"/>
    <p:sldId id="342" r:id="rId32"/>
    <p:sldId id="267" r:id="rId33"/>
    <p:sldId id="278" r:id="rId34"/>
    <p:sldId id="309" r:id="rId35"/>
    <p:sldId id="310" r:id="rId36"/>
    <p:sldId id="311" r:id="rId37"/>
    <p:sldId id="320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4" charset="0"/>
        <a:ea typeface="ＭＳ Ｐゴシック" pitchFamily="34" charset="-128"/>
        <a:cs typeface="ＭＳ Ｐゴシック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BB3"/>
    <a:srgbClr val="8B0030"/>
    <a:srgbClr val="001996"/>
    <a:srgbClr val="000080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720" y="-104"/>
      </p:cViewPr>
      <p:guideLst>
        <p:guide orient="horz" pos="1440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32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21E35D-F4D9-BA45-814B-A0AF49AFE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6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3CE5CF-511D-F34B-AE5D-6F8B926CFAA4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C6C13C-61F2-1540-BF94-1B66D94647DB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9D8D9B-A92C-F043-9177-800B6961CAA0}" type="slidenum">
              <a:rPr lang="en-US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FDEB4B-5CCF-6D46-9F16-2908A2CE5C70}" type="slidenum">
              <a:rPr lang="en-US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EB919E-866A-4643-ACB1-6B267741B51A}" type="slidenum">
              <a:rPr lang="en-US"/>
              <a:pPr/>
              <a:t>21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7DE613-7CFA-6A4D-A95C-44056EFD9DEC}" type="slidenum">
              <a:rPr lang="en-US"/>
              <a:pPr/>
              <a:t>23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B4148C-61F2-1047-A77F-76A288269C7A}" type="slidenum">
              <a:rPr lang="en-US"/>
              <a:pPr/>
              <a:t>25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1D3397-86CA-FE49-9F84-FEA4B6D182FE}" type="slidenum">
              <a:rPr lang="en-US"/>
              <a:pPr/>
              <a:t>26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8A82E3-8079-5A4C-85FD-8F99DC2F81A8}" type="slidenum">
              <a:rPr lang="en-US"/>
              <a:pPr/>
              <a:t>27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EA7B93-BD11-EB44-903C-2B265A1678AC}" type="slidenum">
              <a:rPr lang="en-US"/>
              <a:pPr/>
              <a:t>28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A77745-87AB-F247-A8F6-1C4D575F85C0}" type="slidenum">
              <a:rPr lang="en-US"/>
              <a:pPr/>
              <a:t>29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64F23B-A234-E24B-ABA0-1477969A6854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C3AAB3-0EBD-BA44-92BC-04753D888367}" type="slidenum">
              <a:rPr lang="en-US"/>
              <a:pPr/>
              <a:t>31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215029-4E7C-5A40-B469-6F1E55086F79}" type="slidenum">
              <a:rPr lang="en-US"/>
              <a:pPr/>
              <a:t>32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6C18D3-3945-B243-82D5-402B5145C312}" type="slidenum">
              <a:rPr lang="en-US"/>
              <a:pPr/>
              <a:t>33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436A78-D89E-DF48-9745-2A2B48CF5766}" type="slidenum">
              <a:rPr lang="en-US"/>
              <a:pPr/>
              <a:t>34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A0C590-8520-6448-B43F-428E10BA0F15}" type="slidenum">
              <a:rPr lang="en-US"/>
              <a:pPr/>
              <a:t>35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54CF85-5905-5845-BED9-B77633E755EA}" type="slidenum">
              <a:rPr lang="en-US"/>
              <a:pPr/>
              <a:t>36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A20C2C-0FE3-ED45-A5FA-C2281855D656}" type="slidenum">
              <a:rPr lang="en-US"/>
              <a:pPr/>
              <a:t>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7D50DA-2E12-8E47-A4C1-3D7838A61D2F}" type="slidenum">
              <a:rPr lang="en-US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FFB9FD-CC90-6A4F-AF8E-6D0BF29609DB}" type="slidenum">
              <a:rPr lang="en-US"/>
              <a:pPr/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A28889-C1F7-004F-BF7C-4E75F4DD829D}" type="slidenum">
              <a:rPr lang="en-US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BA8EDD-CF64-F348-A889-4D9731A32141}" type="slidenum">
              <a:rPr lang="en-US"/>
              <a:pPr/>
              <a:t>12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4E81D8-482C-614A-8391-58E6A4292E1F}" type="slidenum">
              <a:rPr lang="en-US"/>
              <a:pPr/>
              <a:t>13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0D556-1A33-D942-A6BF-827EAA7077EC}" type="slidenum">
              <a:rPr lang="en-US"/>
              <a:pPr/>
              <a:t>15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4047F6-8B7A-9245-A366-B0CDA151D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65100"/>
            <a:ext cx="2286000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5100"/>
            <a:ext cx="6705600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BF1C7A-98AC-BA41-BFCC-6703EB0A0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5E8931-1E45-9B43-9D5F-D6AD46F99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632058-59DB-DB42-9704-C69E4931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3451EB-291F-564C-A6FF-CB9CA623D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FD5FC0-E4A9-B04F-98E5-0B77DCD89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1A9377-58E8-4F42-8800-CDDB87537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EA450-ECE8-8A42-907E-27CA7E861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F609EF-5033-AC47-80D9-364FFA3AB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651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 userDrawn="1"/>
        </p:nvGrpSpPr>
        <p:grpSpPr bwMode="auto">
          <a:xfrm>
            <a:off x="7889875" y="5619750"/>
            <a:ext cx="1271588" cy="1238250"/>
            <a:chOff x="4970" y="3540"/>
            <a:chExt cx="801" cy="780"/>
          </a:xfrm>
        </p:grpSpPr>
        <p:pic>
          <p:nvPicPr>
            <p:cNvPr id="1030" name="Picture 10" descr="Triangle--Gray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4970" y="3718"/>
              <a:ext cx="801" cy="4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400"/>
                <a:t>Matter</a:t>
              </a:r>
            </a:p>
            <a:p>
              <a:pPr algn="ctr">
                <a:defRPr/>
              </a:pPr>
              <a:r>
                <a:rPr lang="en-US" sz="1400"/>
                <a:t>And</a:t>
              </a:r>
            </a:p>
            <a:p>
              <a:pPr algn="ctr">
                <a:defRPr/>
              </a:pPr>
              <a:r>
                <a:rPr lang="en-US" sz="1400"/>
                <a:t>Measurement</a:t>
              </a:r>
            </a:p>
          </p:txBody>
        </p:sp>
      </p:grp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73738C"/>
                </a:solidFill>
              </a:rPr>
              <a:t>© 2015 Pearson Education, Inc.</a:t>
            </a:r>
            <a:endParaRPr lang="en-US" b="1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ransition xmlns:p14="http://schemas.microsoft.com/office/powerpoint/2010/main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1000">
                <a:solidFill>
                  <a:srgbClr val="73738C"/>
                </a:solidFill>
              </a:rPr>
              <a:t>© 2015 Pearson Education, Inc.</a:t>
            </a:r>
            <a:endParaRPr lang="en-US" b="1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4" charset="-128"/>
          <a:cs typeface="ヒラギノ角ゴ Pro W3" pitchFamily="-1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04" charset="-128"/>
          <a:cs typeface="ヒラギノ角ゴ Pro W3" pitchFamily="-1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04" charset="-128"/>
          <a:cs typeface="ヒラギノ角ゴ Pro W3" pitchFamily="-1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04" charset="-128"/>
          <a:cs typeface="ヒラギノ角ゴ Pro W3" pitchFamily="-1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04" charset="-128"/>
          <a:cs typeface="ヒラギノ角ゴ Pro W3" pitchFamily="-1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04" charset="-128"/>
          <a:cs typeface="ヒラギノ角ゴ Pro W3" pitchFamily="-1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400" b="1">
                <a:solidFill>
                  <a:schemeClr val="tx2"/>
                </a:solidFill>
                <a:ea typeface="Arial" pitchFamily="-104" charset="0"/>
                <a:cs typeface="Arial" pitchFamily="-104" charset="0"/>
              </a:rPr>
              <a:t>Chapter 1</a:t>
            </a:r>
            <a:br>
              <a:rPr lang="en-US" sz="3400" b="1">
                <a:solidFill>
                  <a:schemeClr val="tx2"/>
                </a:solidFill>
                <a:ea typeface="Arial" pitchFamily="-104" charset="0"/>
                <a:cs typeface="Arial" pitchFamily="-104" charset="0"/>
              </a:rPr>
            </a:br>
            <a:r>
              <a:rPr lang="en-US" sz="3400" b="1">
                <a:solidFill>
                  <a:schemeClr val="tx2"/>
                </a:solidFill>
                <a:ea typeface="Arial" pitchFamily="-104" charset="0"/>
                <a:cs typeface="Arial" pitchFamily="-104" charset="0"/>
              </a:rPr>
              <a:t/>
            </a:r>
            <a:br>
              <a:rPr lang="en-US" sz="3400" b="1">
                <a:solidFill>
                  <a:schemeClr val="tx2"/>
                </a:solidFill>
                <a:ea typeface="Arial" pitchFamily="-104" charset="0"/>
                <a:cs typeface="Arial" pitchFamily="-104" charset="0"/>
              </a:rPr>
            </a:br>
            <a:r>
              <a:rPr lang="en-US" sz="3400" b="1">
                <a:solidFill>
                  <a:schemeClr val="tx2"/>
                </a:solidFill>
                <a:ea typeface="Arial" pitchFamily="-104" charset="0"/>
                <a:cs typeface="Arial" pitchFamily="-104" charset="0"/>
              </a:rPr>
              <a:t> </a:t>
            </a:r>
            <a:r>
              <a:rPr lang="en-US" sz="3400" b="1">
                <a:solidFill>
                  <a:schemeClr val="tx2"/>
                </a:solidFill>
              </a:rPr>
              <a:t>Introduction: </a:t>
            </a:r>
            <a:br>
              <a:rPr lang="en-US" sz="3400" b="1">
                <a:solidFill>
                  <a:schemeClr val="tx2"/>
                </a:solidFill>
              </a:rPr>
            </a:br>
            <a:r>
              <a:rPr lang="en-US" sz="3400" b="1">
                <a:solidFill>
                  <a:schemeClr val="tx2"/>
                </a:solidFill>
              </a:rPr>
              <a:t>Matter and Measurement</a:t>
            </a:r>
            <a:endParaRPr lang="en-US" sz="6600">
              <a:solidFill>
                <a:schemeClr val="tx2"/>
              </a:solidFill>
            </a:endParaRPr>
          </a:p>
        </p:txBody>
      </p:sp>
      <p:sp>
        <p:nvSpPr>
          <p:cNvPr id="30724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ea typeface="Arial" pitchFamily="-104" charset="0"/>
                <a:cs typeface="Arial" pitchFamily="-104" charset="0"/>
              </a:rPr>
              <a:t>Lecture Presentation</a:t>
            </a:r>
          </a:p>
        </p:txBody>
      </p:sp>
      <p:pic>
        <p:nvPicPr>
          <p:cNvPr id="30726" name="Picture 1" descr="BROW0417_13_ec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Classification of Matter—Mixtures</a:t>
            </a:r>
            <a:endParaRPr lang="en-US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15950" y="1235075"/>
            <a:ext cx="7772400" cy="4114800"/>
          </a:xfrm>
        </p:spPr>
        <p:txBody>
          <a:bodyPr/>
          <a:lstStyle/>
          <a:p>
            <a:pPr eaLnBrk="1" hangingPunct="1"/>
            <a:r>
              <a:rPr lang="en-US" b="1"/>
              <a:t>Mixtures</a:t>
            </a:r>
            <a:r>
              <a:rPr lang="en-US"/>
              <a:t> exhibit the properties of the substances that make them up.</a:t>
            </a:r>
          </a:p>
          <a:p>
            <a:pPr eaLnBrk="1" hangingPunct="1"/>
            <a:r>
              <a:rPr lang="en-US"/>
              <a:t>Mixtures can vary in composition throughout a sample (</a:t>
            </a:r>
            <a:r>
              <a:rPr lang="en-US" b="1"/>
              <a:t>heterogeneous</a:t>
            </a:r>
            <a:r>
              <a:rPr lang="en-US"/>
              <a:t>) or can have the same composition throughout the sample (</a:t>
            </a:r>
            <a:r>
              <a:rPr lang="en-US" b="1"/>
              <a:t>homogeneous</a:t>
            </a:r>
            <a:r>
              <a:rPr lang="en-US"/>
              <a:t>).</a:t>
            </a:r>
          </a:p>
          <a:p>
            <a:pPr eaLnBrk="1" hangingPunct="1"/>
            <a:r>
              <a:rPr lang="en-US"/>
              <a:t>Another name for a homogeneous mixture is </a:t>
            </a:r>
            <a:r>
              <a:rPr lang="en-US" b="1"/>
              <a:t>solution</a:t>
            </a:r>
            <a:r>
              <a:rPr lang="en-US"/>
              <a:t>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Properties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7125"/>
            <a:ext cx="7772400" cy="4740275"/>
          </a:xfrm>
        </p:spPr>
        <p:txBody>
          <a:bodyPr/>
          <a:lstStyle/>
          <a:p>
            <a:pPr eaLnBrk="1" hangingPunct="1"/>
            <a:r>
              <a:rPr lang="en-US" b="1"/>
              <a:t>Physical Properties </a:t>
            </a:r>
            <a:r>
              <a:rPr lang="en-US"/>
              <a:t>can be observed without changing a substance into another substance.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/>
              <a:t>Some examples include boiling point, density, mass, or volume.</a:t>
            </a:r>
          </a:p>
          <a:p>
            <a:pPr eaLnBrk="1" hangingPunct="1"/>
            <a:r>
              <a:rPr lang="en-US" b="1"/>
              <a:t>Chemical Properties </a:t>
            </a:r>
            <a:r>
              <a:rPr lang="en-US"/>
              <a:t>can </a:t>
            </a:r>
            <a:r>
              <a:rPr lang="en-US" i="1"/>
              <a:t>only</a:t>
            </a:r>
            <a:r>
              <a:rPr lang="en-US"/>
              <a:t> be observed when a substance is changed into another substance.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/>
              <a:t>Some examples include flammability, corrosiveness, or reactivity with acid.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Properties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/>
              <a:t>Intensive Properties </a:t>
            </a:r>
            <a:r>
              <a:rPr lang="en-US" dirty="0"/>
              <a:t>are independent of the amount of the substance that is present.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 dirty="0"/>
              <a:t>Examples include density, boiling point,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color.</a:t>
            </a:r>
          </a:p>
          <a:p>
            <a:pPr eaLnBrk="1" hangingPunct="1"/>
            <a:r>
              <a:rPr lang="en-US" b="1" dirty="0"/>
              <a:t>Extensive Properties </a:t>
            </a:r>
            <a:r>
              <a:rPr lang="en-US" dirty="0"/>
              <a:t>depend upon the amount of the substance present.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 dirty="0"/>
              <a:t>Examples include mass, volume, or energy.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Changes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243388"/>
          </a:xfrm>
        </p:spPr>
        <p:txBody>
          <a:bodyPr/>
          <a:lstStyle/>
          <a:p>
            <a:pPr eaLnBrk="1" hangingPunct="1"/>
            <a:r>
              <a:rPr lang="en-US" b="1"/>
              <a:t>Physical Changes </a:t>
            </a:r>
            <a:r>
              <a:rPr lang="en-US"/>
              <a:t>are changes in matter that do </a:t>
            </a:r>
            <a:r>
              <a:rPr lang="en-US" i="1"/>
              <a:t>not</a:t>
            </a:r>
            <a:r>
              <a:rPr lang="en-US"/>
              <a:t> change the composition of a substance.</a:t>
            </a:r>
          </a:p>
          <a:p>
            <a:pPr lvl="2" eaLnBrk="1" hangingPunct="1">
              <a:buFont typeface="Arial" pitchFamily="-104" charset="0"/>
              <a:buChar char="◦"/>
            </a:pPr>
            <a:r>
              <a:rPr lang="en-US"/>
              <a:t>Examples include changes of state, temperature, and volume.</a:t>
            </a:r>
          </a:p>
          <a:p>
            <a:pPr eaLnBrk="1" hangingPunct="1"/>
            <a:r>
              <a:rPr lang="en-US" b="1"/>
              <a:t>Chemical Changes </a:t>
            </a:r>
            <a:r>
              <a:rPr lang="en-US"/>
              <a:t>result in new substances.</a:t>
            </a:r>
            <a:endParaRPr lang="en-US">
              <a:solidFill>
                <a:schemeClr val="accent2"/>
              </a:solidFill>
            </a:endParaRPr>
          </a:p>
          <a:p>
            <a:pPr lvl="2" eaLnBrk="1" hangingPunct="1">
              <a:buFont typeface="Arial" pitchFamily="-104" charset="0"/>
              <a:buChar char="◦"/>
            </a:pPr>
            <a:r>
              <a:rPr lang="en-US"/>
              <a:t>Examples include combustion, oxidation, and decomposition.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Changes in State of Matter</a:t>
            </a:r>
            <a:endParaRPr lang="en-US"/>
          </a:p>
        </p:txBody>
      </p:sp>
      <p:sp>
        <p:nvSpPr>
          <p:cNvPr id="52227" name="Content Placeholder 6"/>
          <p:cNvSpPr>
            <a:spLocks noGrp="1"/>
          </p:cNvSpPr>
          <p:nvPr>
            <p:ph idx="1"/>
          </p:nvPr>
        </p:nvSpPr>
        <p:spPr>
          <a:xfrm>
            <a:off x="4725988" y="1377950"/>
            <a:ext cx="4122737" cy="4375150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/>
              <a:t>Converting between the three states of matter is a </a:t>
            </a:r>
            <a:r>
              <a:rPr lang="en-US" b="1"/>
              <a:t>physical change</a:t>
            </a:r>
            <a:r>
              <a:rPr lang="en-US"/>
              <a:t>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/>
              <a:t>When ice melts or water evaporates, there are still 2 H atoms and 1 O atom in each molecule.</a:t>
            </a:r>
          </a:p>
        </p:txBody>
      </p:sp>
      <p:pic>
        <p:nvPicPr>
          <p:cNvPr id="52228" name="Picture 5" descr="01_04_Figure.jpg"/>
          <p:cNvPicPr>
            <a:picLocks noChangeAspect="1"/>
          </p:cNvPicPr>
          <p:nvPr/>
        </p:nvPicPr>
        <p:blipFill>
          <a:blip r:embed="rId2"/>
          <a:srcRect b="2220"/>
          <a:stretch>
            <a:fillRect/>
          </a:stretch>
        </p:blipFill>
        <p:spPr bwMode="auto">
          <a:xfrm>
            <a:off x="639763" y="1544638"/>
            <a:ext cx="3930650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Chemical Reactions (Chemical Change)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>
          <a:xfrm>
            <a:off x="352425" y="4487863"/>
            <a:ext cx="8510588" cy="1608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/>
              <a:t>	In the course of a chemical reaction, the reacting substances are converted to new substances. Here, the elements hydrogen and oxygen become water.</a:t>
            </a:r>
          </a:p>
        </p:txBody>
      </p:sp>
      <p:pic>
        <p:nvPicPr>
          <p:cNvPr id="53252" name="Picture 5" descr="01_10_Figure.jpg"/>
          <p:cNvPicPr>
            <a:picLocks noChangeAspect="1"/>
          </p:cNvPicPr>
          <p:nvPr/>
        </p:nvPicPr>
        <p:blipFill>
          <a:blip r:embed="rId3"/>
          <a:srcRect b="2252"/>
          <a:stretch>
            <a:fillRect/>
          </a:stretch>
        </p:blipFill>
        <p:spPr bwMode="auto">
          <a:xfrm>
            <a:off x="2160588" y="1165225"/>
            <a:ext cx="4605337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Separating Mixtures</a:t>
            </a:r>
          </a:p>
        </p:txBody>
      </p:sp>
      <p:sp>
        <p:nvSpPr>
          <p:cNvPr id="55299" name="Content Placeholder 8"/>
          <p:cNvSpPr>
            <a:spLocks noGrp="1"/>
          </p:cNvSpPr>
          <p:nvPr>
            <p:ph idx="1"/>
          </p:nvPr>
        </p:nvSpPr>
        <p:spPr>
          <a:xfrm>
            <a:off x="615950" y="1503363"/>
            <a:ext cx="7772400" cy="4114800"/>
          </a:xfrm>
        </p:spPr>
        <p:txBody>
          <a:bodyPr/>
          <a:lstStyle/>
          <a:p>
            <a:pPr eaLnBrk="1" hangingPunct="1"/>
            <a:r>
              <a:rPr lang="en-US"/>
              <a:t>Mixtures can be separated based on physical properties of the components of the mixture. Some methods used are</a:t>
            </a:r>
          </a:p>
          <a:p>
            <a:pPr eaLnBrk="1" hangingPunct="1">
              <a:buFontTx/>
              <a:buNone/>
            </a:pPr>
            <a:endParaRPr lang="en-US"/>
          </a:p>
          <a:p>
            <a:pPr lvl="1" eaLnBrk="1" hangingPunct="1">
              <a:buFont typeface="Wingdings" pitchFamily="-104" charset="2"/>
              <a:buChar char="Ø"/>
            </a:pPr>
            <a:r>
              <a:rPr lang="en-US" sz="3000"/>
              <a:t>filtration.</a:t>
            </a:r>
          </a:p>
          <a:p>
            <a:pPr lvl="1" eaLnBrk="1" hangingPunct="1">
              <a:buFont typeface="Wingdings" pitchFamily="-104" charset="2"/>
              <a:buChar char="Ø"/>
            </a:pPr>
            <a:r>
              <a:rPr lang="en-US" sz="3000"/>
              <a:t>distillation.</a:t>
            </a:r>
          </a:p>
          <a:p>
            <a:pPr lvl="1" eaLnBrk="1" hangingPunct="1">
              <a:buFont typeface="Wingdings" pitchFamily="-104" charset="2"/>
              <a:buChar char="Ø"/>
            </a:pPr>
            <a:r>
              <a:rPr lang="en-US" sz="3000"/>
              <a:t>chromatography.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Filtration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idx="1"/>
          </p:nvPr>
        </p:nvSpPr>
        <p:spPr>
          <a:xfrm>
            <a:off x="5121275" y="1955800"/>
            <a:ext cx="3670300" cy="2686050"/>
          </a:xfrm>
        </p:spPr>
        <p:txBody>
          <a:bodyPr/>
          <a:lstStyle/>
          <a:p>
            <a:pPr eaLnBrk="1" hangingPunct="1"/>
            <a:r>
              <a:rPr lang="en-US" sz="2600"/>
              <a:t>In filtration, solid substances are separated from liquids and solutions.</a:t>
            </a:r>
          </a:p>
        </p:txBody>
      </p:sp>
      <p:pic>
        <p:nvPicPr>
          <p:cNvPr id="56324" name="Picture 5" descr="01_12_Figu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965325"/>
            <a:ext cx="46640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Distillation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idx="1"/>
          </p:nvPr>
        </p:nvSpPr>
        <p:spPr>
          <a:xfrm>
            <a:off x="5121275" y="1420813"/>
            <a:ext cx="3825875" cy="3292475"/>
          </a:xfrm>
        </p:spPr>
        <p:txBody>
          <a:bodyPr/>
          <a:lstStyle/>
          <a:p>
            <a:pPr eaLnBrk="1" hangingPunct="1"/>
            <a:r>
              <a:rPr lang="en-US" sz="2600"/>
              <a:t>Distillation uses differences in the boiling points of substances to separate a homogeneous mixture into its components.</a:t>
            </a:r>
          </a:p>
        </p:txBody>
      </p:sp>
      <p:pic>
        <p:nvPicPr>
          <p:cNvPr id="58372" name="Picture 5" descr="01_13_Figure.jpg"/>
          <p:cNvPicPr>
            <a:picLocks noChangeAspect="1"/>
          </p:cNvPicPr>
          <p:nvPr/>
        </p:nvPicPr>
        <p:blipFill>
          <a:blip r:embed="rId3"/>
          <a:srcRect b="2533"/>
          <a:stretch>
            <a:fillRect/>
          </a:stretch>
        </p:blipFill>
        <p:spPr bwMode="auto">
          <a:xfrm>
            <a:off x="242888" y="1651000"/>
            <a:ext cx="4776787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Chromatography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idx="1"/>
          </p:nvPr>
        </p:nvSpPr>
        <p:spPr>
          <a:xfrm>
            <a:off x="615950" y="1220788"/>
            <a:ext cx="8050213" cy="1565275"/>
          </a:xfrm>
        </p:spPr>
        <p:txBody>
          <a:bodyPr/>
          <a:lstStyle/>
          <a:p>
            <a:pPr eaLnBrk="1" hangingPunct="1"/>
            <a:r>
              <a:rPr lang="en-US" sz="2600"/>
              <a:t>This technique separates substances on the basis of differences in the ability of substances to adhere to the solid surface, in this case, dyes to paper.</a:t>
            </a:r>
          </a:p>
        </p:txBody>
      </p:sp>
      <p:pic>
        <p:nvPicPr>
          <p:cNvPr id="60420" name="Picture 5" descr="01_14_Figure.jpg"/>
          <p:cNvPicPr>
            <a:picLocks noChangeAspect="1"/>
          </p:cNvPicPr>
          <p:nvPr/>
        </p:nvPicPr>
        <p:blipFill>
          <a:blip r:embed="rId3"/>
          <a:srcRect b="3261"/>
          <a:stretch>
            <a:fillRect/>
          </a:stretch>
        </p:blipFill>
        <p:spPr bwMode="auto">
          <a:xfrm>
            <a:off x="1898650" y="2797175"/>
            <a:ext cx="5497513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Chemistry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idx="1"/>
          </p:nvPr>
        </p:nvSpPr>
        <p:spPr>
          <a:xfrm>
            <a:off x="5060950" y="1562100"/>
            <a:ext cx="3914775" cy="3178175"/>
          </a:xfrm>
        </p:spPr>
        <p:txBody>
          <a:bodyPr/>
          <a:lstStyle/>
          <a:p>
            <a:pPr eaLnBrk="1" hangingPunct="1"/>
            <a:r>
              <a:rPr lang="en-US" sz="2600"/>
              <a:t>Chemistry is the study of the </a:t>
            </a:r>
            <a:r>
              <a:rPr lang="en-US" sz="2600" b="1"/>
              <a:t>properties</a:t>
            </a:r>
            <a:r>
              <a:rPr lang="en-US" sz="2600"/>
              <a:t> and </a:t>
            </a:r>
            <a:r>
              <a:rPr lang="en-US" sz="2600" b="1"/>
              <a:t>behavior</a:t>
            </a:r>
            <a:r>
              <a:rPr lang="en-US" sz="2600"/>
              <a:t> of </a:t>
            </a:r>
            <a:r>
              <a:rPr lang="en-US" sz="2600" b="1"/>
              <a:t>matter</a:t>
            </a:r>
            <a:r>
              <a:rPr lang="en-US" sz="2600"/>
              <a:t>.</a:t>
            </a:r>
          </a:p>
          <a:p>
            <a:pPr eaLnBrk="1" hangingPunct="1"/>
            <a:r>
              <a:rPr lang="en-US" sz="2600"/>
              <a:t>It is central to our fundamental understanding of many science-related fields.</a:t>
            </a:r>
          </a:p>
        </p:txBody>
      </p:sp>
      <p:pic>
        <p:nvPicPr>
          <p:cNvPr id="32772" name="Picture 5" descr="01_02_Figu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1762125"/>
            <a:ext cx="450373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Numbers and Chemistry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520700" y="957263"/>
            <a:ext cx="8102600" cy="4881562"/>
          </a:xfrm>
        </p:spPr>
        <p:txBody>
          <a:bodyPr/>
          <a:lstStyle/>
          <a:p>
            <a:r>
              <a:rPr lang="en-US"/>
              <a:t>Numbers play a major role in chemistry. Many topics are </a:t>
            </a:r>
            <a:r>
              <a:rPr lang="en-US" b="1"/>
              <a:t>quantitative</a:t>
            </a:r>
            <a:r>
              <a:rPr lang="en-US"/>
              <a:t> (have a numerical value).</a:t>
            </a:r>
            <a:endParaRPr lang="en-US" b="1"/>
          </a:p>
          <a:p>
            <a:r>
              <a:rPr lang="en-US"/>
              <a:t>Concepts of numbers in science</a:t>
            </a:r>
          </a:p>
          <a:p>
            <a:pPr>
              <a:buClr>
                <a:srgbClr val="2D2D8A"/>
              </a:buClr>
              <a:buFont typeface="Wingdings" pitchFamily="-104" charset="2"/>
              <a:buChar char="Ø"/>
            </a:pPr>
            <a:r>
              <a:rPr lang="en-US"/>
              <a:t>Units of measurement</a:t>
            </a:r>
          </a:p>
          <a:p>
            <a:pPr>
              <a:buClr>
                <a:srgbClr val="2D2D8A"/>
              </a:buClr>
              <a:buFont typeface="Wingdings" pitchFamily="-104" charset="2"/>
              <a:buChar char="Ø"/>
            </a:pPr>
            <a:r>
              <a:rPr lang="en-US"/>
              <a:t>Quantities that are measured and calculated</a:t>
            </a:r>
          </a:p>
          <a:p>
            <a:pPr>
              <a:buClr>
                <a:srgbClr val="2D2D8A"/>
              </a:buClr>
              <a:buFont typeface="Wingdings" pitchFamily="-104" charset="2"/>
              <a:buChar char="Ø"/>
            </a:pPr>
            <a:r>
              <a:rPr lang="en-US"/>
              <a:t>Uncertainty in measurement</a:t>
            </a:r>
          </a:p>
          <a:p>
            <a:pPr>
              <a:buClr>
                <a:srgbClr val="2D2D8A"/>
              </a:buClr>
              <a:buFont typeface="Wingdings" pitchFamily="-104" charset="2"/>
              <a:buChar char="Ø"/>
            </a:pPr>
            <a:r>
              <a:rPr lang="en-US"/>
              <a:t>Significant figures</a:t>
            </a:r>
          </a:p>
          <a:p>
            <a:pPr>
              <a:buClr>
                <a:srgbClr val="2D2D8A"/>
              </a:buClr>
              <a:buFont typeface="Wingdings" pitchFamily="-104" charset="2"/>
              <a:buChar char="Ø"/>
            </a:pPr>
            <a:r>
              <a:rPr lang="en-US"/>
              <a:t>Dimensional analysis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Units of Measurements—SI Units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4459288"/>
            <a:ext cx="8105775" cy="1636712"/>
          </a:xfrm>
        </p:spPr>
        <p:txBody>
          <a:bodyPr/>
          <a:lstStyle/>
          <a:p>
            <a:pPr eaLnBrk="1" hangingPunct="1"/>
            <a:r>
              <a:rPr lang="en-US" sz="2600" i="1"/>
              <a:t>Système International d’Unités </a:t>
            </a:r>
            <a:r>
              <a:rPr lang="en-US" sz="2600"/>
              <a:t>(“The International System of Units”)</a:t>
            </a:r>
            <a:endParaRPr lang="en-US" sz="2600" i="1"/>
          </a:p>
          <a:p>
            <a:pPr eaLnBrk="1" hangingPunct="1"/>
            <a:r>
              <a:rPr lang="en-US" sz="2600"/>
              <a:t>A different base unit is used for each quantity.</a:t>
            </a:r>
            <a:endParaRPr lang="en-US" sz="2600" i="1"/>
          </a:p>
        </p:txBody>
      </p:sp>
      <p:pic>
        <p:nvPicPr>
          <p:cNvPr id="63492" name="Picture 5" descr="01_04_Table.jpg"/>
          <p:cNvPicPr>
            <a:picLocks noChangeAspect="1"/>
          </p:cNvPicPr>
          <p:nvPr/>
        </p:nvPicPr>
        <p:blipFill>
          <a:blip r:embed="rId3"/>
          <a:srcRect b="4413"/>
          <a:stretch>
            <a:fillRect/>
          </a:stretch>
        </p:blipFill>
        <p:spPr bwMode="auto">
          <a:xfrm>
            <a:off x="1425575" y="1438275"/>
            <a:ext cx="62817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Units of Measurement—Metric System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15950" y="998538"/>
            <a:ext cx="7772400" cy="4826000"/>
          </a:xfrm>
        </p:spPr>
        <p:txBody>
          <a:bodyPr/>
          <a:lstStyle/>
          <a:p>
            <a:pPr>
              <a:buClr>
                <a:srgbClr val="7030A0"/>
              </a:buClr>
              <a:buFont typeface="Wingdings" pitchFamily="-104" charset="2"/>
              <a:buChar char="v"/>
            </a:pPr>
            <a:r>
              <a:rPr lang="en-US" dirty="0"/>
              <a:t>The base units used in the metric system</a:t>
            </a:r>
          </a:p>
          <a:p>
            <a:r>
              <a:rPr lang="en-US" dirty="0"/>
              <a:t>Mass:  gram (g)</a:t>
            </a:r>
          </a:p>
          <a:p>
            <a:r>
              <a:rPr lang="en-US" dirty="0"/>
              <a:t>Length:  meter (m)</a:t>
            </a:r>
          </a:p>
          <a:p>
            <a:r>
              <a:rPr lang="en-US" dirty="0"/>
              <a:t>Time:  second (s or sec)</a:t>
            </a:r>
          </a:p>
          <a:p>
            <a:r>
              <a:rPr lang="en-US" dirty="0"/>
              <a:t>Temperature:  degrees Celsius (</a:t>
            </a:r>
            <a:r>
              <a:rPr lang="en-US" baseline="30000" dirty="0" err="1"/>
              <a:t>o</a:t>
            </a:r>
            <a:r>
              <a:rPr lang="en-US" dirty="0" err="1">
                <a:ea typeface="Times New Roman" pitchFamily="-104" charset="0"/>
                <a:cs typeface="Times New Roman" pitchFamily="-104" charset="0"/>
              </a:rPr>
              <a:t>C</a:t>
            </a:r>
            <a:r>
              <a:rPr lang="en-US" dirty="0" smtClean="0">
                <a:ea typeface="Times New Roman" pitchFamily="-104" charset="0"/>
                <a:cs typeface="Times New Roman" pitchFamily="-104" charset="0"/>
              </a:rPr>
              <a:t>) </a:t>
            </a:r>
            <a:r>
              <a:rPr lang="en-US" i="1" dirty="0" smtClean="0">
                <a:ea typeface="Times New Roman" pitchFamily="-104" charset="0"/>
                <a:cs typeface="Times New Roman" pitchFamily="-104" charset="0"/>
              </a:rPr>
              <a:t>or</a:t>
            </a:r>
            <a:r>
              <a:rPr lang="en-US" dirty="0" smtClean="0">
                <a:ea typeface="Times New Roman" pitchFamily="-104" charset="0"/>
                <a:cs typeface="Times New Roman" pitchFamily="-104" charset="0"/>
              </a:rPr>
              <a:t> </a:t>
            </a:r>
            <a:r>
              <a:rPr lang="en-US" dirty="0">
                <a:ea typeface="Times New Roman" pitchFamily="-104" charset="0"/>
                <a:cs typeface="Times New Roman" pitchFamily="-104" charset="0"/>
              </a:rPr>
              <a:t>Kelvins (K)</a:t>
            </a:r>
          </a:p>
          <a:p>
            <a:r>
              <a:rPr lang="en-US" dirty="0">
                <a:ea typeface="Times New Roman" pitchFamily="-104" charset="0"/>
                <a:cs typeface="Times New Roman" pitchFamily="-104" charset="0"/>
              </a:rPr>
              <a:t>Amount of a substance:  mole (</a:t>
            </a:r>
            <a:r>
              <a:rPr lang="en-US" dirty="0" err="1">
                <a:ea typeface="Times New Roman" pitchFamily="-104" charset="0"/>
                <a:cs typeface="Times New Roman" pitchFamily="-104" charset="0"/>
              </a:rPr>
              <a:t>mol</a:t>
            </a:r>
            <a:r>
              <a:rPr lang="en-US" dirty="0">
                <a:ea typeface="Times New Roman" pitchFamily="-104" charset="0"/>
                <a:cs typeface="Times New Roman" pitchFamily="-104" charset="0"/>
              </a:rPr>
              <a:t>)</a:t>
            </a:r>
          </a:p>
          <a:p>
            <a:r>
              <a:rPr lang="en-US" dirty="0">
                <a:ea typeface="Times New Roman" pitchFamily="-104" charset="0"/>
                <a:cs typeface="Times New Roman" pitchFamily="-104" charset="0"/>
              </a:rPr>
              <a:t>Volume:  cubic centimeter (cc or cm</a:t>
            </a:r>
            <a:r>
              <a:rPr lang="en-US" baseline="30000" dirty="0">
                <a:ea typeface="Times New Roman" pitchFamily="-104" charset="0"/>
                <a:cs typeface="Times New Roman" pitchFamily="-104" charset="0"/>
              </a:rPr>
              <a:t>3</a:t>
            </a:r>
            <a:r>
              <a:rPr lang="en-US" dirty="0" smtClean="0">
                <a:ea typeface="Times New Roman" pitchFamily="-104" charset="0"/>
                <a:cs typeface="Times New Roman" pitchFamily="-104" charset="0"/>
              </a:rPr>
              <a:t>) </a:t>
            </a:r>
            <a:r>
              <a:rPr lang="en-US" i="1" dirty="0" smtClean="0">
                <a:ea typeface="Times New Roman" pitchFamily="-104" charset="0"/>
                <a:cs typeface="Times New Roman" pitchFamily="-104" charset="0"/>
              </a:rPr>
              <a:t>or</a:t>
            </a:r>
            <a:r>
              <a:rPr lang="en-US" dirty="0" smtClean="0">
                <a:ea typeface="Times New Roman" pitchFamily="-104" charset="0"/>
                <a:cs typeface="Times New Roman" pitchFamily="-104" charset="0"/>
              </a:rPr>
              <a:t>   </a:t>
            </a:r>
            <a:r>
              <a:rPr lang="en-US" dirty="0">
                <a:ea typeface="Times New Roman" pitchFamily="-104" charset="0"/>
                <a:cs typeface="Times New Roman" pitchFamily="-104" charset="0"/>
              </a:rPr>
              <a:t>liter (l)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Units of Measurement—</a:t>
            </a:r>
            <a:br>
              <a:rPr lang="en-US"/>
            </a:br>
            <a:r>
              <a:rPr lang="en-US"/>
              <a:t>Metric System Prefixes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696075" y="1911350"/>
            <a:ext cx="2447925" cy="4114800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 sz="2600"/>
              <a:t>Prefixes convert the base units into units that are appropriate for common usage or appropriate measure.</a:t>
            </a:r>
          </a:p>
        </p:txBody>
      </p:sp>
      <p:pic>
        <p:nvPicPr>
          <p:cNvPr id="66564" name="Picture 5" descr="01_05_Table.jpg"/>
          <p:cNvPicPr>
            <a:picLocks noChangeAspect="1"/>
          </p:cNvPicPr>
          <p:nvPr/>
        </p:nvPicPr>
        <p:blipFill>
          <a:blip r:embed="rId3"/>
          <a:srcRect b="2599"/>
          <a:stretch>
            <a:fillRect/>
          </a:stretch>
        </p:blipFill>
        <p:spPr bwMode="auto">
          <a:xfrm>
            <a:off x="909638" y="1557338"/>
            <a:ext cx="486727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 and Length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671513" y="1390650"/>
            <a:ext cx="7772400" cy="4114800"/>
          </a:xfrm>
        </p:spPr>
        <p:txBody>
          <a:bodyPr/>
          <a:lstStyle/>
          <a:p>
            <a:r>
              <a:rPr lang="en-US"/>
              <a:t>These are basic units we measure in science.</a:t>
            </a:r>
          </a:p>
          <a:p>
            <a:r>
              <a:rPr lang="en-US" b="1"/>
              <a:t>Mass</a:t>
            </a:r>
            <a:r>
              <a:rPr lang="en-US"/>
              <a:t> is a measure of the amount of material in an object. SI uses the kilogram as the base unit. The metric system uses the gram as the base unit.</a:t>
            </a:r>
          </a:p>
          <a:p>
            <a:r>
              <a:rPr lang="en-US" b="1"/>
              <a:t>Length</a:t>
            </a:r>
            <a:r>
              <a:rPr lang="en-US"/>
              <a:t> is a measure of distance. The meter is the base unit.</a:t>
            </a:r>
            <a:endParaRPr lang="en-US" b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Volume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81100"/>
            <a:ext cx="5332413" cy="4914900"/>
          </a:xfrm>
        </p:spPr>
        <p:txBody>
          <a:bodyPr/>
          <a:lstStyle/>
          <a:p>
            <a:pPr eaLnBrk="1" hangingPunct="1"/>
            <a:r>
              <a:rPr lang="en-US" sz="2600"/>
              <a:t>Note that volume is not a base unit for SI; it is derived from length (m × m × m = m</a:t>
            </a:r>
            <a:r>
              <a:rPr lang="en-US" sz="2600" baseline="30000"/>
              <a:t>3</a:t>
            </a:r>
            <a:r>
              <a:rPr lang="en-US" sz="2600"/>
              <a:t>).</a:t>
            </a:r>
          </a:p>
          <a:p>
            <a:pPr eaLnBrk="1" hangingPunct="1"/>
            <a:r>
              <a:rPr lang="en-US" sz="2600"/>
              <a:t>The most commonly used metric units for volume are the liter (L) and the milliliter (mL).</a:t>
            </a:r>
            <a:endParaRPr lang="en-US" sz="2600">
              <a:solidFill>
                <a:schemeClr val="accent2"/>
              </a:solidFill>
            </a:endParaRPr>
          </a:p>
          <a:p>
            <a:pPr eaLnBrk="1" hangingPunct="1">
              <a:buFont typeface="Wingdings" pitchFamily="-104" charset="2"/>
              <a:buChar char="ü"/>
            </a:pPr>
            <a:r>
              <a:rPr lang="en-US" sz="2600"/>
              <a:t>A liter is a cube 1 decimeter (dm) long on each side.</a:t>
            </a:r>
          </a:p>
          <a:p>
            <a:pPr eaLnBrk="1" hangingPunct="1">
              <a:buFont typeface="Wingdings" pitchFamily="-104" charset="2"/>
              <a:buChar char="ü"/>
            </a:pPr>
            <a:r>
              <a:rPr lang="en-US" sz="2600"/>
              <a:t>A milliliter is a cube 1 centimeter (cm) long on each side, also called 1 cubic centimeter       (cm × cm × cm = cm</a:t>
            </a:r>
            <a:r>
              <a:rPr lang="en-US" sz="2600" baseline="30000"/>
              <a:t>3</a:t>
            </a:r>
            <a:r>
              <a:rPr lang="en-US" sz="2600"/>
              <a:t>).</a:t>
            </a:r>
          </a:p>
        </p:txBody>
      </p:sp>
      <p:pic>
        <p:nvPicPr>
          <p:cNvPr id="69636" name="Picture 5" descr="01_18_Figure.jpg"/>
          <p:cNvPicPr>
            <a:picLocks noChangeAspect="1"/>
          </p:cNvPicPr>
          <p:nvPr/>
        </p:nvPicPr>
        <p:blipFill>
          <a:blip r:embed="rId3"/>
          <a:srcRect b="2220"/>
          <a:stretch>
            <a:fillRect/>
          </a:stretch>
        </p:blipFill>
        <p:spPr bwMode="auto">
          <a:xfrm>
            <a:off x="5789613" y="1282700"/>
            <a:ext cx="31178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Temperature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idx="1"/>
          </p:nvPr>
        </p:nvSpPr>
        <p:spPr>
          <a:xfrm>
            <a:off x="4911725" y="1279525"/>
            <a:ext cx="4040188" cy="4816475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q"/>
            </a:pPr>
            <a:r>
              <a:rPr lang="en-US" sz="2400"/>
              <a:t>In general usage, </a:t>
            </a:r>
            <a:r>
              <a:rPr lang="en-US" sz="2400" b="1"/>
              <a:t>temperature</a:t>
            </a:r>
            <a:r>
              <a:rPr lang="en-US" sz="2400"/>
              <a:t> is considered the “hotness and coldness” of an object that determines the direction of heat flow.</a:t>
            </a:r>
          </a:p>
          <a:p>
            <a:pPr eaLnBrk="1" hangingPunct="1">
              <a:buFont typeface="Wingdings" pitchFamily="-104" charset="2"/>
              <a:buChar char="q"/>
            </a:pPr>
            <a:r>
              <a:rPr lang="en-US" sz="2400"/>
              <a:t>Heat flows spontaneously from an object with a higher temperature to an object with a lower temperature.</a:t>
            </a:r>
          </a:p>
        </p:txBody>
      </p:sp>
      <p:pic>
        <p:nvPicPr>
          <p:cNvPr id="71684" name="Picture 5" descr="01_17_Figure.jpg"/>
          <p:cNvPicPr>
            <a:picLocks noChangeAspect="1"/>
          </p:cNvPicPr>
          <p:nvPr/>
        </p:nvPicPr>
        <p:blipFill>
          <a:blip r:embed="rId3"/>
          <a:srcRect b="2826"/>
          <a:stretch>
            <a:fillRect/>
          </a:stretch>
        </p:blipFill>
        <p:spPr bwMode="auto">
          <a:xfrm>
            <a:off x="149225" y="1936750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Temperature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20700" y="1209675"/>
            <a:ext cx="7937500" cy="5260975"/>
          </a:xfrm>
        </p:spPr>
        <p:txBody>
          <a:bodyPr/>
          <a:lstStyle/>
          <a:p>
            <a:pPr eaLnBrk="1" hangingPunct="1"/>
            <a:r>
              <a:rPr lang="en-US" sz="2600" dirty="0"/>
              <a:t>In scientific measurements, the Celsius and Kelvin scales are most often used.</a:t>
            </a:r>
          </a:p>
          <a:p>
            <a:pPr eaLnBrk="1" hangingPunct="1"/>
            <a:r>
              <a:rPr lang="en-US" sz="2600" dirty="0"/>
              <a:t>The Celsius scale is based on the properties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of </a:t>
            </a:r>
            <a:r>
              <a:rPr lang="en-US" sz="2600" dirty="0"/>
              <a:t>water.</a:t>
            </a:r>
          </a:p>
          <a:p>
            <a:pPr lvl="1" eaLnBrk="1" hangingPunct="1"/>
            <a:r>
              <a:rPr lang="en-US" sz="2400" dirty="0"/>
              <a:t>0 </a:t>
            </a:r>
            <a:r>
              <a:rPr lang="en-US" sz="2400" dirty="0">
                <a:sym typeface="Symbol" pitchFamily="-104" charset="2"/>
              </a:rPr>
              <a:t>C is the freezing point of water.</a:t>
            </a:r>
          </a:p>
          <a:p>
            <a:pPr lvl="1" eaLnBrk="1" hangingPunct="1"/>
            <a:r>
              <a:rPr lang="en-US" sz="2400" dirty="0"/>
              <a:t>100 </a:t>
            </a:r>
            <a:r>
              <a:rPr lang="en-US" sz="2400" dirty="0">
                <a:sym typeface="Symbol" pitchFamily="-104" charset="2"/>
              </a:rPr>
              <a:t>C is the boiling point of water.</a:t>
            </a:r>
          </a:p>
          <a:p>
            <a:pPr eaLnBrk="1" hangingPunct="1"/>
            <a:r>
              <a:rPr lang="en-US" sz="2600" dirty="0"/>
              <a:t>The kelvin is the SI unit of temperature.</a:t>
            </a:r>
          </a:p>
          <a:p>
            <a:pPr lvl="1" eaLnBrk="1" hangingPunct="1"/>
            <a:r>
              <a:rPr lang="en-US" sz="2400" dirty="0"/>
              <a:t>It is based on the properties of gases.</a:t>
            </a:r>
          </a:p>
          <a:p>
            <a:pPr lvl="1" eaLnBrk="1" hangingPunct="1"/>
            <a:r>
              <a:rPr lang="en-US" sz="2400" dirty="0"/>
              <a:t>There are no negative Kelvin temperatures.</a:t>
            </a:r>
          </a:p>
          <a:p>
            <a:pPr lvl="1" eaLnBrk="1" hangingPunct="1"/>
            <a:r>
              <a:rPr lang="en-US" sz="2400" dirty="0"/>
              <a:t>The lowest possible temperature is called absolute zero (0 K).</a:t>
            </a:r>
          </a:p>
          <a:p>
            <a:pPr eaLnBrk="1" hangingPunct="1"/>
            <a:r>
              <a:rPr lang="en-US" sz="2600" dirty="0"/>
              <a:t>K = </a:t>
            </a:r>
            <a:r>
              <a:rPr lang="en-US" sz="2600" dirty="0">
                <a:sym typeface="Symbol" pitchFamily="-104" charset="2"/>
              </a:rPr>
              <a:t>C + 273.15</a:t>
            </a:r>
            <a:endParaRPr lang="en-US" sz="2600" dirty="0"/>
          </a:p>
          <a:p>
            <a:pPr eaLnBrk="1" hangingPunct="1"/>
            <a:endParaRPr lang="en-US" sz="2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Temperature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378200"/>
          </a:xfrm>
        </p:spPr>
        <p:txBody>
          <a:bodyPr/>
          <a:lstStyle/>
          <a:p>
            <a:pPr eaLnBrk="1" hangingPunct="1"/>
            <a:r>
              <a:rPr lang="en-US" sz="2600"/>
              <a:t>The Fahrenheit scale is not used in scientific measurements, but you hear about it in weather reports!</a:t>
            </a:r>
          </a:p>
          <a:p>
            <a:pPr eaLnBrk="1" hangingPunct="1"/>
            <a:r>
              <a:rPr lang="en-US" sz="2600"/>
              <a:t>The equations below allow for conversion between the Fahrenheit and Celsius scales:</a:t>
            </a:r>
          </a:p>
          <a:p>
            <a:pPr lvl="1" eaLnBrk="1" hangingPunct="1"/>
            <a:r>
              <a:rPr lang="en-US" sz="2400">
                <a:sym typeface="Symbol" pitchFamily="-104" charset="2"/>
              </a:rPr>
              <a:t>F = 9/5(C) + 32</a:t>
            </a:r>
          </a:p>
          <a:p>
            <a:pPr lvl="1" eaLnBrk="1" hangingPunct="1"/>
            <a:r>
              <a:rPr lang="en-US" sz="2400">
                <a:sym typeface="Symbol" pitchFamily="-104" charset="2"/>
              </a:rPr>
              <a:t>C = 5/9(F </a:t>
            </a:r>
            <a:r>
              <a:rPr lang="en-US" sz="2400">
                <a:ea typeface="Arial" pitchFamily="-104" charset="0"/>
                <a:cs typeface="Arial" pitchFamily="-104" charset="0"/>
                <a:sym typeface="Symbol" pitchFamily="-104" charset="2"/>
              </a:rPr>
              <a:t>−</a:t>
            </a:r>
            <a:r>
              <a:rPr lang="en-US" sz="2400">
                <a:sym typeface="Symbol" pitchFamily="-104" charset="2"/>
              </a:rPr>
              <a:t> 32)</a:t>
            </a:r>
            <a:endParaRPr lang="en-US" sz="24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Density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1365250"/>
            <a:ext cx="7851775" cy="4416425"/>
          </a:xfrm>
        </p:spPr>
        <p:txBody>
          <a:bodyPr/>
          <a:lstStyle/>
          <a:p>
            <a:pPr eaLnBrk="1" hangingPunct="1"/>
            <a:r>
              <a:rPr lang="en-US"/>
              <a:t>Density is a physical property of a substance.</a:t>
            </a:r>
          </a:p>
          <a:p>
            <a:pPr eaLnBrk="1" hangingPunct="1"/>
            <a:r>
              <a:rPr lang="en-US"/>
              <a:t>It has units that are derived from the units for mass and volume.</a:t>
            </a:r>
          </a:p>
          <a:p>
            <a:pPr eaLnBrk="1" hangingPunct="1"/>
            <a:r>
              <a:rPr lang="en-US"/>
              <a:t>The most common units are g/mL or g/cm</a:t>
            </a:r>
            <a:r>
              <a:rPr lang="en-US" baseline="30000"/>
              <a:t>3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D  =  m/V </a:t>
            </a:r>
          </a:p>
          <a:p>
            <a:pPr eaLnBrk="1" hangingPunct="1"/>
            <a:endParaRPr lang="en-US"/>
          </a:p>
        </p:txBody>
      </p:sp>
      <p:grpSp>
        <p:nvGrpSpPr>
          <p:cNvPr id="77828" name="Group 15"/>
          <p:cNvGrpSpPr>
            <a:grpSpLocks/>
          </p:cNvGrpSpPr>
          <p:nvPr/>
        </p:nvGrpSpPr>
        <p:grpSpPr bwMode="auto">
          <a:xfrm>
            <a:off x="3033713" y="3973513"/>
            <a:ext cx="1800225" cy="1473200"/>
            <a:chOff x="2209" y="2592"/>
            <a:chExt cx="1134" cy="928"/>
          </a:xfrm>
        </p:grpSpPr>
        <p:sp>
          <p:nvSpPr>
            <p:cNvPr id="77829" name="Rectangle 6"/>
            <p:cNvSpPr>
              <a:spLocks noChangeArrowheads="1"/>
            </p:cNvSpPr>
            <p:nvPr/>
          </p:nvSpPr>
          <p:spPr bwMode="auto">
            <a:xfrm>
              <a:off x="2209" y="2880"/>
              <a:ext cx="11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6000"/>
            </a:p>
          </p:txBody>
        </p:sp>
        <p:sp>
          <p:nvSpPr>
            <p:cNvPr id="77830" name="Rectangle 7"/>
            <p:cNvSpPr>
              <a:spLocks noChangeArrowheads="1"/>
            </p:cNvSpPr>
            <p:nvPr/>
          </p:nvSpPr>
          <p:spPr bwMode="auto">
            <a:xfrm>
              <a:off x="3227" y="2592"/>
              <a:ext cx="11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6000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Matter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489075"/>
            <a:ext cx="7772400" cy="16335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dirty="0"/>
              <a:t>	</a:t>
            </a:r>
            <a:r>
              <a:rPr lang="en-US" sz="2600" b="1" dirty="0"/>
              <a:t>Matter</a:t>
            </a:r>
            <a:r>
              <a:rPr lang="en-US" sz="2600" dirty="0"/>
              <a:t> is anything that has mass and takes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up </a:t>
            </a:r>
            <a:r>
              <a:rPr lang="en-US" sz="2600" dirty="0"/>
              <a:t>space.</a:t>
            </a:r>
          </a:p>
        </p:txBody>
      </p:sp>
      <p:pic>
        <p:nvPicPr>
          <p:cNvPr id="34820" name="Picture 5" descr="01_05_Figure.jpg"/>
          <p:cNvPicPr>
            <a:picLocks noChangeAspect="1"/>
          </p:cNvPicPr>
          <p:nvPr/>
        </p:nvPicPr>
        <p:blipFill>
          <a:blip r:embed="rId3"/>
          <a:srcRect b="3783"/>
          <a:stretch>
            <a:fillRect/>
          </a:stretch>
        </p:blipFill>
        <p:spPr bwMode="auto">
          <a:xfrm>
            <a:off x="722313" y="2601913"/>
            <a:ext cx="7700962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Numbers Encountered in Science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728663" y="1376363"/>
            <a:ext cx="7772400" cy="4114800"/>
          </a:xfrm>
        </p:spPr>
        <p:txBody>
          <a:bodyPr/>
          <a:lstStyle/>
          <a:p>
            <a:r>
              <a:rPr lang="en-US" b="1"/>
              <a:t>Exact</a:t>
            </a:r>
            <a:r>
              <a:rPr lang="en-US"/>
              <a:t> numbers are counted or given by definition. For example, there are 12 eggs in 1 dozen.</a:t>
            </a:r>
          </a:p>
          <a:p>
            <a:r>
              <a:rPr lang="en-US" b="1"/>
              <a:t>Inexact</a:t>
            </a:r>
            <a:r>
              <a:rPr lang="en-US"/>
              <a:t> (or </a:t>
            </a:r>
            <a:r>
              <a:rPr lang="en-US" b="1"/>
              <a:t>measured</a:t>
            </a:r>
            <a:r>
              <a:rPr lang="en-US"/>
              <a:t>) numbers depend on how they were determined. Scientific instruments have limitations. Some balances measure to </a:t>
            </a:r>
            <a:r>
              <a:rPr lang="en-US">
                <a:ea typeface="Arial" pitchFamily="-104" charset="0"/>
                <a:cs typeface="Arial" pitchFamily="-104" charset="0"/>
              </a:rPr>
              <a:t>±0.01 g; others measure to ±0.0001g.</a:t>
            </a:r>
            <a:endParaRPr lang="en-US" b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Uncertainty in Measurements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139825"/>
            <a:ext cx="8201025" cy="1828800"/>
          </a:xfrm>
        </p:spPr>
        <p:txBody>
          <a:bodyPr/>
          <a:lstStyle/>
          <a:p>
            <a:pPr eaLnBrk="1" hangingPunct="1"/>
            <a:r>
              <a:rPr lang="en-US" sz="2600" dirty="0"/>
              <a:t>Different measuring devices have different uses and different degrees of accuracy. </a:t>
            </a:r>
          </a:p>
          <a:p>
            <a:pPr eaLnBrk="1" hangingPunct="1"/>
            <a:r>
              <a:rPr lang="en-US" sz="2600" dirty="0" smtClean="0"/>
              <a:t>All </a:t>
            </a:r>
            <a:r>
              <a:rPr lang="en-US" sz="2600" dirty="0"/>
              <a:t>measured numbers have some degree of inaccuracy.</a:t>
            </a:r>
          </a:p>
        </p:txBody>
      </p:sp>
      <p:pic>
        <p:nvPicPr>
          <p:cNvPr id="80900" name="Picture 5" descr="01_19_Figure.jpg"/>
          <p:cNvPicPr>
            <a:picLocks noChangeAspect="1"/>
          </p:cNvPicPr>
          <p:nvPr/>
        </p:nvPicPr>
        <p:blipFill>
          <a:blip r:embed="rId3"/>
          <a:srcRect b="3580"/>
          <a:stretch>
            <a:fillRect/>
          </a:stretch>
        </p:blipFill>
        <p:spPr bwMode="auto">
          <a:xfrm>
            <a:off x="1681163" y="3117850"/>
            <a:ext cx="6083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Accuracy versus Precision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90663"/>
            <a:ext cx="4322763" cy="3784600"/>
          </a:xfrm>
        </p:spPr>
        <p:txBody>
          <a:bodyPr/>
          <a:lstStyle/>
          <a:p>
            <a:pPr eaLnBrk="1" hangingPunct="1"/>
            <a:r>
              <a:rPr lang="en-US" sz="2600" b="1" dirty="0"/>
              <a:t>Accuracy</a:t>
            </a:r>
            <a:r>
              <a:rPr lang="en-US" sz="2600" dirty="0"/>
              <a:t> refers to the proximity of a measurement to the true value of a quantity.</a:t>
            </a:r>
          </a:p>
          <a:p>
            <a:pPr eaLnBrk="1" hangingPunct="1"/>
            <a:r>
              <a:rPr lang="en-US" sz="2600" b="1" dirty="0"/>
              <a:t>Precision</a:t>
            </a:r>
            <a:r>
              <a:rPr lang="en-US" sz="2600" dirty="0"/>
              <a:t> refers to the proximity of several measurements to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each </a:t>
            </a:r>
            <a:r>
              <a:rPr lang="en-US" sz="2600" dirty="0"/>
              <a:t>other.</a:t>
            </a:r>
          </a:p>
        </p:txBody>
      </p:sp>
      <p:pic>
        <p:nvPicPr>
          <p:cNvPr id="82948" name="Picture 5" descr="01_22_Figure.jpg"/>
          <p:cNvPicPr>
            <a:picLocks noChangeAspect="1"/>
          </p:cNvPicPr>
          <p:nvPr/>
        </p:nvPicPr>
        <p:blipFill>
          <a:blip r:embed="rId3"/>
          <a:srcRect b="2409"/>
          <a:stretch>
            <a:fillRect/>
          </a:stretch>
        </p:blipFill>
        <p:spPr bwMode="auto">
          <a:xfrm>
            <a:off x="5705475" y="1382713"/>
            <a:ext cx="1411288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Significant Figures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term </a:t>
            </a:r>
            <a:r>
              <a:rPr lang="en-US" b="1"/>
              <a:t>significant figures</a:t>
            </a:r>
            <a:r>
              <a:rPr lang="en-US"/>
              <a:t> refers to digits that were measured.</a:t>
            </a:r>
          </a:p>
          <a:p>
            <a:pPr eaLnBrk="1" hangingPunct="1"/>
            <a:r>
              <a:rPr lang="en-US"/>
              <a:t>When rounding calculated numbers, we pay attention to significant figures so we do not overstate the accuracy of our answers.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Significant Figures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/>
              <a:t>All nonzero digits are significant.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Zeroes between two significant figures are themselves significant.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Zeroes at the beginning of a number are never significant.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/>
              <a:t>Zeroes at the end of a number are significant if a decimal point is written in the number.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Significant Figures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When addition or subtraction is performed, answers are rounded to the least significant </a:t>
            </a:r>
            <a:r>
              <a:rPr lang="en-US" b="1"/>
              <a:t>decimal place</a:t>
            </a:r>
            <a:r>
              <a:rPr lang="en-US" i="1"/>
              <a:t>.</a:t>
            </a:r>
            <a:endParaRPr lang="en-US"/>
          </a:p>
          <a:p>
            <a:pPr eaLnBrk="1" hangingPunct="1"/>
            <a:r>
              <a:rPr lang="en-US"/>
              <a:t>When multiplication or division is performed, answers are rounded to the number of digits that corresponds to the </a:t>
            </a:r>
            <a:r>
              <a:rPr lang="en-US" b="1" i="1"/>
              <a:t>least</a:t>
            </a:r>
            <a:r>
              <a:rPr lang="en-US" b="1"/>
              <a:t> number of significant figures</a:t>
            </a:r>
            <a:r>
              <a:rPr lang="en-US"/>
              <a:t> in any of the numbers used in the calculation.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Dimensional Analysis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95275" y="1125538"/>
            <a:ext cx="8680450" cy="3600450"/>
          </a:xfrm>
        </p:spPr>
        <p:txBody>
          <a:bodyPr/>
          <a:lstStyle/>
          <a:p>
            <a:pPr eaLnBrk="1" hangingPunct="1"/>
            <a:r>
              <a:rPr lang="en-US" sz="2600" dirty="0"/>
              <a:t>We use </a:t>
            </a:r>
            <a:r>
              <a:rPr lang="en-US" sz="2600" b="1" dirty="0"/>
              <a:t>dimensional analysis</a:t>
            </a:r>
            <a:r>
              <a:rPr lang="en-US" sz="2600" dirty="0"/>
              <a:t> to convert one quantity to another.</a:t>
            </a:r>
          </a:p>
          <a:p>
            <a:pPr eaLnBrk="1" hangingPunct="1"/>
            <a:r>
              <a:rPr lang="en-US" sz="2600" dirty="0"/>
              <a:t>Most commonly, dimensional analysis utilizes </a:t>
            </a:r>
            <a:r>
              <a:rPr lang="en-US" sz="2600" b="1" dirty="0"/>
              <a:t>conversion factors</a:t>
            </a:r>
            <a:r>
              <a:rPr lang="en-US" sz="2600" dirty="0"/>
              <a:t> (e.g., 1 in. = 2.54 cm).</a:t>
            </a:r>
          </a:p>
          <a:p>
            <a:pPr eaLnBrk="1" hangingPunct="1"/>
            <a:r>
              <a:rPr lang="en-US" sz="2600" dirty="0"/>
              <a:t>We can set up a ratio of comparison for the equality </a:t>
            </a:r>
            <a:r>
              <a:rPr lang="en-US" sz="2600" dirty="0" smtClean="0"/>
              <a:t>either 1 </a:t>
            </a:r>
            <a:r>
              <a:rPr lang="en-US" sz="2600" dirty="0"/>
              <a:t>in/2.54 </a:t>
            </a:r>
            <a:r>
              <a:rPr lang="en-US" sz="2600" dirty="0" smtClean="0"/>
              <a:t>cm </a:t>
            </a:r>
            <a:r>
              <a:rPr lang="en-US" sz="2600" i="1" dirty="0" smtClean="0"/>
              <a:t>or</a:t>
            </a:r>
            <a:r>
              <a:rPr lang="en-US" sz="2600" dirty="0" smtClean="0"/>
              <a:t> 2.54 </a:t>
            </a:r>
            <a:r>
              <a:rPr lang="en-US" sz="2600" dirty="0"/>
              <a:t>cm/1 in.</a:t>
            </a:r>
          </a:p>
          <a:p>
            <a:pPr eaLnBrk="1" hangingPunct="1"/>
            <a:r>
              <a:rPr lang="en-US" sz="2600" dirty="0"/>
              <a:t>We use the ratio which allows us to change units (puts the units we have in the denominator to cancel).</a:t>
            </a:r>
          </a:p>
        </p:txBody>
      </p:sp>
      <p:pic>
        <p:nvPicPr>
          <p:cNvPr id="2" name="Picture 1" descr="01_Pg28_UnFigur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 t="-9351" r="-377" b="9351"/>
          <a:stretch/>
        </p:blipFill>
        <p:spPr>
          <a:xfrm>
            <a:off x="1224545" y="4783377"/>
            <a:ext cx="6745709" cy="13057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Matter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754563" y="1154113"/>
            <a:ext cx="3703637" cy="4416425"/>
          </a:xfrm>
        </p:spPr>
        <p:txBody>
          <a:bodyPr/>
          <a:lstStyle/>
          <a:p>
            <a:pPr eaLnBrk="1" hangingPunct="1"/>
            <a:r>
              <a:rPr lang="en-US" sz="2600" b="1"/>
              <a:t>Atoms</a:t>
            </a:r>
            <a:r>
              <a:rPr lang="en-US" sz="2600"/>
              <a:t> are the building blocks of matter.</a:t>
            </a:r>
          </a:p>
          <a:p>
            <a:pPr eaLnBrk="1" hangingPunct="1"/>
            <a:r>
              <a:rPr lang="en-US" sz="2600"/>
              <a:t>Each </a:t>
            </a:r>
            <a:r>
              <a:rPr lang="en-US" sz="2600" b="1"/>
              <a:t>element</a:t>
            </a:r>
            <a:r>
              <a:rPr lang="en-US" sz="2600"/>
              <a:t> is made of a unique kind of atom.</a:t>
            </a:r>
          </a:p>
          <a:p>
            <a:pPr eaLnBrk="1" hangingPunct="1"/>
            <a:r>
              <a:rPr lang="en-US" sz="2600"/>
              <a:t>A </a:t>
            </a:r>
            <a:r>
              <a:rPr lang="en-US" sz="2600" b="1"/>
              <a:t>compound</a:t>
            </a:r>
            <a:r>
              <a:rPr lang="en-US" sz="2600"/>
              <a:t> is made of two or more different kinds of elements.</a:t>
            </a:r>
          </a:p>
          <a:p>
            <a:pPr eaLnBrk="1" hangingPunct="1"/>
            <a:endParaRPr lang="en-US" sz="2600"/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265113" y="4200525"/>
            <a:ext cx="42005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Note:  Balls of different colors are used to represent atoms of different elements. Attached balls represent connections between atoms that are seen in nature. These groups of atoms are called </a:t>
            </a:r>
            <a:r>
              <a:rPr lang="en-US" sz="2000" b="1"/>
              <a:t>molecules</a:t>
            </a:r>
            <a:r>
              <a:rPr lang="en-US" sz="2000"/>
              <a:t>.</a:t>
            </a:r>
          </a:p>
        </p:txBody>
      </p:sp>
      <p:pic>
        <p:nvPicPr>
          <p:cNvPr id="36869" name="Picture 6" descr="01_01_Figure.jpg"/>
          <p:cNvPicPr>
            <a:picLocks noChangeAspect="1"/>
          </p:cNvPicPr>
          <p:nvPr/>
        </p:nvPicPr>
        <p:blipFill>
          <a:blip r:embed="rId3"/>
          <a:srcRect b="3426"/>
          <a:stretch>
            <a:fillRect/>
          </a:stretch>
        </p:blipFill>
        <p:spPr bwMode="auto">
          <a:xfrm>
            <a:off x="354013" y="1357313"/>
            <a:ext cx="423386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Methods of Classification</a:t>
            </a:r>
          </a:p>
        </p:txBody>
      </p:sp>
      <p:sp>
        <p:nvSpPr>
          <p:cNvPr id="389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State of Matter</a:t>
            </a:r>
          </a:p>
          <a:p>
            <a:pPr eaLnBrk="1" hangingPunct="1"/>
            <a:r>
              <a:rPr lang="en-US"/>
              <a:t>Composition of Matter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</a:rPr>
              <a:t>States of Matter</a:t>
            </a:r>
            <a:endParaRPr lang="en-US"/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>
          <a:xfrm>
            <a:off x="4895850" y="1012825"/>
            <a:ext cx="3576638" cy="5126038"/>
          </a:xfrm>
        </p:spPr>
        <p:txBody>
          <a:bodyPr/>
          <a:lstStyle/>
          <a:p>
            <a:pPr eaLnBrk="1" hangingPunct="1">
              <a:buFont typeface="Wingdings" pitchFamily="-104" charset="2"/>
              <a:buChar char="Ø"/>
            </a:pPr>
            <a:r>
              <a:rPr lang="en-US"/>
              <a:t>The three states of matter are</a:t>
            </a:r>
          </a:p>
          <a:p>
            <a:pPr marL="914400" lvl="1" indent="-514350" eaLnBrk="1" hangingPunct="1">
              <a:buFontTx/>
              <a:buAutoNum type="arabicParenR"/>
            </a:pPr>
            <a:r>
              <a:rPr lang="en-US">
                <a:solidFill>
                  <a:srgbClr val="FF0000"/>
                </a:solidFill>
              </a:rPr>
              <a:t>solid.</a:t>
            </a:r>
          </a:p>
          <a:p>
            <a:pPr marL="914400" lvl="1" indent="-514350" eaLnBrk="1" hangingPunct="1">
              <a:buFontTx/>
              <a:buAutoNum type="arabicParenR"/>
            </a:pPr>
            <a:r>
              <a:rPr lang="en-US">
                <a:solidFill>
                  <a:srgbClr val="00B050"/>
                </a:solidFill>
              </a:rPr>
              <a:t>liquid.</a:t>
            </a:r>
          </a:p>
          <a:p>
            <a:pPr marL="914400" lvl="1" indent="-514350" eaLnBrk="1" hangingPunct="1">
              <a:buFontTx/>
              <a:buAutoNum type="arabicParenR"/>
            </a:pPr>
            <a:r>
              <a:rPr lang="en-US">
                <a:solidFill>
                  <a:srgbClr val="416BB3"/>
                </a:solidFill>
              </a:rPr>
              <a:t>gas.</a:t>
            </a:r>
          </a:p>
          <a:p>
            <a:pPr eaLnBrk="1" hangingPunct="1">
              <a:buFont typeface="Wingdings" pitchFamily="-104" charset="2"/>
              <a:buChar char="Ø"/>
            </a:pPr>
            <a:r>
              <a:rPr lang="en-US"/>
              <a:t>In this figure, those states are </a:t>
            </a:r>
            <a:r>
              <a:rPr lang="en-US">
                <a:solidFill>
                  <a:srgbClr val="FF0000"/>
                </a:solidFill>
              </a:rPr>
              <a:t>ice</a:t>
            </a:r>
            <a:r>
              <a:rPr lang="en-US"/>
              <a:t>, </a:t>
            </a:r>
            <a:r>
              <a:rPr lang="en-US">
                <a:solidFill>
                  <a:srgbClr val="00B050"/>
                </a:solidFill>
              </a:rPr>
              <a:t>liquid water</a:t>
            </a:r>
            <a:r>
              <a:rPr lang="en-US"/>
              <a:t>, and </a:t>
            </a:r>
            <a:r>
              <a:rPr lang="en-US">
                <a:solidFill>
                  <a:srgbClr val="416BB3"/>
                </a:solidFill>
              </a:rPr>
              <a:t>water vapor</a:t>
            </a:r>
            <a:r>
              <a:rPr lang="en-US"/>
              <a:t>.</a:t>
            </a:r>
          </a:p>
        </p:txBody>
      </p:sp>
      <p:pic>
        <p:nvPicPr>
          <p:cNvPr id="39940" name="Picture 5" descr="01_04_Figure.jpg"/>
          <p:cNvPicPr>
            <a:picLocks noChangeAspect="1"/>
          </p:cNvPicPr>
          <p:nvPr/>
        </p:nvPicPr>
        <p:blipFill>
          <a:blip r:embed="rId2"/>
          <a:srcRect b="2409"/>
          <a:stretch>
            <a:fillRect/>
          </a:stretch>
        </p:blipFill>
        <p:spPr bwMode="auto">
          <a:xfrm>
            <a:off x="615950" y="1308100"/>
            <a:ext cx="41513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Classification of Matter </a:t>
            </a:r>
            <a:br>
              <a:rPr lang="en-US"/>
            </a:br>
            <a:r>
              <a:rPr lang="en-US"/>
              <a:t>Based on Composition</a:t>
            </a:r>
          </a:p>
        </p:txBody>
      </p:sp>
      <p:grpSp>
        <p:nvGrpSpPr>
          <p:cNvPr id="40963" name="Group 7"/>
          <p:cNvGrpSpPr>
            <a:grpSpLocks/>
          </p:cNvGrpSpPr>
          <p:nvPr/>
        </p:nvGrpSpPr>
        <p:grpSpPr bwMode="auto">
          <a:xfrm>
            <a:off x="7889875" y="5619750"/>
            <a:ext cx="1271588" cy="1238250"/>
            <a:chOff x="4970" y="3540"/>
            <a:chExt cx="801" cy="780"/>
          </a:xfrm>
        </p:grpSpPr>
        <p:pic>
          <p:nvPicPr>
            <p:cNvPr id="40966" name="Picture 8" descr="Triangle--Gr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73" y="3540"/>
              <a:ext cx="78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Rectangle 9"/>
            <p:cNvSpPr>
              <a:spLocks noChangeArrowheads="1"/>
            </p:cNvSpPr>
            <p:nvPr/>
          </p:nvSpPr>
          <p:spPr bwMode="auto">
            <a:xfrm>
              <a:off x="4970" y="3718"/>
              <a:ext cx="801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Matter</a:t>
              </a:r>
            </a:p>
            <a:p>
              <a:pPr algn="ctr"/>
              <a:r>
                <a:rPr lang="en-US" sz="1400"/>
                <a:t>And</a:t>
              </a:r>
            </a:p>
            <a:p>
              <a:pPr algn="ctr"/>
              <a:r>
                <a:rPr lang="en-US" sz="1400"/>
                <a:t>Measurement</a:t>
              </a:r>
            </a:p>
          </p:txBody>
        </p:sp>
      </p:grp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6175375" y="1366838"/>
            <a:ext cx="2800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003300"/>
              </a:buClr>
              <a:buFont typeface="Wingdings" pitchFamily="-104" charset="2"/>
              <a:buChar char="v"/>
            </a:pPr>
            <a:r>
              <a:rPr lang="en-US"/>
              <a:t>If you follow this scheme, you can determine how to classify any type of matter. </a:t>
            </a:r>
          </a:p>
          <a:p>
            <a:pPr marL="342900" indent="-342900">
              <a:buClr>
                <a:srgbClr val="003300"/>
              </a:buClr>
              <a:buFont typeface="Wingdings" pitchFamily="-104" charset="2"/>
              <a:buChar char="Ø"/>
            </a:pPr>
            <a:r>
              <a:rPr lang="en-US"/>
              <a:t>Homogeneous mixture</a:t>
            </a:r>
          </a:p>
          <a:p>
            <a:pPr marL="342900" indent="-342900">
              <a:buClr>
                <a:srgbClr val="003300"/>
              </a:buClr>
              <a:buFont typeface="Wingdings" pitchFamily="-104" charset="2"/>
              <a:buChar char="Ø"/>
            </a:pPr>
            <a:r>
              <a:rPr lang="en-US"/>
              <a:t>Heterogeneous mixture</a:t>
            </a:r>
          </a:p>
          <a:p>
            <a:pPr marL="342900" indent="-342900">
              <a:buClr>
                <a:srgbClr val="003300"/>
              </a:buClr>
              <a:buFont typeface="Wingdings" pitchFamily="-104" charset="2"/>
              <a:buChar char="Ø"/>
            </a:pPr>
            <a:r>
              <a:rPr lang="en-US"/>
              <a:t>Element</a:t>
            </a:r>
          </a:p>
          <a:p>
            <a:pPr marL="342900" indent="-342900">
              <a:buClr>
                <a:srgbClr val="003300"/>
              </a:buClr>
              <a:buFont typeface="Wingdings" pitchFamily="-104" charset="2"/>
              <a:buChar char="Ø"/>
            </a:pPr>
            <a:r>
              <a:rPr lang="en-US"/>
              <a:t>Compound</a:t>
            </a:r>
          </a:p>
        </p:txBody>
      </p:sp>
      <p:pic>
        <p:nvPicPr>
          <p:cNvPr id="40965" name="Picture 8" descr="01_09_Figure.jpg"/>
          <p:cNvPicPr>
            <a:picLocks noChangeAspect="1"/>
          </p:cNvPicPr>
          <p:nvPr/>
        </p:nvPicPr>
        <p:blipFill>
          <a:blip r:embed="rId4"/>
          <a:srcRect b="2599"/>
          <a:stretch>
            <a:fillRect/>
          </a:stretch>
        </p:blipFill>
        <p:spPr bwMode="auto">
          <a:xfrm>
            <a:off x="398463" y="1619250"/>
            <a:ext cx="558323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Classification of Matter—Substances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746125" y="1216025"/>
            <a:ext cx="7934325" cy="4837113"/>
          </a:xfrm>
        </p:spPr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b="1" dirty="0"/>
              <a:t>substance</a:t>
            </a:r>
            <a:r>
              <a:rPr lang="en-US" dirty="0"/>
              <a:t> has distinct properties and a composition that does not vary from sample to sample.</a:t>
            </a:r>
          </a:p>
          <a:p>
            <a:pPr eaLnBrk="1" hangingPunct="1"/>
            <a:r>
              <a:rPr lang="en-US" dirty="0"/>
              <a:t>The two types of substances are </a:t>
            </a:r>
            <a:r>
              <a:rPr lang="en-US" b="1" dirty="0"/>
              <a:t>elements</a:t>
            </a:r>
            <a:r>
              <a:rPr lang="en-US" dirty="0"/>
              <a:t> and </a:t>
            </a:r>
            <a:r>
              <a:rPr lang="en-US" b="1" dirty="0"/>
              <a:t>compounds</a:t>
            </a:r>
            <a:r>
              <a:rPr lang="en-US" dirty="0"/>
              <a:t>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Ø"/>
            </a:pPr>
            <a:r>
              <a:rPr lang="en-US" dirty="0"/>
              <a:t>An </a:t>
            </a:r>
            <a:r>
              <a:rPr lang="en-US" b="1" dirty="0"/>
              <a:t>element </a:t>
            </a:r>
            <a:r>
              <a:rPr lang="en-US" dirty="0"/>
              <a:t>is a substance which can </a:t>
            </a:r>
            <a:r>
              <a:rPr lang="en-US" i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be decomposed to simpler substances.</a:t>
            </a:r>
          </a:p>
          <a:p>
            <a:pPr eaLnBrk="1" hangingPunct="1">
              <a:buClr>
                <a:srgbClr val="002060"/>
              </a:buClr>
              <a:buFont typeface="Wingdings" pitchFamily="-104" charset="2"/>
              <a:buChar char="Ø"/>
            </a:pPr>
            <a:r>
              <a:rPr lang="en-US" dirty="0"/>
              <a:t>A </a:t>
            </a:r>
            <a:r>
              <a:rPr lang="en-US" b="1" dirty="0"/>
              <a:t>compound</a:t>
            </a:r>
            <a:r>
              <a:rPr lang="en-US" dirty="0"/>
              <a:t> is a substance which </a:t>
            </a:r>
            <a:r>
              <a:rPr lang="en-US" i="1" dirty="0" smtClean="0"/>
              <a:t>can</a:t>
            </a:r>
            <a:r>
              <a:rPr lang="en-US" dirty="0" smtClean="0"/>
              <a:t> </a:t>
            </a:r>
            <a:r>
              <a:rPr lang="en-US" dirty="0"/>
              <a:t>be decomposed to simpler substances.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Compounds and Composition</a:t>
            </a:r>
          </a:p>
        </p:txBody>
      </p:sp>
      <p:sp>
        <p:nvSpPr>
          <p:cNvPr id="44035" name="Text Placeholder 8"/>
          <p:cNvSpPr>
            <a:spLocks noGrp="1"/>
          </p:cNvSpPr>
          <p:nvPr>
            <p:ph idx="1"/>
          </p:nvPr>
        </p:nvSpPr>
        <p:spPr>
          <a:xfrm>
            <a:off x="239713" y="1109663"/>
            <a:ext cx="8693150" cy="3025775"/>
          </a:xfrm>
        </p:spPr>
        <p:txBody>
          <a:bodyPr/>
          <a:lstStyle/>
          <a:p>
            <a:r>
              <a:rPr lang="en-US" sz="2600"/>
              <a:t>Compounds have a definite composition. That means that the relative number of atoms of each element that makes up the compound is the same in any sample.</a:t>
            </a:r>
          </a:p>
          <a:p>
            <a:r>
              <a:rPr lang="en-US" sz="2600"/>
              <a:t>This is </a:t>
            </a:r>
            <a:r>
              <a:rPr lang="en-US" sz="2600" b="1"/>
              <a:t>The Law of Constant Composition </a:t>
            </a:r>
            <a:r>
              <a:rPr lang="en-US" sz="2600"/>
              <a:t>(or </a:t>
            </a:r>
            <a:r>
              <a:rPr lang="en-US" sz="2600" b="1"/>
              <a:t>The Law of Definite Proportions</a:t>
            </a:r>
            <a:r>
              <a:rPr lang="en-US" sz="2600"/>
              <a:t>).</a:t>
            </a:r>
          </a:p>
          <a:p>
            <a:endParaRPr lang="en-US" sz="2600"/>
          </a:p>
        </p:txBody>
      </p:sp>
      <p:pic>
        <p:nvPicPr>
          <p:cNvPr id="2" name="Picture 1" descr="01_Pg9_UnFigur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t="-14530" r="-298" b="14530"/>
          <a:stretch/>
        </p:blipFill>
        <p:spPr>
          <a:xfrm>
            <a:off x="330200" y="3871905"/>
            <a:ext cx="8534400" cy="117652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1420</Words>
  <Application>Microsoft Macintosh PowerPoint</Application>
  <PresentationFormat>On-screen Show (4:3)</PresentationFormat>
  <Paragraphs>180</Paragraphs>
  <Slides>36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 Presentation</vt:lpstr>
      <vt:lpstr>Custom Design</vt:lpstr>
      <vt:lpstr>PowerPoint Presentation</vt:lpstr>
      <vt:lpstr>Chemistry</vt:lpstr>
      <vt:lpstr>Matter</vt:lpstr>
      <vt:lpstr>Matter</vt:lpstr>
      <vt:lpstr>Methods of Classification</vt:lpstr>
      <vt:lpstr>States of Matter</vt:lpstr>
      <vt:lpstr>Classification of Matter  Based on Composition</vt:lpstr>
      <vt:lpstr>Classification of Matter—Substances</vt:lpstr>
      <vt:lpstr>Compounds and Composition</vt:lpstr>
      <vt:lpstr>Classification of Matter—Mixtures</vt:lpstr>
      <vt:lpstr>Types of Properties</vt:lpstr>
      <vt:lpstr>Types of Properties</vt:lpstr>
      <vt:lpstr>Types of Changes</vt:lpstr>
      <vt:lpstr>Changes in State of Matter</vt:lpstr>
      <vt:lpstr>Chemical Reactions (Chemical Change)</vt:lpstr>
      <vt:lpstr>Separating Mixtures</vt:lpstr>
      <vt:lpstr>Filtration</vt:lpstr>
      <vt:lpstr>Distillation</vt:lpstr>
      <vt:lpstr>Chromatography</vt:lpstr>
      <vt:lpstr>Numbers and Chemistry</vt:lpstr>
      <vt:lpstr>Units of Measurements—SI Units</vt:lpstr>
      <vt:lpstr>Units of Measurement—Metric System</vt:lpstr>
      <vt:lpstr>Units of Measurement— Metric System Prefixes</vt:lpstr>
      <vt:lpstr>Mass and Length</vt:lpstr>
      <vt:lpstr>Volume</vt:lpstr>
      <vt:lpstr>Temperature</vt:lpstr>
      <vt:lpstr>Temperature</vt:lpstr>
      <vt:lpstr>Temperature</vt:lpstr>
      <vt:lpstr>Density</vt:lpstr>
      <vt:lpstr>Numbers Encountered in Science</vt:lpstr>
      <vt:lpstr>Uncertainty in Measurements</vt:lpstr>
      <vt:lpstr>Accuracy versus Precision</vt:lpstr>
      <vt:lpstr>Significant Figures</vt:lpstr>
      <vt:lpstr>Significant Figures</vt:lpstr>
      <vt:lpstr>Significant Figures</vt:lpstr>
      <vt:lpstr>Dimensional Analysis</vt:lpstr>
    </vt:vector>
  </TitlesOfParts>
  <Company>St. Charles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Introduction: Matter and Measurement</dc:title>
  <dc:creator>John Bookstaver</dc:creator>
  <cp:lastModifiedBy>Admin Admin</cp:lastModifiedBy>
  <cp:revision>206</cp:revision>
  <dcterms:created xsi:type="dcterms:W3CDTF">2014-01-07T18:30:31Z</dcterms:created>
  <dcterms:modified xsi:type="dcterms:W3CDTF">2014-01-08T15:54:42Z</dcterms:modified>
</cp:coreProperties>
</file>